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0" r:id="rId1"/>
    <p:sldMasterId id="2147483654" r:id="rId2"/>
    <p:sldMasterId id="2147483666" r:id="rId3"/>
  </p:sldMasterIdLst>
  <p:notesMasterIdLst>
    <p:notesMasterId r:id="rId24"/>
  </p:notesMasterIdLst>
  <p:sldIdLst>
    <p:sldId id="296" r:id="rId4"/>
    <p:sldId id="279" r:id="rId5"/>
    <p:sldId id="298" r:id="rId6"/>
    <p:sldId id="299" r:id="rId7"/>
    <p:sldId id="274" r:id="rId8"/>
    <p:sldId id="259" r:id="rId9"/>
    <p:sldId id="275" r:id="rId10"/>
    <p:sldId id="260" r:id="rId11"/>
    <p:sldId id="262" r:id="rId12"/>
    <p:sldId id="263" r:id="rId13"/>
    <p:sldId id="261" r:id="rId14"/>
    <p:sldId id="266" r:id="rId15"/>
    <p:sldId id="276" r:id="rId16"/>
    <p:sldId id="265" r:id="rId17"/>
    <p:sldId id="264" r:id="rId18"/>
    <p:sldId id="292" r:id="rId19"/>
    <p:sldId id="277" r:id="rId20"/>
    <p:sldId id="295" r:id="rId21"/>
    <p:sldId id="272" r:id="rId22"/>
    <p:sldId id="273" r:id="rId23"/>
  </p:sldIdLst>
  <p:sldSz cx="12192000" cy="6858000"/>
  <p:notesSz cx="6858000" cy="9144000"/>
  <p:embeddedFontLst>
    <p:embeddedFont>
      <p:font typeface="Quattrocento Sans" panose="020B0502050000020003" pitchFamily="34" charset="0"/>
      <p:regular r:id="rId25"/>
      <p:bold r:id="rId26"/>
      <p:italic r:id="rId27"/>
      <p:boldItalic r:id="rId28"/>
    </p:embeddedFont>
    <p:embeddedFont>
      <p:font typeface="Segoe UI" panose="020B0502040204020203"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jQI4v236RwWq28ENWuN6sV4UbGu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upe 1559" initials="C1" lastIdx="1" clrIdx="0">
    <p:extLst>
      <p:ext uri="{19B8F6BF-5375-455C-9EA6-DF929625EA0E}">
        <p15:presenceInfo xmlns:p15="http://schemas.microsoft.com/office/powerpoint/2012/main" userId="41ee8ad743d664b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051" autoAdjust="0"/>
  </p:normalViewPr>
  <p:slideViewPr>
    <p:cSldViewPr snapToGrid="0">
      <p:cViewPr varScale="1">
        <p:scale>
          <a:sx n="51" d="100"/>
          <a:sy n="51" d="100"/>
        </p:scale>
        <p:origin x="1877"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customschemas.google.com/relationships/presentationmetadata" Target="metadata"/><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4A98CA-842E-4291-A2E0-85E6C4AFCACF}" type="doc">
      <dgm:prSet loTypeId="urn:microsoft.com/office/officeart/2008/layout/NameandTitleOrganizationalChart" loCatId="hierarchy" qsTypeId="urn:microsoft.com/office/officeart/2005/8/quickstyle/simple3" qsCatId="simple" csTypeId="urn:microsoft.com/office/officeart/2005/8/colors/colorful5" csCatId="colorful" phldr="1"/>
      <dgm:spPr/>
      <dgm:t>
        <a:bodyPr/>
        <a:lstStyle/>
        <a:p>
          <a:endParaRPr lang="en-US"/>
        </a:p>
      </dgm:t>
    </dgm:pt>
    <dgm:pt modelId="{6B7A555A-DF98-4703-B4F5-F4DF696C1517}">
      <dgm:prSet phldrT="[Text]"/>
      <dgm:spPr/>
      <dgm:t>
        <a:bodyPr/>
        <a:lstStyle/>
        <a:p>
          <a:r>
            <a:rPr lang="en-US" dirty="0"/>
            <a:t>CUPE Ontario</a:t>
          </a:r>
        </a:p>
      </dgm:t>
    </dgm:pt>
    <dgm:pt modelId="{AFD80EE5-3CB2-4078-BC6C-3E4E905E2A75}" type="parTrans" cxnId="{2EEEC284-7E6D-489E-8399-4D90F8B535C6}">
      <dgm:prSet/>
      <dgm:spPr/>
      <dgm:t>
        <a:bodyPr/>
        <a:lstStyle/>
        <a:p>
          <a:endParaRPr lang="en-US"/>
        </a:p>
      </dgm:t>
    </dgm:pt>
    <dgm:pt modelId="{081B151D-C1F9-45B8-9E28-C5A9F3ED7D63}" type="sibTrans" cxnId="{2EEEC284-7E6D-489E-8399-4D90F8B535C6}">
      <dgm:prSet/>
      <dgm:spPr/>
      <dgm:t>
        <a:bodyPr/>
        <a:lstStyle/>
        <a:p>
          <a:r>
            <a:rPr lang="en-US" dirty="0"/>
            <a:t>290,000 members</a:t>
          </a:r>
        </a:p>
      </dgm:t>
    </dgm:pt>
    <dgm:pt modelId="{F739A284-01C7-4079-9684-C5C13490CF26}">
      <dgm:prSet phldrT="[Text]"/>
      <dgm:spPr/>
      <dgm:t>
        <a:bodyPr/>
        <a:lstStyle/>
        <a:p>
          <a:r>
            <a:rPr lang="en-US" dirty="0"/>
            <a:t>OMW Ontario Municipal Workers</a:t>
          </a:r>
        </a:p>
      </dgm:t>
    </dgm:pt>
    <dgm:pt modelId="{39FCAFEB-7A69-4409-A164-40A2C4A17E7B}" type="parTrans" cxnId="{2E1FA9ED-F389-48A2-BDED-80912EAD36F6}">
      <dgm:prSet/>
      <dgm:spPr/>
      <dgm:t>
        <a:bodyPr/>
        <a:lstStyle/>
        <a:p>
          <a:endParaRPr lang="en-US"/>
        </a:p>
      </dgm:t>
    </dgm:pt>
    <dgm:pt modelId="{D31B7BBD-F5BD-484A-A1BD-EA6EBCE89A38}" type="sibTrans" cxnId="{2E1FA9ED-F389-48A2-BDED-80912EAD36F6}">
      <dgm:prSet/>
      <dgm:spPr/>
      <dgm:t>
        <a:bodyPr/>
        <a:lstStyle/>
        <a:p>
          <a:r>
            <a:rPr lang="en-US" dirty="0"/>
            <a:t>90,000</a:t>
          </a:r>
        </a:p>
      </dgm:t>
    </dgm:pt>
    <dgm:pt modelId="{AE246993-9389-4970-9654-026235DE1488}">
      <dgm:prSet phldrT="[Text]"/>
      <dgm:spPr/>
      <dgm:t>
        <a:bodyPr/>
        <a:lstStyle/>
        <a:p>
          <a:r>
            <a:rPr lang="en-US" dirty="0"/>
            <a:t>Public Health Subsector</a:t>
          </a:r>
        </a:p>
      </dgm:t>
    </dgm:pt>
    <dgm:pt modelId="{7CF1DC65-B1FF-4BF7-9303-E8101F4C967A}" type="parTrans" cxnId="{5CDEFC0A-5811-48D2-AC32-73D333E6FB3E}">
      <dgm:prSet/>
      <dgm:spPr/>
      <dgm:t>
        <a:bodyPr/>
        <a:lstStyle/>
        <a:p>
          <a:endParaRPr lang="en-US"/>
        </a:p>
      </dgm:t>
    </dgm:pt>
    <dgm:pt modelId="{3A3F6920-EB5C-4201-890B-01A1714FAB81}" type="sibTrans" cxnId="{5CDEFC0A-5811-48D2-AC32-73D333E6FB3E}">
      <dgm:prSet/>
      <dgm:spPr/>
      <dgm:t>
        <a:bodyPr/>
        <a:lstStyle/>
        <a:p>
          <a:r>
            <a:rPr lang="en-US" dirty="0"/>
            <a:t>5,000</a:t>
          </a:r>
        </a:p>
      </dgm:t>
    </dgm:pt>
    <dgm:pt modelId="{AED08FF5-117F-477A-A2FE-B087DA8900DB}">
      <dgm:prSet phldrT="[Text]"/>
      <dgm:spPr/>
      <dgm:t>
        <a:bodyPr/>
        <a:lstStyle/>
        <a:p>
          <a:r>
            <a:rPr lang="en-US" dirty="0"/>
            <a:t>Health Care Sector</a:t>
          </a:r>
        </a:p>
      </dgm:t>
    </dgm:pt>
    <dgm:pt modelId="{A8BFFDED-9843-4F53-914E-4A72F30E8DCC}" type="parTrans" cxnId="{571547C0-DBA7-490B-B3D3-86A3CCB61971}">
      <dgm:prSet/>
      <dgm:spPr/>
      <dgm:t>
        <a:bodyPr/>
        <a:lstStyle/>
        <a:p>
          <a:endParaRPr lang="en-US"/>
        </a:p>
      </dgm:t>
    </dgm:pt>
    <dgm:pt modelId="{209AC779-2C46-4D09-A5FE-82AF0E1B7087}" type="sibTrans" cxnId="{571547C0-DBA7-490B-B3D3-86A3CCB61971}">
      <dgm:prSet/>
      <dgm:spPr/>
      <dgm:t>
        <a:bodyPr/>
        <a:lstStyle/>
        <a:p>
          <a:r>
            <a:rPr lang="en-US" dirty="0"/>
            <a:t>60,000</a:t>
          </a:r>
        </a:p>
      </dgm:t>
    </dgm:pt>
    <dgm:pt modelId="{FCCFC1B9-19E6-4961-B300-DC6A29C0973C}">
      <dgm:prSet phldrT="[Text]"/>
      <dgm:spPr/>
      <dgm:t>
        <a:bodyPr/>
        <a:lstStyle/>
        <a:p>
          <a:r>
            <a:rPr lang="en-US" dirty="0"/>
            <a:t>School Board Sector</a:t>
          </a:r>
        </a:p>
      </dgm:t>
    </dgm:pt>
    <dgm:pt modelId="{9113FCCB-5D4B-4530-BDE1-EEE495325AD6}" type="parTrans" cxnId="{04D831BB-04A1-4D8E-A15A-18BAF3F4B670}">
      <dgm:prSet/>
      <dgm:spPr/>
      <dgm:t>
        <a:bodyPr/>
        <a:lstStyle/>
        <a:p>
          <a:endParaRPr lang="en-US"/>
        </a:p>
      </dgm:t>
    </dgm:pt>
    <dgm:pt modelId="{7FAB832B-0872-41CA-A485-5BAF5D0A117A}" type="sibTrans" cxnId="{04D831BB-04A1-4D8E-A15A-18BAF3F4B670}">
      <dgm:prSet/>
      <dgm:spPr/>
      <dgm:t>
        <a:bodyPr/>
        <a:lstStyle/>
        <a:p>
          <a:r>
            <a:rPr lang="en-US" dirty="0"/>
            <a:t>55,000</a:t>
          </a:r>
        </a:p>
      </dgm:t>
    </dgm:pt>
    <dgm:pt modelId="{67A99818-50E1-4FCE-B86F-75356F1B9AE1}">
      <dgm:prSet/>
      <dgm:spPr/>
      <dgm:t>
        <a:bodyPr/>
        <a:lstStyle/>
        <a:p>
          <a:r>
            <a:rPr lang="en-US" dirty="0"/>
            <a:t>University Sector</a:t>
          </a:r>
        </a:p>
      </dgm:t>
    </dgm:pt>
    <dgm:pt modelId="{E22B6E65-F2E9-406E-8D1F-28D390511AA5}" type="parTrans" cxnId="{6B1CFEA9-00C8-4777-8962-2ADF5D660A00}">
      <dgm:prSet/>
      <dgm:spPr/>
      <dgm:t>
        <a:bodyPr/>
        <a:lstStyle/>
        <a:p>
          <a:endParaRPr lang="en-US"/>
        </a:p>
      </dgm:t>
    </dgm:pt>
    <dgm:pt modelId="{1AB8F486-9F15-41E8-99DE-A36A22AECDE0}" type="sibTrans" cxnId="{6B1CFEA9-00C8-4777-8962-2ADF5D660A00}">
      <dgm:prSet/>
      <dgm:spPr/>
      <dgm:t>
        <a:bodyPr/>
        <a:lstStyle/>
        <a:p>
          <a:r>
            <a:rPr lang="en-US" dirty="0"/>
            <a:t>30,000 </a:t>
          </a:r>
        </a:p>
      </dgm:t>
    </dgm:pt>
    <dgm:pt modelId="{4472B33B-5D44-4EC2-B0AD-D2D56195584C}">
      <dgm:prSet/>
      <dgm:spPr/>
      <dgm:t>
        <a:bodyPr/>
        <a:lstStyle/>
        <a:p>
          <a:r>
            <a:rPr lang="en-US" dirty="0"/>
            <a:t>Social Services Sector</a:t>
          </a:r>
        </a:p>
      </dgm:t>
    </dgm:pt>
    <dgm:pt modelId="{3CE4DC54-305A-4B65-9D8F-1EA4CF4934A5}" type="parTrans" cxnId="{D564BDE6-5676-4A79-92ED-5A4DC7F2044F}">
      <dgm:prSet/>
      <dgm:spPr/>
      <dgm:t>
        <a:bodyPr/>
        <a:lstStyle/>
        <a:p>
          <a:endParaRPr lang="en-US"/>
        </a:p>
      </dgm:t>
    </dgm:pt>
    <dgm:pt modelId="{F3995D2A-11F8-4B42-A448-312F725F7429}" type="sibTrans" cxnId="{D564BDE6-5676-4A79-92ED-5A4DC7F2044F}">
      <dgm:prSet/>
      <dgm:spPr/>
      <dgm:t>
        <a:bodyPr/>
        <a:lstStyle/>
        <a:p>
          <a:r>
            <a:rPr lang="en-US" dirty="0"/>
            <a:t>30,000 </a:t>
          </a:r>
        </a:p>
      </dgm:t>
    </dgm:pt>
    <dgm:pt modelId="{CE3F4DFD-75DB-466A-BA13-9A744F9CBFC3}" type="pres">
      <dgm:prSet presAssocID="{194A98CA-842E-4291-A2E0-85E6C4AFCACF}" presName="hierChild1" presStyleCnt="0">
        <dgm:presLayoutVars>
          <dgm:orgChart val="1"/>
          <dgm:chPref val="1"/>
          <dgm:dir/>
          <dgm:animOne val="branch"/>
          <dgm:animLvl val="lvl"/>
          <dgm:resizeHandles/>
        </dgm:presLayoutVars>
      </dgm:prSet>
      <dgm:spPr/>
    </dgm:pt>
    <dgm:pt modelId="{C605FF45-314E-4D21-AFA2-C43BB1DAE34F}" type="pres">
      <dgm:prSet presAssocID="{6B7A555A-DF98-4703-B4F5-F4DF696C1517}" presName="hierRoot1" presStyleCnt="0">
        <dgm:presLayoutVars>
          <dgm:hierBranch val="init"/>
        </dgm:presLayoutVars>
      </dgm:prSet>
      <dgm:spPr/>
    </dgm:pt>
    <dgm:pt modelId="{F0E3BA0A-9E20-4BF0-AB92-04A51FDF9E49}" type="pres">
      <dgm:prSet presAssocID="{6B7A555A-DF98-4703-B4F5-F4DF696C1517}" presName="rootComposite1" presStyleCnt="0"/>
      <dgm:spPr/>
    </dgm:pt>
    <dgm:pt modelId="{D96E84E4-EB28-4849-8657-374FE11AD86C}" type="pres">
      <dgm:prSet presAssocID="{6B7A555A-DF98-4703-B4F5-F4DF696C1517}" presName="rootText1" presStyleLbl="node0" presStyleIdx="0" presStyleCnt="1">
        <dgm:presLayoutVars>
          <dgm:chMax/>
          <dgm:chPref val="3"/>
        </dgm:presLayoutVars>
      </dgm:prSet>
      <dgm:spPr/>
    </dgm:pt>
    <dgm:pt modelId="{E7FB9293-46E4-4DFB-B8D0-6BB1C0D4409E}" type="pres">
      <dgm:prSet presAssocID="{6B7A555A-DF98-4703-B4F5-F4DF696C1517}" presName="titleText1" presStyleLbl="fgAcc0" presStyleIdx="0" presStyleCnt="1">
        <dgm:presLayoutVars>
          <dgm:chMax val="0"/>
          <dgm:chPref val="0"/>
        </dgm:presLayoutVars>
      </dgm:prSet>
      <dgm:spPr/>
    </dgm:pt>
    <dgm:pt modelId="{4EF2A09E-D452-4C33-9D2E-2B1B28CB5616}" type="pres">
      <dgm:prSet presAssocID="{6B7A555A-DF98-4703-B4F5-F4DF696C1517}" presName="rootConnector1" presStyleLbl="node1" presStyleIdx="0" presStyleCnt="6"/>
      <dgm:spPr/>
    </dgm:pt>
    <dgm:pt modelId="{EAE3322F-0FDB-4C75-BD1C-016738168DCF}" type="pres">
      <dgm:prSet presAssocID="{6B7A555A-DF98-4703-B4F5-F4DF696C1517}" presName="hierChild2" presStyleCnt="0"/>
      <dgm:spPr/>
    </dgm:pt>
    <dgm:pt modelId="{88115C64-D24B-4801-84FF-9E1E5B7A123F}" type="pres">
      <dgm:prSet presAssocID="{39FCAFEB-7A69-4409-A164-40A2C4A17E7B}" presName="Name37" presStyleLbl="parChTrans1D2" presStyleIdx="0" presStyleCnt="5"/>
      <dgm:spPr/>
    </dgm:pt>
    <dgm:pt modelId="{F6642D56-819C-44D0-91B4-4C958DC768AA}" type="pres">
      <dgm:prSet presAssocID="{F739A284-01C7-4079-9684-C5C13490CF26}" presName="hierRoot2" presStyleCnt="0">
        <dgm:presLayoutVars>
          <dgm:hierBranch val="init"/>
        </dgm:presLayoutVars>
      </dgm:prSet>
      <dgm:spPr/>
    </dgm:pt>
    <dgm:pt modelId="{101C7924-55DF-4299-9125-688D71786A57}" type="pres">
      <dgm:prSet presAssocID="{F739A284-01C7-4079-9684-C5C13490CF26}" presName="rootComposite" presStyleCnt="0"/>
      <dgm:spPr/>
    </dgm:pt>
    <dgm:pt modelId="{36E221FF-1FB9-4EF4-9B56-4B93D1015003}" type="pres">
      <dgm:prSet presAssocID="{F739A284-01C7-4079-9684-C5C13490CF26}" presName="rootText" presStyleLbl="node1" presStyleIdx="0" presStyleCnt="6">
        <dgm:presLayoutVars>
          <dgm:chMax/>
          <dgm:chPref val="3"/>
        </dgm:presLayoutVars>
      </dgm:prSet>
      <dgm:spPr/>
    </dgm:pt>
    <dgm:pt modelId="{A867C13A-51DC-4305-AF74-6F4E8E0E21A2}" type="pres">
      <dgm:prSet presAssocID="{F739A284-01C7-4079-9684-C5C13490CF26}" presName="titleText2" presStyleLbl="fgAcc1" presStyleIdx="0" presStyleCnt="6">
        <dgm:presLayoutVars>
          <dgm:chMax val="0"/>
          <dgm:chPref val="0"/>
        </dgm:presLayoutVars>
      </dgm:prSet>
      <dgm:spPr/>
    </dgm:pt>
    <dgm:pt modelId="{F2BCF245-7617-4142-9F7A-D2E9FEE6C07E}" type="pres">
      <dgm:prSet presAssocID="{F739A284-01C7-4079-9684-C5C13490CF26}" presName="rootConnector" presStyleLbl="node2" presStyleIdx="0" presStyleCnt="0"/>
      <dgm:spPr/>
    </dgm:pt>
    <dgm:pt modelId="{E424CE4C-F7D8-4D9F-AE45-44892B6D6BD9}" type="pres">
      <dgm:prSet presAssocID="{F739A284-01C7-4079-9684-C5C13490CF26}" presName="hierChild4" presStyleCnt="0"/>
      <dgm:spPr/>
    </dgm:pt>
    <dgm:pt modelId="{864F8DA3-09A0-45DB-838F-D16535092B5A}" type="pres">
      <dgm:prSet presAssocID="{7CF1DC65-B1FF-4BF7-9303-E8101F4C967A}" presName="Name37" presStyleLbl="parChTrans1D3" presStyleIdx="0" presStyleCnt="1"/>
      <dgm:spPr/>
    </dgm:pt>
    <dgm:pt modelId="{040DBCF8-4984-4A07-A9C8-0FF46EB228C3}" type="pres">
      <dgm:prSet presAssocID="{AE246993-9389-4970-9654-026235DE1488}" presName="hierRoot2" presStyleCnt="0">
        <dgm:presLayoutVars>
          <dgm:hierBranch val="init"/>
        </dgm:presLayoutVars>
      </dgm:prSet>
      <dgm:spPr/>
    </dgm:pt>
    <dgm:pt modelId="{EE9CF617-79E0-41EB-88F5-C61F0FAEF900}" type="pres">
      <dgm:prSet presAssocID="{AE246993-9389-4970-9654-026235DE1488}" presName="rootComposite" presStyleCnt="0"/>
      <dgm:spPr/>
    </dgm:pt>
    <dgm:pt modelId="{048779C6-36B9-4EBF-8A80-369BF242E335}" type="pres">
      <dgm:prSet presAssocID="{AE246993-9389-4970-9654-026235DE1488}" presName="rootText" presStyleLbl="node1" presStyleIdx="1" presStyleCnt="6">
        <dgm:presLayoutVars>
          <dgm:chMax/>
          <dgm:chPref val="3"/>
        </dgm:presLayoutVars>
      </dgm:prSet>
      <dgm:spPr/>
    </dgm:pt>
    <dgm:pt modelId="{491DA1E8-88C0-40A9-810E-E5030529AE8A}" type="pres">
      <dgm:prSet presAssocID="{AE246993-9389-4970-9654-026235DE1488}" presName="titleText2" presStyleLbl="fgAcc1" presStyleIdx="1" presStyleCnt="6">
        <dgm:presLayoutVars>
          <dgm:chMax val="0"/>
          <dgm:chPref val="0"/>
        </dgm:presLayoutVars>
      </dgm:prSet>
      <dgm:spPr/>
    </dgm:pt>
    <dgm:pt modelId="{0B00FC0A-6A05-4C8D-BA81-19C216727586}" type="pres">
      <dgm:prSet presAssocID="{AE246993-9389-4970-9654-026235DE1488}" presName="rootConnector" presStyleLbl="node3" presStyleIdx="0" presStyleCnt="0"/>
      <dgm:spPr/>
    </dgm:pt>
    <dgm:pt modelId="{99E220CC-141E-412B-A26C-769AC0880D26}" type="pres">
      <dgm:prSet presAssocID="{AE246993-9389-4970-9654-026235DE1488}" presName="hierChild4" presStyleCnt="0"/>
      <dgm:spPr/>
    </dgm:pt>
    <dgm:pt modelId="{5C508C9A-EA9C-4FE0-911E-9675BBAEA439}" type="pres">
      <dgm:prSet presAssocID="{AE246993-9389-4970-9654-026235DE1488}" presName="hierChild5" presStyleCnt="0"/>
      <dgm:spPr/>
    </dgm:pt>
    <dgm:pt modelId="{088070BB-A509-4816-B8A2-0053DA972C1F}" type="pres">
      <dgm:prSet presAssocID="{F739A284-01C7-4079-9684-C5C13490CF26}" presName="hierChild5" presStyleCnt="0"/>
      <dgm:spPr/>
    </dgm:pt>
    <dgm:pt modelId="{5E9A3A33-10B4-4CB1-8F21-EE0D0EE5FAAA}" type="pres">
      <dgm:prSet presAssocID="{A8BFFDED-9843-4F53-914E-4A72F30E8DCC}" presName="Name37" presStyleLbl="parChTrans1D2" presStyleIdx="1" presStyleCnt="5"/>
      <dgm:spPr/>
    </dgm:pt>
    <dgm:pt modelId="{A0F4491F-3A41-46F3-B071-EC7CE700280B}" type="pres">
      <dgm:prSet presAssocID="{AED08FF5-117F-477A-A2FE-B087DA8900DB}" presName="hierRoot2" presStyleCnt="0">
        <dgm:presLayoutVars>
          <dgm:hierBranch val="init"/>
        </dgm:presLayoutVars>
      </dgm:prSet>
      <dgm:spPr/>
    </dgm:pt>
    <dgm:pt modelId="{CDCEE92A-4BC8-4122-8A01-6E989B5C24F3}" type="pres">
      <dgm:prSet presAssocID="{AED08FF5-117F-477A-A2FE-B087DA8900DB}" presName="rootComposite" presStyleCnt="0"/>
      <dgm:spPr/>
    </dgm:pt>
    <dgm:pt modelId="{35A71049-05C3-4E2F-BA2F-A816D77EC48C}" type="pres">
      <dgm:prSet presAssocID="{AED08FF5-117F-477A-A2FE-B087DA8900DB}" presName="rootText" presStyleLbl="node1" presStyleIdx="2" presStyleCnt="6">
        <dgm:presLayoutVars>
          <dgm:chMax/>
          <dgm:chPref val="3"/>
        </dgm:presLayoutVars>
      </dgm:prSet>
      <dgm:spPr/>
    </dgm:pt>
    <dgm:pt modelId="{6898CAA8-749D-429C-97E8-CA6144B2BA40}" type="pres">
      <dgm:prSet presAssocID="{AED08FF5-117F-477A-A2FE-B087DA8900DB}" presName="titleText2" presStyleLbl="fgAcc1" presStyleIdx="2" presStyleCnt="6">
        <dgm:presLayoutVars>
          <dgm:chMax val="0"/>
          <dgm:chPref val="0"/>
        </dgm:presLayoutVars>
      </dgm:prSet>
      <dgm:spPr/>
    </dgm:pt>
    <dgm:pt modelId="{6C2CA6A6-F492-40A0-AB4A-1DB039178A02}" type="pres">
      <dgm:prSet presAssocID="{AED08FF5-117F-477A-A2FE-B087DA8900DB}" presName="rootConnector" presStyleLbl="node2" presStyleIdx="0" presStyleCnt="0"/>
      <dgm:spPr/>
    </dgm:pt>
    <dgm:pt modelId="{016AB295-BEBC-4526-AEA5-68FD79CDC8FA}" type="pres">
      <dgm:prSet presAssocID="{AED08FF5-117F-477A-A2FE-B087DA8900DB}" presName="hierChild4" presStyleCnt="0"/>
      <dgm:spPr/>
    </dgm:pt>
    <dgm:pt modelId="{8C3EF3C6-C32D-4D32-9A09-BCA7CEF6832A}" type="pres">
      <dgm:prSet presAssocID="{AED08FF5-117F-477A-A2FE-B087DA8900DB}" presName="hierChild5" presStyleCnt="0"/>
      <dgm:spPr/>
    </dgm:pt>
    <dgm:pt modelId="{D2998906-1DC9-4E39-A589-E95FF170A3BF}" type="pres">
      <dgm:prSet presAssocID="{3CE4DC54-305A-4B65-9D8F-1EA4CF4934A5}" presName="Name37" presStyleLbl="parChTrans1D2" presStyleIdx="2" presStyleCnt="5"/>
      <dgm:spPr/>
    </dgm:pt>
    <dgm:pt modelId="{FA0192B2-E416-4617-B754-E23CC0BA2A3C}" type="pres">
      <dgm:prSet presAssocID="{4472B33B-5D44-4EC2-B0AD-D2D56195584C}" presName="hierRoot2" presStyleCnt="0">
        <dgm:presLayoutVars>
          <dgm:hierBranch val="init"/>
        </dgm:presLayoutVars>
      </dgm:prSet>
      <dgm:spPr/>
    </dgm:pt>
    <dgm:pt modelId="{7266B584-3CA3-445A-AD0D-8EFF3D5B0450}" type="pres">
      <dgm:prSet presAssocID="{4472B33B-5D44-4EC2-B0AD-D2D56195584C}" presName="rootComposite" presStyleCnt="0"/>
      <dgm:spPr/>
    </dgm:pt>
    <dgm:pt modelId="{8CAA4069-F15E-4FC2-B8ED-5938F50E2CA0}" type="pres">
      <dgm:prSet presAssocID="{4472B33B-5D44-4EC2-B0AD-D2D56195584C}" presName="rootText" presStyleLbl="node1" presStyleIdx="3" presStyleCnt="6">
        <dgm:presLayoutVars>
          <dgm:chMax/>
          <dgm:chPref val="3"/>
        </dgm:presLayoutVars>
      </dgm:prSet>
      <dgm:spPr/>
    </dgm:pt>
    <dgm:pt modelId="{10E868E7-3274-4CAD-83BB-BA4C2B492513}" type="pres">
      <dgm:prSet presAssocID="{4472B33B-5D44-4EC2-B0AD-D2D56195584C}" presName="titleText2" presStyleLbl="fgAcc1" presStyleIdx="3" presStyleCnt="6">
        <dgm:presLayoutVars>
          <dgm:chMax val="0"/>
          <dgm:chPref val="0"/>
        </dgm:presLayoutVars>
      </dgm:prSet>
      <dgm:spPr/>
    </dgm:pt>
    <dgm:pt modelId="{68AED4CE-BE74-468A-B935-C586CE7FF3FC}" type="pres">
      <dgm:prSet presAssocID="{4472B33B-5D44-4EC2-B0AD-D2D56195584C}" presName="rootConnector" presStyleLbl="node2" presStyleIdx="0" presStyleCnt="0"/>
      <dgm:spPr/>
    </dgm:pt>
    <dgm:pt modelId="{3F5E7CEA-233A-428D-983A-62708A3F69B6}" type="pres">
      <dgm:prSet presAssocID="{4472B33B-5D44-4EC2-B0AD-D2D56195584C}" presName="hierChild4" presStyleCnt="0"/>
      <dgm:spPr/>
    </dgm:pt>
    <dgm:pt modelId="{4E51BE1E-18BE-497A-A198-4AC075E4211C}" type="pres">
      <dgm:prSet presAssocID="{4472B33B-5D44-4EC2-B0AD-D2D56195584C}" presName="hierChild5" presStyleCnt="0"/>
      <dgm:spPr/>
    </dgm:pt>
    <dgm:pt modelId="{CDB0FBF6-14C2-4020-AE3B-E8B70B20AF1E}" type="pres">
      <dgm:prSet presAssocID="{9113FCCB-5D4B-4530-BDE1-EEE495325AD6}" presName="Name37" presStyleLbl="parChTrans1D2" presStyleIdx="3" presStyleCnt="5"/>
      <dgm:spPr/>
    </dgm:pt>
    <dgm:pt modelId="{B58D724D-2418-4C9B-A083-B70696D0203B}" type="pres">
      <dgm:prSet presAssocID="{FCCFC1B9-19E6-4961-B300-DC6A29C0973C}" presName="hierRoot2" presStyleCnt="0">
        <dgm:presLayoutVars>
          <dgm:hierBranch val="init"/>
        </dgm:presLayoutVars>
      </dgm:prSet>
      <dgm:spPr/>
    </dgm:pt>
    <dgm:pt modelId="{2153162A-5EA6-4E8A-9F47-8E1A181F414C}" type="pres">
      <dgm:prSet presAssocID="{FCCFC1B9-19E6-4961-B300-DC6A29C0973C}" presName="rootComposite" presStyleCnt="0"/>
      <dgm:spPr/>
    </dgm:pt>
    <dgm:pt modelId="{F05547F4-98DD-4768-BC1A-42EAB54900EF}" type="pres">
      <dgm:prSet presAssocID="{FCCFC1B9-19E6-4961-B300-DC6A29C0973C}" presName="rootText" presStyleLbl="node1" presStyleIdx="4" presStyleCnt="6">
        <dgm:presLayoutVars>
          <dgm:chMax/>
          <dgm:chPref val="3"/>
        </dgm:presLayoutVars>
      </dgm:prSet>
      <dgm:spPr/>
    </dgm:pt>
    <dgm:pt modelId="{24D8F2B0-0D17-4FD2-9756-D461E899DAC3}" type="pres">
      <dgm:prSet presAssocID="{FCCFC1B9-19E6-4961-B300-DC6A29C0973C}" presName="titleText2" presStyleLbl="fgAcc1" presStyleIdx="4" presStyleCnt="6">
        <dgm:presLayoutVars>
          <dgm:chMax val="0"/>
          <dgm:chPref val="0"/>
        </dgm:presLayoutVars>
      </dgm:prSet>
      <dgm:spPr/>
    </dgm:pt>
    <dgm:pt modelId="{D525BABC-67DE-41AA-A6BB-B0B4407B3EA3}" type="pres">
      <dgm:prSet presAssocID="{FCCFC1B9-19E6-4961-B300-DC6A29C0973C}" presName="rootConnector" presStyleLbl="node2" presStyleIdx="0" presStyleCnt="0"/>
      <dgm:spPr/>
    </dgm:pt>
    <dgm:pt modelId="{3E3498C1-C244-461F-AFD8-DB5348F7EAC6}" type="pres">
      <dgm:prSet presAssocID="{FCCFC1B9-19E6-4961-B300-DC6A29C0973C}" presName="hierChild4" presStyleCnt="0"/>
      <dgm:spPr/>
    </dgm:pt>
    <dgm:pt modelId="{F35E5C88-376D-4DA7-B07F-4682A8C7CC1F}" type="pres">
      <dgm:prSet presAssocID="{FCCFC1B9-19E6-4961-B300-DC6A29C0973C}" presName="hierChild5" presStyleCnt="0"/>
      <dgm:spPr/>
    </dgm:pt>
    <dgm:pt modelId="{98B7831C-C163-42DC-8243-6A43C753370E}" type="pres">
      <dgm:prSet presAssocID="{E22B6E65-F2E9-406E-8D1F-28D390511AA5}" presName="Name37" presStyleLbl="parChTrans1D2" presStyleIdx="4" presStyleCnt="5"/>
      <dgm:spPr/>
    </dgm:pt>
    <dgm:pt modelId="{9EA89C0A-07A5-429B-A7D5-BB3629BF6F92}" type="pres">
      <dgm:prSet presAssocID="{67A99818-50E1-4FCE-B86F-75356F1B9AE1}" presName="hierRoot2" presStyleCnt="0">
        <dgm:presLayoutVars>
          <dgm:hierBranch val="init"/>
        </dgm:presLayoutVars>
      </dgm:prSet>
      <dgm:spPr/>
    </dgm:pt>
    <dgm:pt modelId="{FE02D121-7B8D-4CAE-A870-5F0F8EFBCFC1}" type="pres">
      <dgm:prSet presAssocID="{67A99818-50E1-4FCE-B86F-75356F1B9AE1}" presName="rootComposite" presStyleCnt="0"/>
      <dgm:spPr/>
    </dgm:pt>
    <dgm:pt modelId="{E6CF8189-EA3E-4CDC-A76B-72559B91C53A}" type="pres">
      <dgm:prSet presAssocID="{67A99818-50E1-4FCE-B86F-75356F1B9AE1}" presName="rootText" presStyleLbl="node1" presStyleIdx="5" presStyleCnt="6">
        <dgm:presLayoutVars>
          <dgm:chMax/>
          <dgm:chPref val="3"/>
        </dgm:presLayoutVars>
      </dgm:prSet>
      <dgm:spPr/>
    </dgm:pt>
    <dgm:pt modelId="{079500B6-B580-4AA0-AC31-BC2BF2F31FFC}" type="pres">
      <dgm:prSet presAssocID="{67A99818-50E1-4FCE-B86F-75356F1B9AE1}" presName="titleText2" presStyleLbl="fgAcc1" presStyleIdx="5" presStyleCnt="6">
        <dgm:presLayoutVars>
          <dgm:chMax val="0"/>
          <dgm:chPref val="0"/>
        </dgm:presLayoutVars>
      </dgm:prSet>
      <dgm:spPr/>
    </dgm:pt>
    <dgm:pt modelId="{A60C6DDF-34BC-4CD7-BC4A-FDFA83D8A9A9}" type="pres">
      <dgm:prSet presAssocID="{67A99818-50E1-4FCE-B86F-75356F1B9AE1}" presName="rootConnector" presStyleLbl="node2" presStyleIdx="0" presStyleCnt="0"/>
      <dgm:spPr/>
    </dgm:pt>
    <dgm:pt modelId="{22675CFA-4C48-4C3D-9DC5-D55098C05F7E}" type="pres">
      <dgm:prSet presAssocID="{67A99818-50E1-4FCE-B86F-75356F1B9AE1}" presName="hierChild4" presStyleCnt="0"/>
      <dgm:spPr/>
    </dgm:pt>
    <dgm:pt modelId="{C8F1FE09-2AC8-4D33-8850-E49A645A21CC}" type="pres">
      <dgm:prSet presAssocID="{67A99818-50E1-4FCE-B86F-75356F1B9AE1}" presName="hierChild5" presStyleCnt="0"/>
      <dgm:spPr/>
    </dgm:pt>
    <dgm:pt modelId="{D9867DB8-3205-4433-8C9B-A93CC2ED01CE}" type="pres">
      <dgm:prSet presAssocID="{6B7A555A-DF98-4703-B4F5-F4DF696C1517}" presName="hierChild3" presStyleCnt="0"/>
      <dgm:spPr/>
    </dgm:pt>
  </dgm:ptLst>
  <dgm:cxnLst>
    <dgm:cxn modelId="{24EDC507-4504-4A39-A592-259B2EE2A267}" type="presOf" srcId="{F739A284-01C7-4079-9684-C5C13490CF26}" destId="{F2BCF245-7617-4142-9F7A-D2E9FEE6C07E}" srcOrd="1" destOrd="0" presId="urn:microsoft.com/office/officeart/2008/layout/NameandTitleOrganizationalChart"/>
    <dgm:cxn modelId="{5CDEFC0A-5811-48D2-AC32-73D333E6FB3E}" srcId="{F739A284-01C7-4079-9684-C5C13490CF26}" destId="{AE246993-9389-4970-9654-026235DE1488}" srcOrd="0" destOrd="0" parTransId="{7CF1DC65-B1FF-4BF7-9303-E8101F4C967A}" sibTransId="{3A3F6920-EB5C-4201-890B-01A1714FAB81}"/>
    <dgm:cxn modelId="{F5386819-DC9E-4352-8F0D-6C7227840DF6}" type="presOf" srcId="{AE246993-9389-4970-9654-026235DE1488}" destId="{0B00FC0A-6A05-4C8D-BA81-19C216727586}" srcOrd="1" destOrd="0" presId="urn:microsoft.com/office/officeart/2008/layout/NameandTitleOrganizationalChart"/>
    <dgm:cxn modelId="{6BA11029-8A4B-4FE9-8AF1-966D68C2E845}" type="presOf" srcId="{194A98CA-842E-4291-A2E0-85E6C4AFCACF}" destId="{CE3F4DFD-75DB-466A-BA13-9A744F9CBFC3}" srcOrd="0" destOrd="0" presId="urn:microsoft.com/office/officeart/2008/layout/NameandTitleOrganizationalChart"/>
    <dgm:cxn modelId="{DEA78E2D-459E-4B40-A34C-FDFF4C3B5B1E}" type="presOf" srcId="{6B7A555A-DF98-4703-B4F5-F4DF696C1517}" destId="{4EF2A09E-D452-4C33-9D2E-2B1B28CB5616}" srcOrd="1" destOrd="0" presId="urn:microsoft.com/office/officeart/2008/layout/NameandTitleOrganizationalChart"/>
    <dgm:cxn modelId="{44CC1532-B23F-43AC-892F-6C963C23593F}" type="presOf" srcId="{D31B7BBD-F5BD-484A-A1BD-EA6EBCE89A38}" destId="{A867C13A-51DC-4305-AF74-6F4E8E0E21A2}" srcOrd="0" destOrd="0" presId="urn:microsoft.com/office/officeart/2008/layout/NameandTitleOrganizationalChart"/>
    <dgm:cxn modelId="{1A828062-84A7-43A4-8089-33CE182DDA7E}" type="presOf" srcId="{FCCFC1B9-19E6-4961-B300-DC6A29C0973C}" destId="{F05547F4-98DD-4768-BC1A-42EAB54900EF}" srcOrd="0" destOrd="0" presId="urn:microsoft.com/office/officeart/2008/layout/NameandTitleOrganizationalChart"/>
    <dgm:cxn modelId="{AAE0A543-298D-43E6-A3BD-B3892B03A8F2}" type="presOf" srcId="{209AC779-2C46-4D09-A5FE-82AF0E1B7087}" destId="{6898CAA8-749D-429C-97E8-CA6144B2BA40}" srcOrd="0" destOrd="0" presId="urn:microsoft.com/office/officeart/2008/layout/NameandTitleOrganizationalChart"/>
    <dgm:cxn modelId="{8EFC6765-035B-4C2A-8577-D62E5C6C6AB2}" type="presOf" srcId="{A8BFFDED-9843-4F53-914E-4A72F30E8DCC}" destId="{5E9A3A33-10B4-4CB1-8F21-EE0D0EE5FAAA}" srcOrd="0" destOrd="0" presId="urn:microsoft.com/office/officeart/2008/layout/NameandTitleOrganizationalChart"/>
    <dgm:cxn modelId="{AE4F4A65-2CE6-4E33-8DF4-B11064DCB087}" type="presOf" srcId="{39FCAFEB-7A69-4409-A164-40A2C4A17E7B}" destId="{88115C64-D24B-4801-84FF-9E1E5B7A123F}" srcOrd="0" destOrd="0" presId="urn:microsoft.com/office/officeart/2008/layout/NameandTitleOrganizationalChart"/>
    <dgm:cxn modelId="{7D1EB168-7C80-48E0-9A51-5B964906D214}" type="presOf" srcId="{4472B33B-5D44-4EC2-B0AD-D2D56195584C}" destId="{8CAA4069-F15E-4FC2-B8ED-5938F50E2CA0}" srcOrd="0" destOrd="0" presId="urn:microsoft.com/office/officeart/2008/layout/NameandTitleOrganizationalChart"/>
    <dgm:cxn modelId="{69B2AA71-380B-4F04-A9FA-17A34C2340F3}" type="presOf" srcId="{67A99818-50E1-4FCE-B86F-75356F1B9AE1}" destId="{A60C6DDF-34BC-4CD7-BC4A-FDFA83D8A9A9}" srcOrd="1" destOrd="0" presId="urn:microsoft.com/office/officeart/2008/layout/NameandTitleOrganizationalChart"/>
    <dgm:cxn modelId="{FEF78553-1DDF-48A5-B323-01358C816647}" type="presOf" srcId="{4472B33B-5D44-4EC2-B0AD-D2D56195584C}" destId="{68AED4CE-BE74-468A-B935-C586CE7FF3FC}" srcOrd="1" destOrd="0" presId="urn:microsoft.com/office/officeart/2008/layout/NameandTitleOrganizationalChart"/>
    <dgm:cxn modelId="{16E9A655-A9D6-4957-B1AF-BF3804630070}" type="presOf" srcId="{6B7A555A-DF98-4703-B4F5-F4DF696C1517}" destId="{D96E84E4-EB28-4849-8657-374FE11AD86C}" srcOrd="0" destOrd="0" presId="urn:microsoft.com/office/officeart/2008/layout/NameandTitleOrganizationalChart"/>
    <dgm:cxn modelId="{7AA45A83-8052-44CD-B5D8-781C5C82FE5A}" type="presOf" srcId="{9113FCCB-5D4B-4530-BDE1-EEE495325AD6}" destId="{CDB0FBF6-14C2-4020-AE3B-E8B70B20AF1E}" srcOrd="0" destOrd="0" presId="urn:microsoft.com/office/officeart/2008/layout/NameandTitleOrganizationalChart"/>
    <dgm:cxn modelId="{2EEEC284-7E6D-489E-8399-4D90F8B535C6}" srcId="{194A98CA-842E-4291-A2E0-85E6C4AFCACF}" destId="{6B7A555A-DF98-4703-B4F5-F4DF696C1517}" srcOrd="0" destOrd="0" parTransId="{AFD80EE5-3CB2-4078-BC6C-3E4E905E2A75}" sibTransId="{081B151D-C1F9-45B8-9E28-C5A9F3ED7D63}"/>
    <dgm:cxn modelId="{D94A2186-7B00-4D6F-8789-BD92A158F0C5}" type="presOf" srcId="{AE246993-9389-4970-9654-026235DE1488}" destId="{048779C6-36B9-4EBF-8A80-369BF242E335}" srcOrd="0" destOrd="0" presId="urn:microsoft.com/office/officeart/2008/layout/NameandTitleOrganizationalChart"/>
    <dgm:cxn modelId="{57DFD186-C2E2-4D77-A794-BB542BC6A491}" type="presOf" srcId="{F3995D2A-11F8-4B42-A448-312F725F7429}" destId="{10E868E7-3274-4CAD-83BB-BA4C2B492513}" srcOrd="0" destOrd="0" presId="urn:microsoft.com/office/officeart/2008/layout/NameandTitleOrganizationalChart"/>
    <dgm:cxn modelId="{2CEE8D87-7F4E-442E-8E11-AA888C28EE3D}" type="presOf" srcId="{7FAB832B-0872-41CA-A485-5BAF5D0A117A}" destId="{24D8F2B0-0D17-4FD2-9756-D461E899DAC3}" srcOrd="0" destOrd="0" presId="urn:microsoft.com/office/officeart/2008/layout/NameandTitleOrganizationalChart"/>
    <dgm:cxn modelId="{5D600293-5C57-4A5A-BCFF-B958405624D4}" type="presOf" srcId="{3CE4DC54-305A-4B65-9D8F-1EA4CF4934A5}" destId="{D2998906-1DC9-4E39-A589-E95FF170A3BF}" srcOrd="0" destOrd="0" presId="urn:microsoft.com/office/officeart/2008/layout/NameandTitleOrganizationalChart"/>
    <dgm:cxn modelId="{6B1CFEA9-00C8-4777-8962-2ADF5D660A00}" srcId="{6B7A555A-DF98-4703-B4F5-F4DF696C1517}" destId="{67A99818-50E1-4FCE-B86F-75356F1B9AE1}" srcOrd="4" destOrd="0" parTransId="{E22B6E65-F2E9-406E-8D1F-28D390511AA5}" sibTransId="{1AB8F486-9F15-41E8-99DE-A36A22AECDE0}"/>
    <dgm:cxn modelId="{FA2CEEAE-B6AD-4DF0-ABFD-30B22CDABF0A}" type="presOf" srcId="{AED08FF5-117F-477A-A2FE-B087DA8900DB}" destId="{35A71049-05C3-4E2F-BA2F-A816D77EC48C}" srcOrd="0" destOrd="0" presId="urn:microsoft.com/office/officeart/2008/layout/NameandTitleOrganizationalChart"/>
    <dgm:cxn modelId="{8AFFA7B0-D5D7-463D-B08C-93DA099988EE}" type="presOf" srcId="{E22B6E65-F2E9-406E-8D1F-28D390511AA5}" destId="{98B7831C-C163-42DC-8243-6A43C753370E}" srcOrd="0" destOrd="0" presId="urn:microsoft.com/office/officeart/2008/layout/NameandTitleOrganizationalChart"/>
    <dgm:cxn modelId="{FEA2FEB3-EDC7-4EEC-A5D2-B4E24CE274C4}" type="presOf" srcId="{7CF1DC65-B1FF-4BF7-9303-E8101F4C967A}" destId="{864F8DA3-09A0-45DB-838F-D16535092B5A}" srcOrd="0" destOrd="0" presId="urn:microsoft.com/office/officeart/2008/layout/NameandTitleOrganizationalChart"/>
    <dgm:cxn modelId="{CB03FFB8-5AC7-44DF-8910-C7BB62956DB3}" type="presOf" srcId="{F739A284-01C7-4079-9684-C5C13490CF26}" destId="{36E221FF-1FB9-4EF4-9B56-4B93D1015003}" srcOrd="0" destOrd="0" presId="urn:microsoft.com/office/officeart/2008/layout/NameandTitleOrganizationalChart"/>
    <dgm:cxn modelId="{04D831BB-04A1-4D8E-A15A-18BAF3F4B670}" srcId="{6B7A555A-DF98-4703-B4F5-F4DF696C1517}" destId="{FCCFC1B9-19E6-4961-B300-DC6A29C0973C}" srcOrd="3" destOrd="0" parTransId="{9113FCCB-5D4B-4530-BDE1-EEE495325AD6}" sibTransId="{7FAB832B-0872-41CA-A485-5BAF5D0A117A}"/>
    <dgm:cxn modelId="{571547C0-DBA7-490B-B3D3-86A3CCB61971}" srcId="{6B7A555A-DF98-4703-B4F5-F4DF696C1517}" destId="{AED08FF5-117F-477A-A2FE-B087DA8900DB}" srcOrd="1" destOrd="0" parTransId="{A8BFFDED-9843-4F53-914E-4A72F30E8DCC}" sibTransId="{209AC779-2C46-4D09-A5FE-82AF0E1B7087}"/>
    <dgm:cxn modelId="{6E423BC3-EC7E-4E26-93C9-C4FD15FD01FB}" type="presOf" srcId="{3A3F6920-EB5C-4201-890B-01A1714FAB81}" destId="{491DA1E8-88C0-40A9-810E-E5030529AE8A}" srcOrd="0" destOrd="0" presId="urn:microsoft.com/office/officeart/2008/layout/NameandTitleOrganizationalChart"/>
    <dgm:cxn modelId="{8FF930C7-E2B4-49A4-A815-8ED0A8AA08EB}" type="presOf" srcId="{AED08FF5-117F-477A-A2FE-B087DA8900DB}" destId="{6C2CA6A6-F492-40A0-AB4A-1DB039178A02}" srcOrd="1" destOrd="0" presId="urn:microsoft.com/office/officeart/2008/layout/NameandTitleOrganizationalChart"/>
    <dgm:cxn modelId="{4DF61AD7-A9B7-4CE7-8F56-AB25D83A2E77}" type="presOf" srcId="{FCCFC1B9-19E6-4961-B300-DC6A29C0973C}" destId="{D525BABC-67DE-41AA-A6BB-B0B4407B3EA3}" srcOrd="1" destOrd="0" presId="urn:microsoft.com/office/officeart/2008/layout/NameandTitleOrganizationalChart"/>
    <dgm:cxn modelId="{9FE44CDA-52C4-4794-A7B4-750D301368EA}" type="presOf" srcId="{1AB8F486-9F15-41E8-99DE-A36A22AECDE0}" destId="{079500B6-B580-4AA0-AC31-BC2BF2F31FFC}" srcOrd="0" destOrd="0" presId="urn:microsoft.com/office/officeart/2008/layout/NameandTitleOrganizationalChart"/>
    <dgm:cxn modelId="{41AB17DC-D17F-4068-BD47-68E7F4F97319}" type="presOf" srcId="{67A99818-50E1-4FCE-B86F-75356F1B9AE1}" destId="{E6CF8189-EA3E-4CDC-A76B-72559B91C53A}" srcOrd="0" destOrd="0" presId="urn:microsoft.com/office/officeart/2008/layout/NameandTitleOrganizationalChart"/>
    <dgm:cxn modelId="{14AE45E5-43D5-45E7-842D-41C89229FF47}" type="presOf" srcId="{081B151D-C1F9-45B8-9E28-C5A9F3ED7D63}" destId="{E7FB9293-46E4-4DFB-B8D0-6BB1C0D4409E}" srcOrd="0" destOrd="0" presId="urn:microsoft.com/office/officeart/2008/layout/NameandTitleOrganizationalChart"/>
    <dgm:cxn modelId="{D564BDE6-5676-4A79-92ED-5A4DC7F2044F}" srcId="{6B7A555A-DF98-4703-B4F5-F4DF696C1517}" destId="{4472B33B-5D44-4EC2-B0AD-D2D56195584C}" srcOrd="2" destOrd="0" parTransId="{3CE4DC54-305A-4B65-9D8F-1EA4CF4934A5}" sibTransId="{F3995D2A-11F8-4B42-A448-312F725F7429}"/>
    <dgm:cxn modelId="{2E1FA9ED-F389-48A2-BDED-80912EAD36F6}" srcId="{6B7A555A-DF98-4703-B4F5-F4DF696C1517}" destId="{F739A284-01C7-4079-9684-C5C13490CF26}" srcOrd="0" destOrd="0" parTransId="{39FCAFEB-7A69-4409-A164-40A2C4A17E7B}" sibTransId="{D31B7BBD-F5BD-484A-A1BD-EA6EBCE89A38}"/>
    <dgm:cxn modelId="{3C1B74AE-FF50-44DA-9D41-CEAC57FD0A2F}" type="presParOf" srcId="{CE3F4DFD-75DB-466A-BA13-9A744F9CBFC3}" destId="{C605FF45-314E-4D21-AFA2-C43BB1DAE34F}" srcOrd="0" destOrd="0" presId="urn:microsoft.com/office/officeart/2008/layout/NameandTitleOrganizationalChart"/>
    <dgm:cxn modelId="{562DD34C-1EC2-4AF6-AAB3-744C97902693}" type="presParOf" srcId="{C605FF45-314E-4D21-AFA2-C43BB1DAE34F}" destId="{F0E3BA0A-9E20-4BF0-AB92-04A51FDF9E49}" srcOrd="0" destOrd="0" presId="urn:microsoft.com/office/officeart/2008/layout/NameandTitleOrganizationalChart"/>
    <dgm:cxn modelId="{ADDE3DE9-0433-4F82-A790-6544FE6AF6CF}" type="presParOf" srcId="{F0E3BA0A-9E20-4BF0-AB92-04A51FDF9E49}" destId="{D96E84E4-EB28-4849-8657-374FE11AD86C}" srcOrd="0" destOrd="0" presId="urn:microsoft.com/office/officeart/2008/layout/NameandTitleOrganizationalChart"/>
    <dgm:cxn modelId="{D55BCBC8-A624-421F-8EB3-128D88DD00F5}" type="presParOf" srcId="{F0E3BA0A-9E20-4BF0-AB92-04A51FDF9E49}" destId="{E7FB9293-46E4-4DFB-B8D0-6BB1C0D4409E}" srcOrd="1" destOrd="0" presId="urn:microsoft.com/office/officeart/2008/layout/NameandTitleOrganizationalChart"/>
    <dgm:cxn modelId="{3FC32258-8BFE-43C8-A99B-7B38390DE256}" type="presParOf" srcId="{F0E3BA0A-9E20-4BF0-AB92-04A51FDF9E49}" destId="{4EF2A09E-D452-4C33-9D2E-2B1B28CB5616}" srcOrd="2" destOrd="0" presId="urn:microsoft.com/office/officeart/2008/layout/NameandTitleOrganizationalChart"/>
    <dgm:cxn modelId="{AD4C1369-7E0D-4C56-9CA8-6564DE650EB4}" type="presParOf" srcId="{C605FF45-314E-4D21-AFA2-C43BB1DAE34F}" destId="{EAE3322F-0FDB-4C75-BD1C-016738168DCF}" srcOrd="1" destOrd="0" presId="urn:microsoft.com/office/officeart/2008/layout/NameandTitleOrganizationalChart"/>
    <dgm:cxn modelId="{5A1A6707-F784-4AB8-9225-065DE0F8C625}" type="presParOf" srcId="{EAE3322F-0FDB-4C75-BD1C-016738168DCF}" destId="{88115C64-D24B-4801-84FF-9E1E5B7A123F}" srcOrd="0" destOrd="0" presId="urn:microsoft.com/office/officeart/2008/layout/NameandTitleOrganizationalChart"/>
    <dgm:cxn modelId="{AE310E15-0AFD-4215-9083-B6D28D0E6C1D}" type="presParOf" srcId="{EAE3322F-0FDB-4C75-BD1C-016738168DCF}" destId="{F6642D56-819C-44D0-91B4-4C958DC768AA}" srcOrd="1" destOrd="0" presId="urn:microsoft.com/office/officeart/2008/layout/NameandTitleOrganizationalChart"/>
    <dgm:cxn modelId="{D6A8F279-80F0-4724-AD70-FD7A661C3B24}" type="presParOf" srcId="{F6642D56-819C-44D0-91B4-4C958DC768AA}" destId="{101C7924-55DF-4299-9125-688D71786A57}" srcOrd="0" destOrd="0" presId="urn:microsoft.com/office/officeart/2008/layout/NameandTitleOrganizationalChart"/>
    <dgm:cxn modelId="{5E51CCD6-6436-43F7-9B3C-AD8F41FA5362}" type="presParOf" srcId="{101C7924-55DF-4299-9125-688D71786A57}" destId="{36E221FF-1FB9-4EF4-9B56-4B93D1015003}" srcOrd="0" destOrd="0" presId="urn:microsoft.com/office/officeart/2008/layout/NameandTitleOrganizationalChart"/>
    <dgm:cxn modelId="{3EE65C49-A834-4E73-8695-EF2E63233EFE}" type="presParOf" srcId="{101C7924-55DF-4299-9125-688D71786A57}" destId="{A867C13A-51DC-4305-AF74-6F4E8E0E21A2}" srcOrd="1" destOrd="0" presId="urn:microsoft.com/office/officeart/2008/layout/NameandTitleOrganizationalChart"/>
    <dgm:cxn modelId="{EFA8F8AC-0028-4858-9140-3E7B87BF3A87}" type="presParOf" srcId="{101C7924-55DF-4299-9125-688D71786A57}" destId="{F2BCF245-7617-4142-9F7A-D2E9FEE6C07E}" srcOrd="2" destOrd="0" presId="urn:microsoft.com/office/officeart/2008/layout/NameandTitleOrganizationalChart"/>
    <dgm:cxn modelId="{F57931B9-5C75-4834-8FE9-FB7C0E3CC3F8}" type="presParOf" srcId="{F6642D56-819C-44D0-91B4-4C958DC768AA}" destId="{E424CE4C-F7D8-4D9F-AE45-44892B6D6BD9}" srcOrd="1" destOrd="0" presId="urn:microsoft.com/office/officeart/2008/layout/NameandTitleOrganizationalChart"/>
    <dgm:cxn modelId="{14869F8C-B204-4D13-B679-C4417757FACB}" type="presParOf" srcId="{E424CE4C-F7D8-4D9F-AE45-44892B6D6BD9}" destId="{864F8DA3-09A0-45DB-838F-D16535092B5A}" srcOrd="0" destOrd="0" presId="urn:microsoft.com/office/officeart/2008/layout/NameandTitleOrganizationalChart"/>
    <dgm:cxn modelId="{1ACE8C14-4D8B-404D-B252-FDBA666716C0}" type="presParOf" srcId="{E424CE4C-F7D8-4D9F-AE45-44892B6D6BD9}" destId="{040DBCF8-4984-4A07-A9C8-0FF46EB228C3}" srcOrd="1" destOrd="0" presId="urn:microsoft.com/office/officeart/2008/layout/NameandTitleOrganizationalChart"/>
    <dgm:cxn modelId="{79905CD1-A155-47F2-83C1-ED6A9104539C}" type="presParOf" srcId="{040DBCF8-4984-4A07-A9C8-0FF46EB228C3}" destId="{EE9CF617-79E0-41EB-88F5-C61F0FAEF900}" srcOrd="0" destOrd="0" presId="urn:microsoft.com/office/officeart/2008/layout/NameandTitleOrganizationalChart"/>
    <dgm:cxn modelId="{05591DAA-0505-40BE-B491-AB242A607E7A}" type="presParOf" srcId="{EE9CF617-79E0-41EB-88F5-C61F0FAEF900}" destId="{048779C6-36B9-4EBF-8A80-369BF242E335}" srcOrd="0" destOrd="0" presId="urn:microsoft.com/office/officeart/2008/layout/NameandTitleOrganizationalChart"/>
    <dgm:cxn modelId="{390E8D99-F843-4A43-9109-5E3C60298265}" type="presParOf" srcId="{EE9CF617-79E0-41EB-88F5-C61F0FAEF900}" destId="{491DA1E8-88C0-40A9-810E-E5030529AE8A}" srcOrd="1" destOrd="0" presId="urn:microsoft.com/office/officeart/2008/layout/NameandTitleOrganizationalChart"/>
    <dgm:cxn modelId="{294303B7-F22B-4BE3-B48E-F91F4073EF8D}" type="presParOf" srcId="{EE9CF617-79E0-41EB-88F5-C61F0FAEF900}" destId="{0B00FC0A-6A05-4C8D-BA81-19C216727586}" srcOrd="2" destOrd="0" presId="urn:microsoft.com/office/officeart/2008/layout/NameandTitleOrganizationalChart"/>
    <dgm:cxn modelId="{D7018B84-0FCA-4015-B63E-BA70B3381F27}" type="presParOf" srcId="{040DBCF8-4984-4A07-A9C8-0FF46EB228C3}" destId="{99E220CC-141E-412B-A26C-769AC0880D26}" srcOrd="1" destOrd="0" presId="urn:microsoft.com/office/officeart/2008/layout/NameandTitleOrganizationalChart"/>
    <dgm:cxn modelId="{315CFE86-C8A1-4189-9E77-20AEA2E2D2E0}" type="presParOf" srcId="{040DBCF8-4984-4A07-A9C8-0FF46EB228C3}" destId="{5C508C9A-EA9C-4FE0-911E-9675BBAEA439}" srcOrd="2" destOrd="0" presId="urn:microsoft.com/office/officeart/2008/layout/NameandTitleOrganizationalChart"/>
    <dgm:cxn modelId="{53769703-D666-4663-960D-8087205445FC}" type="presParOf" srcId="{F6642D56-819C-44D0-91B4-4C958DC768AA}" destId="{088070BB-A509-4816-B8A2-0053DA972C1F}" srcOrd="2" destOrd="0" presId="urn:microsoft.com/office/officeart/2008/layout/NameandTitleOrganizationalChart"/>
    <dgm:cxn modelId="{50754F70-D1FE-4BFE-878B-E22303AA012D}" type="presParOf" srcId="{EAE3322F-0FDB-4C75-BD1C-016738168DCF}" destId="{5E9A3A33-10B4-4CB1-8F21-EE0D0EE5FAAA}" srcOrd="2" destOrd="0" presId="urn:microsoft.com/office/officeart/2008/layout/NameandTitleOrganizationalChart"/>
    <dgm:cxn modelId="{CE060F52-CC57-4D3B-B65C-6718A88145BC}" type="presParOf" srcId="{EAE3322F-0FDB-4C75-BD1C-016738168DCF}" destId="{A0F4491F-3A41-46F3-B071-EC7CE700280B}" srcOrd="3" destOrd="0" presId="urn:microsoft.com/office/officeart/2008/layout/NameandTitleOrganizationalChart"/>
    <dgm:cxn modelId="{497883B2-6113-4BCB-891A-C0C5D6799C48}" type="presParOf" srcId="{A0F4491F-3A41-46F3-B071-EC7CE700280B}" destId="{CDCEE92A-4BC8-4122-8A01-6E989B5C24F3}" srcOrd="0" destOrd="0" presId="urn:microsoft.com/office/officeart/2008/layout/NameandTitleOrganizationalChart"/>
    <dgm:cxn modelId="{2CAA78A5-A5E9-4AB7-92D7-0A644B0908DE}" type="presParOf" srcId="{CDCEE92A-4BC8-4122-8A01-6E989B5C24F3}" destId="{35A71049-05C3-4E2F-BA2F-A816D77EC48C}" srcOrd="0" destOrd="0" presId="urn:microsoft.com/office/officeart/2008/layout/NameandTitleOrganizationalChart"/>
    <dgm:cxn modelId="{C07DD5CA-673C-4291-A1C5-4A750FC18DDB}" type="presParOf" srcId="{CDCEE92A-4BC8-4122-8A01-6E989B5C24F3}" destId="{6898CAA8-749D-429C-97E8-CA6144B2BA40}" srcOrd="1" destOrd="0" presId="urn:microsoft.com/office/officeart/2008/layout/NameandTitleOrganizationalChart"/>
    <dgm:cxn modelId="{B7399127-8FBC-433B-B37B-46E368F767E1}" type="presParOf" srcId="{CDCEE92A-4BC8-4122-8A01-6E989B5C24F3}" destId="{6C2CA6A6-F492-40A0-AB4A-1DB039178A02}" srcOrd="2" destOrd="0" presId="urn:microsoft.com/office/officeart/2008/layout/NameandTitleOrganizationalChart"/>
    <dgm:cxn modelId="{E2DF01DC-3DB8-437D-AA93-149E219A11E6}" type="presParOf" srcId="{A0F4491F-3A41-46F3-B071-EC7CE700280B}" destId="{016AB295-BEBC-4526-AEA5-68FD79CDC8FA}" srcOrd="1" destOrd="0" presId="urn:microsoft.com/office/officeart/2008/layout/NameandTitleOrganizationalChart"/>
    <dgm:cxn modelId="{F699C45D-466A-46BB-8751-D25AE3193596}" type="presParOf" srcId="{A0F4491F-3A41-46F3-B071-EC7CE700280B}" destId="{8C3EF3C6-C32D-4D32-9A09-BCA7CEF6832A}" srcOrd="2" destOrd="0" presId="urn:microsoft.com/office/officeart/2008/layout/NameandTitleOrganizationalChart"/>
    <dgm:cxn modelId="{F93A0B5E-9549-448A-8C40-34E21141D1A4}" type="presParOf" srcId="{EAE3322F-0FDB-4C75-BD1C-016738168DCF}" destId="{D2998906-1DC9-4E39-A589-E95FF170A3BF}" srcOrd="4" destOrd="0" presId="urn:microsoft.com/office/officeart/2008/layout/NameandTitleOrganizationalChart"/>
    <dgm:cxn modelId="{59D326FA-1289-49D0-99E1-02DAD4F49F2C}" type="presParOf" srcId="{EAE3322F-0FDB-4C75-BD1C-016738168DCF}" destId="{FA0192B2-E416-4617-B754-E23CC0BA2A3C}" srcOrd="5" destOrd="0" presId="urn:microsoft.com/office/officeart/2008/layout/NameandTitleOrganizationalChart"/>
    <dgm:cxn modelId="{F07497A9-988F-4BB1-B965-ABE30C49E3E9}" type="presParOf" srcId="{FA0192B2-E416-4617-B754-E23CC0BA2A3C}" destId="{7266B584-3CA3-445A-AD0D-8EFF3D5B0450}" srcOrd="0" destOrd="0" presId="urn:microsoft.com/office/officeart/2008/layout/NameandTitleOrganizationalChart"/>
    <dgm:cxn modelId="{7F59C631-5AE3-4980-ABB5-923326D7E949}" type="presParOf" srcId="{7266B584-3CA3-445A-AD0D-8EFF3D5B0450}" destId="{8CAA4069-F15E-4FC2-B8ED-5938F50E2CA0}" srcOrd="0" destOrd="0" presId="urn:microsoft.com/office/officeart/2008/layout/NameandTitleOrganizationalChart"/>
    <dgm:cxn modelId="{DCAC99CB-01B4-4E0A-9D83-E1DA31ED9BAA}" type="presParOf" srcId="{7266B584-3CA3-445A-AD0D-8EFF3D5B0450}" destId="{10E868E7-3274-4CAD-83BB-BA4C2B492513}" srcOrd="1" destOrd="0" presId="urn:microsoft.com/office/officeart/2008/layout/NameandTitleOrganizationalChart"/>
    <dgm:cxn modelId="{207CC872-F297-4A18-99F5-2B0FB3FFD6B8}" type="presParOf" srcId="{7266B584-3CA3-445A-AD0D-8EFF3D5B0450}" destId="{68AED4CE-BE74-468A-B935-C586CE7FF3FC}" srcOrd="2" destOrd="0" presId="urn:microsoft.com/office/officeart/2008/layout/NameandTitleOrganizationalChart"/>
    <dgm:cxn modelId="{F7629943-026E-45C3-865C-062FAE4D80D4}" type="presParOf" srcId="{FA0192B2-E416-4617-B754-E23CC0BA2A3C}" destId="{3F5E7CEA-233A-428D-983A-62708A3F69B6}" srcOrd="1" destOrd="0" presId="urn:microsoft.com/office/officeart/2008/layout/NameandTitleOrganizationalChart"/>
    <dgm:cxn modelId="{28A2A3FD-2C10-48EB-98CE-2700F188A4FC}" type="presParOf" srcId="{FA0192B2-E416-4617-B754-E23CC0BA2A3C}" destId="{4E51BE1E-18BE-497A-A198-4AC075E4211C}" srcOrd="2" destOrd="0" presId="urn:microsoft.com/office/officeart/2008/layout/NameandTitleOrganizationalChart"/>
    <dgm:cxn modelId="{19548B78-29B7-4B67-9A95-5EB17CBB7D19}" type="presParOf" srcId="{EAE3322F-0FDB-4C75-BD1C-016738168DCF}" destId="{CDB0FBF6-14C2-4020-AE3B-E8B70B20AF1E}" srcOrd="6" destOrd="0" presId="urn:microsoft.com/office/officeart/2008/layout/NameandTitleOrganizationalChart"/>
    <dgm:cxn modelId="{2CB21D49-6B38-4C77-8BEE-515905D8737C}" type="presParOf" srcId="{EAE3322F-0FDB-4C75-BD1C-016738168DCF}" destId="{B58D724D-2418-4C9B-A083-B70696D0203B}" srcOrd="7" destOrd="0" presId="urn:microsoft.com/office/officeart/2008/layout/NameandTitleOrganizationalChart"/>
    <dgm:cxn modelId="{C2B2FC62-BB03-4572-9F0D-53140A8A121A}" type="presParOf" srcId="{B58D724D-2418-4C9B-A083-B70696D0203B}" destId="{2153162A-5EA6-4E8A-9F47-8E1A181F414C}" srcOrd="0" destOrd="0" presId="urn:microsoft.com/office/officeart/2008/layout/NameandTitleOrganizationalChart"/>
    <dgm:cxn modelId="{67A9FC1B-8C3B-4CFB-9B25-AA8EB0125295}" type="presParOf" srcId="{2153162A-5EA6-4E8A-9F47-8E1A181F414C}" destId="{F05547F4-98DD-4768-BC1A-42EAB54900EF}" srcOrd="0" destOrd="0" presId="urn:microsoft.com/office/officeart/2008/layout/NameandTitleOrganizationalChart"/>
    <dgm:cxn modelId="{1A17D606-50BB-4E1D-9A65-EC025F9539DD}" type="presParOf" srcId="{2153162A-5EA6-4E8A-9F47-8E1A181F414C}" destId="{24D8F2B0-0D17-4FD2-9756-D461E899DAC3}" srcOrd="1" destOrd="0" presId="urn:microsoft.com/office/officeart/2008/layout/NameandTitleOrganizationalChart"/>
    <dgm:cxn modelId="{2ACD0BFE-5EFB-4511-8D01-A48880A3C2DE}" type="presParOf" srcId="{2153162A-5EA6-4E8A-9F47-8E1A181F414C}" destId="{D525BABC-67DE-41AA-A6BB-B0B4407B3EA3}" srcOrd="2" destOrd="0" presId="urn:microsoft.com/office/officeart/2008/layout/NameandTitleOrganizationalChart"/>
    <dgm:cxn modelId="{ED8AC6AB-59C0-4FCA-8298-5A3EA42EA88F}" type="presParOf" srcId="{B58D724D-2418-4C9B-A083-B70696D0203B}" destId="{3E3498C1-C244-461F-AFD8-DB5348F7EAC6}" srcOrd="1" destOrd="0" presId="urn:microsoft.com/office/officeart/2008/layout/NameandTitleOrganizationalChart"/>
    <dgm:cxn modelId="{1510803E-B905-48FE-917F-BE358839287A}" type="presParOf" srcId="{B58D724D-2418-4C9B-A083-B70696D0203B}" destId="{F35E5C88-376D-4DA7-B07F-4682A8C7CC1F}" srcOrd="2" destOrd="0" presId="urn:microsoft.com/office/officeart/2008/layout/NameandTitleOrganizationalChart"/>
    <dgm:cxn modelId="{B937EC13-C822-4541-AAD0-4F377A8E2630}" type="presParOf" srcId="{EAE3322F-0FDB-4C75-BD1C-016738168DCF}" destId="{98B7831C-C163-42DC-8243-6A43C753370E}" srcOrd="8" destOrd="0" presId="urn:microsoft.com/office/officeart/2008/layout/NameandTitleOrganizationalChart"/>
    <dgm:cxn modelId="{7181B868-CD9B-4A3C-B453-5692148824BD}" type="presParOf" srcId="{EAE3322F-0FDB-4C75-BD1C-016738168DCF}" destId="{9EA89C0A-07A5-429B-A7D5-BB3629BF6F92}" srcOrd="9" destOrd="0" presId="urn:microsoft.com/office/officeart/2008/layout/NameandTitleOrganizationalChart"/>
    <dgm:cxn modelId="{C8C0B726-FE4B-4C10-89F0-5DAA56185B66}" type="presParOf" srcId="{9EA89C0A-07A5-429B-A7D5-BB3629BF6F92}" destId="{FE02D121-7B8D-4CAE-A870-5F0F8EFBCFC1}" srcOrd="0" destOrd="0" presId="urn:microsoft.com/office/officeart/2008/layout/NameandTitleOrganizationalChart"/>
    <dgm:cxn modelId="{51C26F40-E6BB-4CD3-98DE-6001B87DBB9F}" type="presParOf" srcId="{FE02D121-7B8D-4CAE-A870-5F0F8EFBCFC1}" destId="{E6CF8189-EA3E-4CDC-A76B-72559B91C53A}" srcOrd="0" destOrd="0" presId="urn:microsoft.com/office/officeart/2008/layout/NameandTitleOrganizationalChart"/>
    <dgm:cxn modelId="{19235624-9C25-4401-85E8-5EEE6D43C5BB}" type="presParOf" srcId="{FE02D121-7B8D-4CAE-A870-5F0F8EFBCFC1}" destId="{079500B6-B580-4AA0-AC31-BC2BF2F31FFC}" srcOrd="1" destOrd="0" presId="urn:microsoft.com/office/officeart/2008/layout/NameandTitleOrganizationalChart"/>
    <dgm:cxn modelId="{DFC3A10D-111D-4C3D-89D5-EC9FAE1A9421}" type="presParOf" srcId="{FE02D121-7B8D-4CAE-A870-5F0F8EFBCFC1}" destId="{A60C6DDF-34BC-4CD7-BC4A-FDFA83D8A9A9}" srcOrd="2" destOrd="0" presId="urn:microsoft.com/office/officeart/2008/layout/NameandTitleOrganizationalChart"/>
    <dgm:cxn modelId="{18C19348-18F9-4B05-8531-6CFF25284669}" type="presParOf" srcId="{9EA89C0A-07A5-429B-A7D5-BB3629BF6F92}" destId="{22675CFA-4C48-4C3D-9DC5-D55098C05F7E}" srcOrd="1" destOrd="0" presId="urn:microsoft.com/office/officeart/2008/layout/NameandTitleOrganizationalChart"/>
    <dgm:cxn modelId="{4160B51E-0085-4277-B7F2-00827858A75F}" type="presParOf" srcId="{9EA89C0A-07A5-429B-A7D5-BB3629BF6F92}" destId="{C8F1FE09-2AC8-4D33-8850-E49A645A21CC}" srcOrd="2" destOrd="0" presId="urn:microsoft.com/office/officeart/2008/layout/NameandTitleOrganizationalChart"/>
    <dgm:cxn modelId="{FE4C909B-6AE3-47B3-AE80-1BE26FD713E6}" type="presParOf" srcId="{C605FF45-314E-4D21-AFA2-C43BB1DAE34F}" destId="{D9867DB8-3205-4433-8C9B-A93CC2ED01CE}"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7831C-C163-42DC-8243-6A43C753370E}">
      <dsp:nvSpPr>
        <dsp:cNvPr id="0" name=""/>
        <dsp:cNvSpPr/>
      </dsp:nvSpPr>
      <dsp:spPr>
        <a:xfrm>
          <a:off x="5625857" y="2460976"/>
          <a:ext cx="4642796" cy="517614"/>
        </a:xfrm>
        <a:custGeom>
          <a:avLst/>
          <a:gdLst/>
          <a:ahLst/>
          <a:cxnLst/>
          <a:rect l="0" t="0" r="0" b="0"/>
          <a:pathLst>
            <a:path>
              <a:moveTo>
                <a:pt x="0" y="0"/>
              </a:moveTo>
              <a:lnTo>
                <a:pt x="0" y="308577"/>
              </a:lnTo>
              <a:lnTo>
                <a:pt x="4642796" y="308577"/>
              </a:lnTo>
              <a:lnTo>
                <a:pt x="4642796" y="51761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B0FBF6-14C2-4020-AE3B-E8B70B20AF1E}">
      <dsp:nvSpPr>
        <dsp:cNvPr id="0" name=""/>
        <dsp:cNvSpPr/>
      </dsp:nvSpPr>
      <dsp:spPr>
        <a:xfrm>
          <a:off x="5625857" y="2460976"/>
          <a:ext cx="2321398" cy="517614"/>
        </a:xfrm>
        <a:custGeom>
          <a:avLst/>
          <a:gdLst/>
          <a:ahLst/>
          <a:cxnLst/>
          <a:rect l="0" t="0" r="0" b="0"/>
          <a:pathLst>
            <a:path>
              <a:moveTo>
                <a:pt x="0" y="0"/>
              </a:moveTo>
              <a:lnTo>
                <a:pt x="0" y="308577"/>
              </a:lnTo>
              <a:lnTo>
                <a:pt x="2321398" y="308577"/>
              </a:lnTo>
              <a:lnTo>
                <a:pt x="2321398" y="51761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998906-1DC9-4E39-A589-E95FF170A3BF}">
      <dsp:nvSpPr>
        <dsp:cNvPr id="0" name=""/>
        <dsp:cNvSpPr/>
      </dsp:nvSpPr>
      <dsp:spPr>
        <a:xfrm>
          <a:off x="5580137" y="2460976"/>
          <a:ext cx="91440" cy="517614"/>
        </a:xfrm>
        <a:custGeom>
          <a:avLst/>
          <a:gdLst/>
          <a:ahLst/>
          <a:cxnLst/>
          <a:rect l="0" t="0" r="0" b="0"/>
          <a:pathLst>
            <a:path>
              <a:moveTo>
                <a:pt x="45720" y="0"/>
              </a:moveTo>
              <a:lnTo>
                <a:pt x="45720" y="51761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9A3A33-10B4-4CB1-8F21-EE0D0EE5FAAA}">
      <dsp:nvSpPr>
        <dsp:cNvPr id="0" name=""/>
        <dsp:cNvSpPr/>
      </dsp:nvSpPr>
      <dsp:spPr>
        <a:xfrm>
          <a:off x="3304459" y="2460976"/>
          <a:ext cx="2321398" cy="517614"/>
        </a:xfrm>
        <a:custGeom>
          <a:avLst/>
          <a:gdLst/>
          <a:ahLst/>
          <a:cxnLst/>
          <a:rect l="0" t="0" r="0" b="0"/>
          <a:pathLst>
            <a:path>
              <a:moveTo>
                <a:pt x="2321398" y="0"/>
              </a:moveTo>
              <a:lnTo>
                <a:pt x="2321398" y="308577"/>
              </a:lnTo>
              <a:lnTo>
                <a:pt x="0" y="308577"/>
              </a:lnTo>
              <a:lnTo>
                <a:pt x="0" y="51761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4F8DA3-09A0-45DB-838F-D16535092B5A}">
      <dsp:nvSpPr>
        <dsp:cNvPr id="0" name=""/>
        <dsp:cNvSpPr/>
      </dsp:nvSpPr>
      <dsp:spPr>
        <a:xfrm>
          <a:off x="937341" y="3874461"/>
          <a:ext cx="91440" cy="517614"/>
        </a:xfrm>
        <a:custGeom>
          <a:avLst/>
          <a:gdLst/>
          <a:ahLst/>
          <a:cxnLst/>
          <a:rect l="0" t="0" r="0" b="0"/>
          <a:pathLst>
            <a:path>
              <a:moveTo>
                <a:pt x="45720" y="0"/>
              </a:moveTo>
              <a:lnTo>
                <a:pt x="45720" y="517614"/>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115C64-D24B-4801-84FF-9E1E5B7A123F}">
      <dsp:nvSpPr>
        <dsp:cNvPr id="0" name=""/>
        <dsp:cNvSpPr/>
      </dsp:nvSpPr>
      <dsp:spPr>
        <a:xfrm>
          <a:off x="983061" y="2460976"/>
          <a:ext cx="4642796" cy="517614"/>
        </a:xfrm>
        <a:custGeom>
          <a:avLst/>
          <a:gdLst/>
          <a:ahLst/>
          <a:cxnLst/>
          <a:rect l="0" t="0" r="0" b="0"/>
          <a:pathLst>
            <a:path>
              <a:moveTo>
                <a:pt x="4642796" y="0"/>
              </a:moveTo>
              <a:lnTo>
                <a:pt x="4642796" y="308577"/>
              </a:lnTo>
              <a:lnTo>
                <a:pt x="0" y="308577"/>
              </a:lnTo>
              <a:lnTo>
                <a:pt x="0" y="51761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6E84E4-EB28-4849-8657-374FE11AD86C}">
      <dsp:nvSpPr>
        <dsp:cNvPr id="0" name=""/>
        <dsp:cNvSpPr/>
      </dsp:nvSpPr>
      <dsp:spPr>
        <a:xfrm>
          <a:off x="4760709" y="1565106"/>
          <a:ext cx="1730295" cy="89587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6417" numCol="1" spcCol="1270" anchor="ctr" anchorCtr="0">
          <a:noAutofit/>
        </a:bodyPr>
        <a:lstStyle/>
        <a:p>
          <a:pPr marL="0" lvl="0" indent="0" algn="ctr" defTabSz="844550">
            <a:lnSpc>
              <a:spcPct val="90000"/>
            </a:lnSpc>
            <a:spcBef>
              <a:spcPct val="0"/>
            </a:spcBef>
            <a:spcAft>
              <a:spcPct val="35000"/>
            </a:spcAft>
            <a:buNone/>
          </a:pPr>
          <a:r>
            <a:rPr lang="en-US" sz="1900" kern="1200" dirty="0"/>
            <a:t>CUPE Ontario</a:t>
          </a:r>
        </a:p>
      </dsp:txBody>
      <dsp:txXfrm>
        <a:off x="4760709" y="1565106"/>
        <a:ext cx="1730295" cy="895870"/>
      </dsp:txXfrm>
    </dsp:sp>
    <dsp:sp modelId="{E7FB9293-46E4-4DFB-B8D0-6BB1C0D4409E}">
      <dsp:nvSpPr>
        <dsp:cNvPr id="0" name=""/>
        <dsp:cNvSpPr/>
      </dsp:nvSpPr>
      <dsp:spPr>
        <a:xfrm>
          <a:off x="5106769" y="2261894"/>
          <a:ext cx="1557266" cy="298623"/>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r" defTabSz="622300">
            <a:lnSpc>
              <a:spcPct val="90000"/>
            </a:lnSpc>
            <a:spcBef>
              <a:spcPct val="0"/>
            </a:spcBef>
            <a:spcAft>
              <a:spcPct val="35000"/>
            </a:spcAft>
            <a:buNone/>
          </a:pPr>
          <a:r>
            <a:rPr lang="en-US" sz="1400" kern="1200" dirty="0"/>
            <a:t>290,000 members</a:t>
          </a:r>
        </a:p>
      </dsp:txBody>
      <dsp:txXfrm>
        <a:off x="5106769" y="2261894"/>
        <a:ext cx="1557266" cy="298623"/>
      </dsp:txXfrm>
    </dsp:sp>
    <dsp:sp modelId="{36E221FF-1FB9-4EF4-9B56-4B93D1015003}">
      <dsp:nvSpPr>
        <dsp:cNvPr id="0" name=""/>
        <dsp:cNvSpPr/>
      </dsp:nvSpPr>
      <dsp:spPr>
        <a:xfrm>
          <a:off x="117913" y="2978590"/>
          <a:ext cx="1730295" cy="895870"/>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6417" numCol="1" spcCol="1270" anchor="ctr" anchorCtr="0">
          <a:noAutofit/>
        </a:bodyPr>
        <a:lstStyle/>
        <a:p>
          <a:pPr marL="0" lvl="0" indent="0" algn="ctr" defTabSz="844550">
            <a:lnSpc>
              <a:spcPct val="90000"/>
            </a:lnSpc>
            <a:spcBef>
              <a:spcPct val="0"/>
            </a:spcBef>
            <a:spcAft>
              <a:spcPct val="35000"/>
            </a:spcAft>
            <a:buNone/>
          </a:pPr>
          <a:r>
            <a:rPr lang="en-US" sz="1900" kern="1200" dirty="0"/>
            <a:t>OMW Ontario Municipal Workers</a:t>
          </a:r>
        </a:p>
      </dsp:txBody>
      <dsp:txXfrm>
        <a:off x="117913" y="2978590"/>
        <a:ext cx="1730295" cy="895870"/>
      </dsp:txXfrm>
    </dsp:sp>
    <dsp:sp modelId="{A867C13A-51DC-4305-AF74-6F4E8E0E21A2}">
      <dsp:nvSpPr>
        <dsp:cNvPr id="0" name=""/>
        <dsp:cNvSpPr/>
      </dsp:nvSpPr>
      <dsp:spPr>
        <a:xfrm>
          <a:off x="463972" y="3675378"/>
          <a:ext cx="1557266" cy="298623"/>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r" defTabSz="889000">
            <a:lnSpc>
              <a:spcPct val="90000"/>
            </a:lnSpc>
            <a:spcBef>
              <a:spcPct val="0"/>
            </a:spcBef>
            <a:spcAft>
              <a:spcPct val="35000"/>
            </a:spcAft>
            <a:buNone/>
          </a:pPr>
          <a:r>
            <a:rPr lang="en-US" sz="2000" kern="1200" dirty="0"/>
            <a:t>90,000</a:t>
          </a:r>
        </a:p>
      </dsp:txBody>
      <dsp:txXfrm>
        <a:off x="463972" y="3675378"/>
        <a:ext cx="1557266" cy="298623"/>
      </dsp:txXfrm>
    </dsp:sp>
    <dsp:sp modelId="{048779C6-36B9-4EBF-8A80-369BF242E335}">
      <dsp:nvSpPr>
        <dsp:cNvPr id="0" name=""/>
        <dsp:cNvSpPr/>
      </dsp:nvSpPr>
      <dsp:spPr>
        <a:xfrm>
          <a:off x="117913" y="4392075"/>
          <a:ext cx="1730295" cy="895870"/>
        </a:xfrm>
        <a:prstGeom prst="rect">
          <a:avLst/>
        </a:prstGeom>
        <a:gradFill rotWithShape="0">
          <a:gsLst>
            <a:gs pos="0">
              <a:schemeClr val="accent5">
                <a:hueOff val="-1351709"/>
                <a:satOff val="-3484"/>
                <a:lumOff val="-2353"/>
                <a:alphaOff val="0"/>
                <a:tint val="50000"/>
                <a:satMod val="300000"/>
              </a:schemeClr>
            </a:gs>
            <a:gs pos="35000">
              <a:schemeClr val="accent5">
                <a:hueOff val="-1351709"/>
                <a:satOff val="-3484"/>
                <a:lumOff val="-2353"/>
                <a:alphaOff val="0"/>
                <a:tint val="37000"/>
                <a:satMod val="300000"/>
              </a:schemeClr>
            </a:gs>
            <a:gs pos="100000">
              <a:schemeClr val="accent5">
                <a:hueOff val="-1351709"/>
                <a:satOff val="-3484"/>
                <a:lumOff val="-235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6417" numCol="1" spcCol="1270" anchor="ctr" anchorCtr="0">
          <a:noAutofit/>
        </a:bodyPr>
        <a:lstStyle/>
        <a:p>
          <a:pPr marL="0" lvl="0" indent="0" algn="ctr" defTabSz="844550">
            <a:lnSpc>
              <a:spcPct val="90000"/>
            </a:lnSpc>
            <a:spcBef>
              <a:spcPct val="0"/>
            </a:spcBef>
            <a:spcAft>
              <a:spcPct val="35000"/>
            </a:spcAft>
            <a:buNone/>
          </a:pPr>
          <a:r>
            <a:rPr lang="en-US" sz="1900" kern="1200" dirty="0"/>
            <a:t>Public Health Subsector</a:t>
          </a:r>
        </a:p>
      </dsp:txBody>
      <dsp:txXfrm>
        <a:off x="117913" y="4392075"/>
        <a:ext cx="1730295" cy="895870"/>
      </dsp:txXfrm>
    </dsp:sp>
    <dsp:sp modelId="{491DA1E8-88C0-40A9-810E-E5030529AE8A}">
      <dsp:nvSpPr>
        <dsp:cNvPr id="0" name=""/>
        <dsp:cNvSpPr/>
      </dsp:nvSpPr>
      <dsp:spPr>
        <a:xfrm>
          <a:off x="463972" y="5088863"/>
          <a:ext cx="1557266" cy="298623"/>
        </a:xfrm>
        <a:prstGeom prst="rect">
          <a:avLst/>
        </a:prstGeom>
        <a:solidFill>
          <a:schemeClr val="lt1">
            <a:alpha val="90000"/>
            <a:hueOff val="0"/>
            <a:satOff val="0"/>
            <a:lumOff val="0"/>
            <a:alphaOff val="0"/>
          </a:schemeClr>
        </a:solidFill>
        <a:ln w="9525" cap="flat" cmpd="sng" algn="ctr">
          <a:solidFill>
            <a:schemeClr val="accent5">
              <a:hueOff val="-1351709"/>
              <a:satOff val="-3484"/>
              <a:lumOff val="-235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r" defTabSz="889000">
            <a:lnSpc>
              <a:spcPct val="90000"/>
            </a:lnSpc>
            <a:spcBef>
              <a:spcPct val="0"/>
            </a:spcBef>
            <a:spcAft>
              <a:spcPct val="35000"/>
            </a:spcAft>
            <a:buNone/>
          </a:pPr>
          <a:r>
            <a:rPr lang="en-US" sz="2000" kern="1200" dirty="0"/>
            <a:t>5,000</a:t>
          </a:r>
        </a:p>
      </dsp:txBody>
      <dsp:txXfrm>
        <a:off x="463972" y="5088863"/>
        <a:ext cx="1557266" cy="298623"/>
      </dsp:txXfrm>
    </dsp:sp>
    <dsp:sp modelId="{35A71049-05C3-4E2F-BA2F-A816D77EC48C}">
      <dsp:nvSpPr>
        <dsp:cNvPr id="0" name=""/>
        <dsp:cNvSpPr/>
      </dsp:nvSpPr>
      <dsp:spPr>
        <a:xfrm>
          <a:off x="2439311" y="2978590"/>
          <a:ext cx="1730295" cy="895870"/>
        </a:xfrm>
        <a:prstGeom prst="rect">
          <a:avLst/>
        </a:prstGeom>
        <a:gradFill rotWithShape="0">
          <a:gsLst>
            <a:gs pos="0">
              <a:schemeClr val="accent5">
                <a:hueOff val="-2703417"/>
                <a:satOff val="-6968"/>
                <a:lumOff val="-4706"/>
                <a:alphaOff val="0"/>
                <a:tint val="50000"/>
                <a:satMod val="300000"/>
              </a:schemeClr>
            </a:gs>
            <a:gs pos="35000">
              <a:schemeClr val="accent5">
                <a:hueOff val="-2703417"/>
                <a:satOff val="-6968"/>
                <a:lumOff val="-4706"/>
                <a:alphaOff val="0"/>
                <a:tint val="37000"/>
                <a:satMod val="300000"/>
              </a:schemeClr>
            </a:gs>
            <a:gs pos="100000">
              <a:schemeClr val="accent5">
                <a:hueOff val="-2703417"/>
                <a:satOff val="-6968"/>
                <a:lumOff val="-470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6417" numCol="1" spcCol="1270" anchor="ctr" anchorCtr="0">
          <a:noAutofit/>
        </a:bodyPr>
        <a:lstStyle/>
        <a:p>
          <a:pPr marL="0" lvl="0" indent="0" algn="ctr" defTabSz="844550">
            <a:lnSpc>
              <a:spcPct val="90000"/>
            </a:lnSpc>
            <a:spcBef>
              <a:spcPct val="0"/>
            </a:spcBef>
            <a:spcAft>
              <a:spcPct val="35000"/>
            </a:spcAft>
            <a:buNone/>
          </a:pPr>
          <a:r>
            <a:rPr lang="en-US" sz="1900" kern="1200" dirty="0"/>
            <a:t>Health Care Sector</a:t>
          </a:r>
        </a:p>
      </dsp:txBody>
      <dsp:txXfrm>
        <a:off x="2439311" y="2978590"/>
        <a:ext cx="1730295" cy="895870"/>
      </dsp:txXfrm>
    </dsp:sp>
    <dsp:sp modelId="{6898CAA8-749D-429C-97E8-CA6144B2BA40}">
      <dsp:nvSpPr>
        <dsp:cNvPr id="0" name=""/>
        <dsp:cNvSpPr/>
      </dsp:nvSpPr>
      <dsp:spPr>
        <a:xfrm>
          <a:off x="2785370" y="3675378"/>
          <a:ext cx="1557266" cy="298623"/>
        </a:xfrm>
        <a:prstGeom prst="rect">
          <a:avLst/>
        </a:prstGeom>
        <a:solidFill>
          <a:schemeClr val="lt1">
            <a:alpha val="90000"/>
            <a:hueOff val="0"/>
            <a:satOff val="0"/>
            <a:lumOff val="0"/>
            <a:alphaOff val="0"/>
          </a:schemeClr>
        </a:solidFill>
        <a:ln w="9525" cap="flat" cmpd="sng" algn="ctr">
          <a:solidFill>
            <a:schemeClr val="accent5">
              <a:hueOff val="-2703417"/>
              <a:satOff val="-6968"/>
              <a:lumOff val="-470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r" defTabSz="889000">
            <a:lnSpc>
              <a:spcPct val="90000"/>
            </a:lnSpc>
            <a:spcBef>
              <a:spcPct val="0"/>
            </a:spcBef>
            <a:spcAft>
              <a:spcPct val="35000"/>
            </a:spcAft>
            <a:buNone/>
          </a:pPr>
          <a:r>
            <a:rPr lang="en-US" sz="2000" kern="1200" dirty="0"/>
            <a:t>60,000</a:t>
          </a:r>
        </a:p>
      </dsp:txBody>
      <dsp:txXfrm>
        <a:off x="2785370" y="3675378"/>
        <a:ext cx="1557266" cy="298623"/>
      </dsp:txXfrm>
    </dsp:sp>
    <dsp:sp modelId="{8CAA4069-F15E-4FC2-B8ED-5938F50E2CA0}">
      <dsp:nvSpPr>
        <dsp:cNvPr id="0" name=""/>
        <dsp:cNvSpPr/>
      </dsp:nvSpPr>
      <dsp:spPr>
        <a:xfrm>
          <a:off x="4760709" y="2978590"/>
          <a:ext cx="1730295" cy="895870"/>
        </a:xfrm>
        <a:prstGeom prst="rect">
          <a:avLst/>
        </a:prstGeom>
        <a:gradFill rotWithShape="0">
          <a:gsLst>
            <a:gs pos="0">
              <a:schemeClr val="accent5">
                <a:hueOff val="-4055126"/>
                <a:satOff val="-10451"/>
                <a:lumOff val="-7059"/>
                <a:alphaOff val="0"/>
                <a:tint val="50000"/>
                <a:satMod val="300000"/>
              </a:schemeClr>
            </a:gs>
            <a:gs pos="35000">
              <a:schemeClr val="accent5">
                <a:hueOff val="-4055126"/>
                <a:satOff val="-10451"/>
                <a:lumOff val="-7059"/>
                <a:alphaOff val="0"/>
                <a:tint val="37000"/>
                <a:satMod val="300000"/>
              </a:schemeClr>
            </a:gs>
            <a:gs pos="100000">
              <a:schemeClr val="accent5">
                <a:hueOff val="-4055126"/>
                <a:satOff val="-10451"/>
                <a:lumOff val="-705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6417" numCol="1" spcCol="1270" anchor="ctr" anchorCtr="0">
          <a:noAutofit/>
        </a:bodyPr>
        <a:lstStyle/>
        <a:p>
          <a:pPr marL="0" lvl="0" indent="0" algn="ctr" defTabSz="844550">
            <a:lnSpc>
              <a:spcPct val="90000"/>
            </a:lnSpc>
            <a:spcBef>
              <a:spcPct val="0"/>
            </a:spcBef>
            <a:spcAft>
              <a:spcPct val="35000"/>
            </a:spcAft>
            <a:buNone/>
          </a:pPr>
          <a:r>
            <a:rPr lang="en-US" sz="1900" kern="1200" dirty="0"/>
            <a:t>Social Services Sector</a:t>
          </a:r>
        </a:p>
      </dsp:txBody>
      <dsp:txXfrm>
        <a:off x="4760709" y="2978590"/>
        <a:ext cx="1730295" cy="895870"/>
      </dsp:txXfrm>
    </dsp:sp>
    <dsp:sp modelId="{10E868E7-3274-4CAD-83BB-BA4C2B492513}">
      <dsp:nvSpPr>
        <dsp:cNvPr id="0" name=""/>
        <dsp:cNvSpPr/>
      </dsp:nvSpPr>
      <dsp:spPr>
        <a:xfrm>
          <a:off x="5106769" y="3675378"/>
          <a:ext cx="1557266" cy="298623"/>
        </a:xfrm>
        <a:prstGeom prst="rect">
          <a:avLst/>
        </a:prstGeom>
        <a:solidFill>
          <a:schemeClr val="lt1">
            <a:alpha val="90000"/>
            <a:hueOff val="0"/>
            <a:satOff val="0"/>
            <a:lumOff val="0"/>
            <a:alphaOff val="0"/>
          </a:schemeClr>
        </a:solidFill>
        <a:ln w="9525" cap="flat" cmpd="sng" algn="ctr">
          <a:solidFill>
            <a:schemeClr val="accent5">
              <a:hueOff val="-4055126"/>
              <a:satOff val="-10451"/>
              <a:lumOff val="-705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r" defTabSz="889000">
            <a:lnSpc>
              <a:spcPct val="90000"/>
            </a:lnSpc>
            <a:spcBef>
              <a:spcPct val="0"/>
            </a:spcBef>
            <a:spcAft>
              <a:spcPct val="35000"/>
            </a:spcAft>
            <a:buNone/>
          </a:pPr>
          <a:r>
            <a:rPr lang="en-US" sz="2000" kern="1200" dirty="0"/>
            <a:t>30,000 </a:t>
          </a:r>
        </a:p>
      </dsp:txBody>
      <dsp:txXfrm>
        <a:off x="5106769" y="3675378"/>
        <a:ext cx="1557266" cy="298623"/>
      </dsp:txXfrm>
    </dsp:sp>
    <dsp:sp modelId="{F05547F4-98DD-4768-BC1A-42EAB54900EF}">
      <dsp:nvSpPr>
        <dsp:cNvPr id="0" name=""/>
        <dsp:cNvSpPr/>
      </dsp:nvSpPr>
      <dsp:spPr>
        <a:xfrm>
          <a:off x="7082108" y="2978590"/>
          <a:ext cx="1730295" cy="895870"/>
        </a:xfrm>
        <a:prstGeom prst="rect">
          <a:avLst/>
        </a:prstGeom>
        <a:gradFill rotWithShape="0">
          <a:gsLst>
            <a:gs pos="0">
              <a:schemeClr val="accent5">
                <a:hueOff val="-5406834"/>
                <a:satOff val="-13935"/>
                <a:lumOff val="-9412"/>
                <a:alphaOff val="0"/>
                <a:tint val="50000"/>
                <a:satMod val="300000"/>
              </a:schemeClr>
            </a:gs>
            <a:gs pos="35000">
              <a:schemeClr val="accent5">
                <a:hueOff val="-5406834"/>
                <a:satOff val="-13935"/>
                <a:lumOff val="-9412"/>
                <a:alphaOff val="0"/>
                <a:tint val="37000"/>
                <a:satMod val="300000"/>
              </a:schemeClr>
            </a:gs>
            <a:gs pos="100000">
              <a:schemeClr val="accent5">
                <a:hueOff val="-5406834"/>
                <a:satOff val="-13935"/>
                <a:lumOff val="-941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6417" numCol="1" spcCol="1270" anchor="ctr" anchorCtr="0">
          <a:noAutofit/>
        </a:bodyPr>
        <a:lstStyle/>
        <a:p>
          <a:pPr marL="0" lvl="0" indent="0" algn="ctr" defTabSz="844550">
            <a:lnSpc>
              <a:spcPct val="90000"/>
            </a:lnSpc>
            <a:spcBef>
              <a:spcPct val="0"/>
            </a:spcBef>
            <a:spcAft>
              <a:spcPct val="35000"/>
            </a:spcAft>
            <a:buNone/>
          </a:pPr>
          <a:r>
            <a:rPr lang="en-US" sz="1900" kern="1200" dirty="0"/>
            <a:t>School Board Sector</a:t>
          </a:r>
        </a:p>
      </dsp:txBody>
      <dsp:txXfrm>
        <a:off x="7082108" y="2978590"/>
        <a:ext cx="1730295" cy="895870"/>
      </dsp:txXfrm>
    </dsp:sp>
    <dsp:sp modelId="{24D8F2B0-0D17-4FD2-9756-D461E899DAC3}">
      <dsp:nvSpPr>
        <dsp:cNvPr id="0" name=""/>
        <dsp:cNvSpPr/>
      </dsp:nvSpPr>
      <dsp:spPr>
        <a:xfrm>
          <a:off x="7428167" y="3675378"/>
          <a:ext cx="1557266" cy="298623"/>
        </a:xfrm>
        <a:prstGeom prst="rect">
          <a:avLst/>
        </a:prstGeom>
        <a:solidFill>
          <a:schemeClr val="lt1">
            <a:alpha val="90000"/>
            <a:hueOff val="0"/>
            <a:satOff val="0"/>
            <a:lumOff val="0"/>
            <a:alphaOff val="0"/>
          </a:schemeClr>
        </a:solidFill>
        <a:ln w="9525" cap="flat" cmpd="sng" algn="ctr">
          <a:solidFill>
            <a:schemeClr val="accent5">
              <a:hueOff val="-5406834"/>
              <a:satOff val="-13935"/>
              <a:lumOff val="-941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r" defTabSz="889000">
            <a:lnSpc>
              <a:spcPct val="90000"/>
            </a:lnSpc>
            <a:spcBef>
              <a:spcPct val="0"/>
            </a:spcBef>
            <a:spcAft>
              <a:spcPct val="35000"/>
            </a:spcAft>
            <a:buNone/>
          </a:pPr>
          <a:r>
            <a:rPr lang="en-US" sz="2000" kern="1200" dirty="0"/>
            <a:t>55,000</a:t>
          </a:r>
        </a:p>
      </dsp:txBody>
      <dsp:txXfrm>
        <a:off x="7428167" y="3675378"/>
        <a:ext cx="1557266" cy="298623"/>
      </dsp:txXfrm>
    </dsp:sp>
    <dsp:sp modelId="{E6CF8189-EA3E-4CDC-A76B-72559B91C53A}">
      <dsp:nvSpPr>
        <dsp:cNvPr id="0" name=""/>
        <dsp:cNvSpPr/>
      </dsp:nvSpPr>
      <dsp:spPr>
        <a:xfrm>
          <a:off x="9403506" y="2978590"/>
          <a:ext cx="1730295" cy="895870"/>
        </a:xfrm>
        <a:prstGeom prst="rect">
          <a:avLst/>
        </a:prstGeom>
        <a:gradFill rotWithShape="0">
          <a:gsLst>
            <a:gs pos="0">
              <a:schemeClr val="accent5">
                <a:hueOff val="-6758543"/>
                <a:satOff val="-17419"/>
                <a:lumOff val="-11765"/>
                <a:alphaOff val="0"/>
                <a:tint val="50000"/>
                <a:satMod val="300000"/>
              </a:schemeClr>
            </a:gs>
            <a:gs pos="35000">
              <a:schemeClr val="accent5">
                <a:hueOff val="-6758543"/>
                <a:satOff val="-17419"/>
                <a:lumOff val="-11765"/>
                <a:alphaOff val="0"/>
                <a:tint val="37000"/>
                <a:satMod val="300000"/>
              </a:schemeClr>
            </a:gs>
            <a:gs pos="100000">
              <a:schemeClr val="accent5">
                <a:hueOff val="-6758543"/>
                <a:satOff val="-17419"/>
                <a:lumOff val="-1176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6417" numCol="1" spcCol="1270" anchor="ctr" anchorCtr="0">
          <a:noAutofit/>
        </a:bodyPr>
        <a:lstStyle/>
        <a:p>
          <a:pPr marL="0" lvl="0" indent="0" algn="ctr" defTabSz="844550">
            <a:lnSpc>
              <a:spcPct val="90000"/>
            </a:lnSpc>
            <a:spcBef>
              <a:spcPct val="0"/>
            </a:spcBef>
            <a:spcAft>
              <a:spcPct val="35000"/>
            </a:spcAft>
            <a:buNone/>
          </a:pPr>
          <a:r>
            <a:rPr lang="en-US" sz="1900" kern="1200" dirty="0"/>
            <a:t>University Sector</a:t>
          </a:r>
        </a:p>
      </dsp:txBody>
      <dsp:txXfrm>
        <a:off x="9403506" y="2978590"/>
        <a:ext cx="1730295" cy="895870"/>
      </dsp:txXfrm>
    </dsp:sp>
    <dsp:sp modelId="{079500B6-B580-4AA0-AC31-BC2BF2F31FFC}">
      <dsp:nvSpPr>
        <dsp:cNvPr id="0" name=""/>
        <dsp:cNvSpPr/>
      </dsp:nvSpPr>
      <dsp:spPr>
        <a:xfrm>
          <a:off x="9749565" y="3675378"/>
          <a:ext cx="1557266" cy="298623"/>
        </a:xfrm>
        <a:prstGeom prst="rect">
          <a:avLst/>
        </a:prstGeom>
        <a:solidFill>
          <a:schemeClr val="lt1">
            <a:alpha val="90000"/>
            <a:hueOff val="0"/>
            <a:satOff val="0"/>
            <a:lumOff val="0"/>
            <a:alphaOff val="0"/>
          </a:schemeClr>
        </a:solidFill>
        <a:ln w="9525" cap="flat" cmpd="sng" algn="ctr">
          <a:solidFill>
            <a:schemeClr val="accent5">
              <a:hueOff val="-6758543"/>
              <a:satOff val="-17419"/>
              <a:lumOff val="-1176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r" defTabSz="889000">
            <a:lnSpc>
              <a:spcPct val="90000"/>
            </a:lnSpc>
            <a:spcBef>
              <a:spcPct val="0"/>
            </a:spcBef>
            <a:spcAft>
              <a:spcPct val="35000"/>
            </a:spcAft>
            <a:buNone/>
          </a:pPr>
          <a:r>
            <a:rPr lang="en-US" sz="2000" kern="1200" dirty="0"/>
            <a:t>30,000 </a:t>
          </a:r>
        </a:p>
      </dsp:txBody>
      <dsp:txXfrm>
        <a:off x="9749565" y="3675378"/>
        <a:ext cx="1557266" cy="298623"/>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 name="Google Shape;2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0" dirty="0">
                <a:solidFill>
                  <a:srgbClr val="8D9095"/>
                </a:solidFill>
                <a:effectLst/>
                <a:highlight>
                  <a:srgbClr val="EDEDED"/>
                </a:highlight>
                <a:latin typeface="Arial" panose="020B0604020202020204" pitchFamily="34" charset="0"/>
              </a:rPr>
              <a:t>Over the years, public health workers have been shifted between the Municipal and Health Care sectors, but most recently we have carved a permanent spot in CUPE Ontario structure by becoming a subsector of OMW. OMW is the largest sector of CUPE Ontario with around 90.000 members working as municipal inside and outside workers, trades, libraries, paramedics, and public health workers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i="0" dirty="0">
              <a:solidFill>
                <a:srgbClr val="8D9095"/>
              </a:solidFill>
              <a:effectLst/>
              <a:highlight>
                <a:srgbClr val="EDEDED"/>
              </a:highlight>
              <a:latin typeface="Arial" panose="020B0604020202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8D9095"/>
              </a:solidFill>
              <a:effectLst/>
              <a:highlight>
                <a:srgbClr val="EDEDED"/>
              </a:highlight>
              <a:latin typeface="Arial" panose="020B0604020202020204" pitchFamily="34" charset="0"/>
            </a:endParaRPr>
          </a:p>
          <a:p>
            <a:pPr algn="l"/>
            <a:r>
              <a:rPr lang="en-US" b="0" i="0" dirty="0">
                <a:solidFill>
                  <a:srgbClr val="8D9095"/>
                </a:solidFill>
                <a:effectLst/>
                <a:highlight>
                  <a:srgbClr val="EDEDED"/>
                </a:highlight>
                <a:latin typeface="Arial" panose="020B0604020202020204" pitchFamily="34" charset="0"/>
              </a:rPr>
              <a:t>CUPE Ontario</a:t>
            </a:r>
            <a:r>
              <a:rPr lang="en-US" b="0" i="0" dirty="0">
                <a:solidFill>
                  <a:srgbClr val="000000"/>
                </a:solidFill>
                <a:effectLst/>
                <a:highlight>
                  <a:srgbClr val="EDEDED"/>
                </a:highlight>
                <a:latin typeface="Arial" panose="020B0604020202020204" pitchFamily="34" charset="0"/>
              </a:rPr>
              <a:t> is the political wing of CUPE, Canada’s largest union.</a:t>
            </a:r>
          </a:p>
          <a:p>
            <a:pPr algn="l"/>
            <a:endParaRPr lang="en-US" b="0" i="0" dirty="0">
              <a:solidFill>
                <a:srgbClr val="8D9095"/>
              </a:solidFill>
              <a:effectLst/>
              <a:highlight>
                <a:srgbClr val="EDEDED"/>
              </a:highlight>
              <a:latin typeface="Arial" panose="020B0604020202020204" pitchFamily="34" charset="0"/>
            </a:endParaRPr>
          </a:p>
          <a:p>
            <a:pPr algn="l"/>
            <a:r>
              <a:rPr lang="en-US" b="0" i="0" dirty="0">
                <a:solidFill>
                  <a:srgbClr val="000000"/>
                </a:solidFill>
                <a:effectLst/>
                <a:highlight>
                  <a:srgbClr val="EDEDED"/>
                </a:highlight>
                <a:latin typeface="Arial" panose="020B0604020202020204" pitchFamily="34" charset="0"/>
              </a:rPr>
              <a:t>With over 290,000 members, CUPE Ontario is a strong voice for rights and fairness for our members and our communities. We work at the provincial level for legislative, policy and political change on issues affecting public services, equality, healthy communities and a better Ontario for everyone.</a:t>
            </a:r>
            <a:endParaRPr lang="en-US" b="0" i="0" dirty="0">
              <a:solidFill>
                <a:srgbClr val="8D9095"/>
              </a:solidFill>
              <a:effectLst/>
              <a:highlight>
                <a:srgbClr val="EDEDED"/>
              </a:highlight>
              <a:latin typeface="Arial" panose="020B0604020202020204" pitchFamily="34" charset="0"/>
            </a:endParaRPr>
          </a:p>
          <a:p>
            <a:pPr algn="l"/>
            <a:endParaRPr lang="en-US" b="0" i="0" dirty="0">
              <a:solidFill>
                <a:srgbClr val="000000"/>
              </a:solidFill>
              <a:effectLst/>
              <a:highlight>
                <a:srgbClr val="EDEDED"/>
              </a:highlight>
              <a:latin typeface="Arial" panose="020B0604020202020204" pitchFamily="34" charset="0"/>
            </a:endParaRPr>
          </a:p>
          <a:p>
            <a:pPr algn="l"/>
            <a:r>
              <a:rPr lang="en-US" b="0" i="0" dirty="0">
                <a:solidFill>
                  <a:srgbClr val="000000"/>
                </a:solidFill>
                <a:effectLst/>
                <a:highlight>
                  <a:srgbClr val="EDEDED"/>
                </a:highlight>
                <a:latin typeface="Arial" panose="020B0604020202020204" pitchFamily="34" charset="0"/>
              </a:rPr>
              <a:t>Our leaders are elected at our convention by delegates selected by member locals. At Convention, we also democratically decide on our political action. Locals choose to join CUPE Ontario because of the strong voice we have collectively, and because of our history of advocacy. We are very proud that the vast majority of locals in Ontario have chosen to affiliate to CUPE Ontario.</a:t>
            </a:r>
            <a:endParaRPr lang="en-US" b="0" i="0" dirty="0">
              <a:solidFill>
                <a:srgbClr val="8D9095"/>
              </a:solidFill>
              <a:effectLst/>
              <a:highlight>
                <a:srgbClr val="EDEDED"/>
              </a:highlight>
              <a:latin typeface="Arial" panose="020B0604020202020204" pitchFamily="34" charset="0"/>
            </a:endParaRPr>
          </a:p>
          <a:p>
            <a:pPr algn="l"/>
            <a:endParaRPr lang="en-US" b="1" i="0" dirty="0">
              <a:solidFill>
                <a:srgbClr val="8D9095"/>
              </a:solidFill>
              <a:effectLst/>
              <a:highlight>
                <a:srgbClr val="EDEDED"/>
              </a:highlight>
              <a:latin typeface="Arial" panose="020B0604020202020204" pitchFamily="34" charset="0"/>
            </a:endParaRPr>
          </a:p>
          <a:p>
            <a:pPr algn="l"/>
            <a:r>
              <a:rPr lang="en-US" b="0" i="0" dirty="0">
                <a:solidFill>
                  <a:srgbClr val="8D9095"/>
                </a:solidFill>
                <a:effectLst/>
                <a:highlight>
                  <a:srgbClr val="EDEDED"/>
                </a:highlight>
                <a:latin typeface="Arial" panose="020B0604020202020204" pitchFamily="34" charset="0"/>
              </a:rPr>
              <a:t>Across the province, our members work in five main sectors: Municipal, Health Care, Social Services, School Board, and University sector.</a:t>
            </a:r>
          </a:p>
          <a:p>
            <a:pPr algn="l"/>
            <a:endParaRPr lang="en-US" b="1" i="0" dirty="0">
              <a:solidFill>
                <a:srgbClr val="8D9095"/>
              </a:solidFill>
              <a:effectLst/>
              <a:highlight>
                <a:srgbClr val="EDEDED"/>
              </a:highlight>
              <a:latin typeface="Arial" panose="020B0604020202020204" pitchFamily="34" charset="0"/>
            </a:endParaRPr>
          </a:p>
          <a:p>
            <a:pPr marL="0" lvl="0" indent="0" algn="l" rtl="0">
              <a:spcBef>
                <a:spcPts val="0"/>
              </a:spcBef>
              <a:spcAft>
                <a:spcPts val="0"/>
              </a:spcAft>
              <a:buClr>
                <a:schemeClr val="dk1"/>
              </a:buClr>
              <a:buSzPts val="1200"/>
              <a:buFont typeface="Arial"/>
              <a:buNone/>
            </a:pPr>
            <a:endParaRPr dirty="0"/>
          </a:p>
        </p:txBody>
      </p:sp>
      <p:sp>
        <p:nvSpPr>
          <p:cNvPr id="29" name="Google Shape;2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a:t>
            </a:fld>
            <a:endParaRPr/>
          </a:p>
        </p:txBody>
      </p:sp>
    </p:spTree>
    <p:extLst>
      <p:ext uri="{BB962C8B-B14F-4D97-AF65-F5344CB8AC3E}">
        <p14:creationId xmlns:p14="http://schemas.microsoft.com/office/powerpoint/2010/main" val="3375399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r>
              <a:rPr lang="en-CA" b="0" i="0" u="none" strike="noStrike" dirty="0">
                <a:solidFill>
                  <a:srgbClr val="000000"/>
                </a:solidFill>
                <a:latin typeface="Arial"/>
                <a:ea typeface="Arial"/>
                <a:cs typeface="Arial"/>
                <a:sym typeface="Arial"/>
              </a:rPr>
              <a:t>Over the last 20 years there have been s</a:t>
            </a:r>
            <a:r>
              <a:rPr lang="en-CA" b="0" i="0" u="none" strike="noStrike" dirty="0">
                <a:solidFill>
                  <a:srgbClr val="000000"/>
                </a:solidFill>
              </a:rPr>
              <a:t>ignificant underfunding at provincial and municipal levels.</a:t>
            </a:r>
          </a:p>
          <a:p>
            <a:pPr marL="0" lvl="0" indent="0" algn="l" rtl="0">
              <a:spcBef>
                <a:spcPts val="0"/>
              </a:spcBef>
              <a:spcAft>
                <a:spcPts val="0"/>
              </a:spcAft>
              <a:buClr>
                <a:srgbClr val="000000"/>
              </a:buClr>
              <a:buSzPts val="1200"/>
              <a:buFont typeface="Arial"/>
              <a:buNone/>
            </a:pPr>
            <a:endParaRPr lang="en-CA" b="0" i="0" u="none" strike="noStrike" dirty="0">
              <a:solidFill>
                <a:srgbClr val="000000"/>
              </a:solidFill>
            </a:endParaRPr>
          </a:p>
          <a:p>
            <a:pPr marL="0" lvl="0" indent="0" algn="l" rtl="0">
              <a:spcBef>
                <a:spcPts val="0"/>
              </a:spcBef>
              <a:spcAft>
                <a:spcPts val="0"/>
              </a:spcAft>
              <a:buClr>
                <a:srgbClr val="000000"/>
              </a:buClr>
              <a:buSzPts val="1200"/>
              <a:buFont typeface="Arial"/>
              <a:buNone/>
            </a:pPr>
            <a:r>
              <a:rPr lang="en-CA" b="0" i="0" u="none" strike="noStrike" dirty="0">
                <a:solidFill>
                  <a:srgbClr val="000000"/>
                </a:solidFill>
              </a:rPr>
              <a:t>Current 1% funding annual base funding is not enough.</a:t>
            </a:r>
            <a:endParaRPr dirty="0"/>
          </a:p>
          <a:p>
            <a:pPr marL="0" lvl="0" indent="0" algn="l" rtl="0">
              <a:spcBef>
                <a:spcPts val="0"/>
              </a:spcBef>
              <a:spcAft>
                <a:spcPts val="0"/>
              </a:spcAft>
              <a:buClr>
                <a:schemeClr val="dk1"/>
              </a:buClr>
              <a:buSzPts val="1200"/>
              <a:buFont typeface="Arial"/>
              <a:buNone/>
            </a:pPr>
            <a:endParaRPr b="0" i="0" u="none" strike="noStrike" dirty="0">
              <a:solidFill>
                <a:srgbClr val="000000"/>
              </a:solidFill>
            </a:endParaRPr>
          </a:p>
          <a:p>
            <a:pPr marL="0" lvl="0" indent="0" algn="l" rtl="0">
              <a:spcBef>
                <a:spcPts val="0"/>
              </a:spcBef>
              <a:spcAft>
                <a:spcPts val="0"/>
              </a:spcAft>
              <a:buClr>
                <a:srgbClr val="000000"/>
              </a:buClr>
              <a:buSzPts val="1200"/>
              <a:buFont typeface="Arial"/>
              <a:buNone/>
            </a:pPr>
            <a:r>
              <a:rPr lang="en-CA" b="0" i="0" u="none" strike="noStrike" dirty="0">
                <a:solidFill>
                  <a:srgbClr val="000000"/>
                </a:solidFill>
              </a:rPr>
              <a:t>Consequences:</a:t>
            </a:r>
            <a:endParaRPr dirty="0"/>
          </a:p>
          <a:p>
            <a:pPr marL="742950" lvl="1" indent="-285750" algn="l" rtl="0">
              <a:spcBef>
                <a:spcPts val="0"/>
              </a:spcBef>
              <a:spcAft>
                <a:spcPts val="0"/>
              </a:spcAft>
              <a:buClr>
                <a:srgbClr val="000000"/>
              </a:buClr>
              <a:buSzPts val="1200"/>
              <a:buFont typeface="Arial"/>
              <a:buChar char="•"/>
            </a:pPr>
            <a:r>
              <a:rPr lang="en-CA" b="0" i="0" u="none" strike="noStrike" dirty="0">
                <a:solidFill>
                  <a:srgbClr val="000000"/>
                </a:solidFill>
              </a:rPr>
              <a:t>Service cuts</a:t>
            </a:r>
            <a:endParaRPr dirty="0"/>
          </a:p>
          <a:p>
            <a:pPr marL="742950" lvl="1" indent="-285750" algn="l" rtl="0">
              <a:spcBef>
                <a:spcPts val="0"/>
              </a:spcBef>
              <a:spcAft>
                <a:spcPts val="0"/>
              </a:spcAft>
              <a:buClr>
                <a:srgbClr val="000000"/>
              </a:buClr>
              <a:buSzPts val="1200"/>
              <a:buFont typeface="Arial"/>
              <a:buChar char="•"/>
            </a:pPr>
            <a:r>
              <a:rPr lang="en-CA" b="0" i="0" u="none" strike="noStrike" dirty="0">
                <a:solidFill>
                  <a:srgbClr val="000000"/>
                </a:solidFill>
              </a:rPr>
              <a:t>Layoffs</a:t>
            </a:r>
            <a:endParaRPr dirty="0"/>
          </a:p>
          <a:p>
            <a:pPr marL="742950" lvl="1" indent="-285750" algn="l" rtl="0">
              <a:spcBef>
                <a:spcPts val="0"/>
              </a:spcBef>
              <a:spcAft>
                <a:spcPts val="0"/>
              </a:spcAft>
              <a:buClr>
                <a:srgbClr val="000000"/>
              </a:buClr>
              <a:buSzPts val="1200"/>
              <a:buFont typeface="Arial"/>
              <a:buChar char="•"/>
            </a:pPr>
            <a:r>
              <a:rPr lang="en-CA" b="0" i="0" u="none" strike="noStrike" dirty="0">
                <a:solidFill>
                  <a:srgbClr val="000000"/>
                </a:solidFill>
              </a:rPr>
              <a:t>Increased workloads</a:t>
            </a:r>
            <a:endParaRPr dirty="0"/>
          </a:p>
          <a:p>
            <a:pPr marL="742950" lvl="1" indent="-285750" algn="l" rtl="0">
              <a:spcBef>
                <a:spcPts val="0"/>
              </a:spcBef>
              <a:spcAft>
                <a:spcPts val="0"/>
              </a:spcAft>
              <a:buClr>
                <a:srgbClr val="000000"/>
              </a:buClr>
              <a:buSzPts val="1200"/>
              <a:buFont typeface="Arial"/>
              <a:buChar char="•"/>
            </a:pPr>
            <a:r>
              <a:rPr lang="en-CA" b="0" i="0" u="none" strike="noStrike" dirty="0">
                <a:solidFill>
                  <a:srgbClr val="000000"/>
                </a:solidFill>
              </a:rPr>
              <a:t>Wages not keeping up with cost of living</a:t>
            </a:r>
            <a:endParaRPr dirty="0"/>
          </a:p>
          <a:p>
            <a:pPr marL="742950" lvl="1" indent="-285750" algn="l" rtl="0">
              <a:spcBef>
                <a:spcPts val="0"/>
              </a:spcBef>
              <a:spcAft>
                <a:spcPts val="0"/>
              </a:spcAft>
              <a:buClr>
                <a:srgbClr val="000000"/>
              </a:buClr>
              <a:buSzPts val="1200"/>
              <a:buFont typeface="Arial"/>
              <a:buChar char="•"/>
            </a:pPr>
            <a:r>
              <a:rPr lang="en-CA" b="0" i="0" u="none" strike="noStrike" dirty="0">
                <a:solidFill>
                  <a:srgbClr val="000000"/>
                </a:solidFill>
              </a:rPr>
              <a:t>Stress and burn out</a:t>
            </a:r>
            <a:endParaRPr dirty="0"/>
          </a:p>
          <a:p>
            <a:pPr marL="0" lvl="0" indent="0" algn="l" rtl="0">
              <a:spcBef>
                <a:spcPts val="0"/>
              </a:spcBef>
              <a:spcAft>
                <a:spcPts val="0"/>
              </a:spcAft>
              <a:buNone/>
            </a:pPr>
            <a:endParaRPr dirty="0"/>
          </a:p>
        </p:txBody>
      </p:sp>
      <p:sp>
        <p:nvSpPr>
          <p:cNvPr id="91" name="Google Shape;9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Pre-pandemic forced mergers were announced by the Ford Government in 2019 to amalgamate public health into 10 health authorities.</a:t>
            </a:r>
          </a:p>
          <a:p>
            <a:pPr marL="0" lvl="0" indent="0" algn="l" rtl="0">
              <a:spcBef>
                <a:spcPts val="0"/>
              </a:spcBef>
              <a:spcAft>
                <a:spcPts val="0"/>
              </a:spcAft>
              <a:buNone/>
            </a:pPr>
            <a:r>
              <a:rPr lang="en-US" dirty="0"/>
              <a:t>Mergers were put on hold to let public health deal with and respond to the pandemic. And we did an incredible job</a:t>
            </a:r>
          </a:p>
          <a:p>
            <a:pPr marL="0" lvl="0" indent="0" algn="l" rtl="0">
              <a:spcBef>
                <a:spcPts val="0"/>
              </a:spcBef>
              <a:spcAft>
                <a:spcPts val="0"/>
              </a:spcAft>
              <a:buNone/>
            </a:pPr>
            <a:r>
              <a:rPr lang="en-US" dirty="0"/>
              <a:t>2023 Voluntary mergers are announced with a financial incentive for health units that agree to merge.</a:t>
            </a:r>
          </a:p>
          <a:p>
            <a:pPr marL="0" lvl="0" indent="0" algn="l" rtl="0">
              <a:spcBef>
                <a:spcPts val="0"/>
              </a:spcBef>
              <a:spcAft>
                <a:spcPts val="0"/>
              </a:spcAft>
              <a:buNone/>
            </a:pPr>
            <a:r>
              <a:rPr lang="en-US" dirty="0"/>
              <a:t>Whether mergers will remain voluntary is yet to be seen, some think it’s a matter of time before mergers are forced upon health authorities.</a:t>
            </a:r>
          </a:p>
          <a:p>
            <a:pPr marL="0" lvl="0" indent="0" algn="l" rtl="0">
              <a:spcBef>
                <a:spcPts val="0"/>
              </a:spcBef>
              <a:spcAft>
                <a:spcPts val="0"/>
              </a:spcAft>
              <a:buNone/>
            </a:pPr>
            <a:endParaRPr dirty="0"/>
          </a:p>
        </p:txBody>
      </p:sp>
      <p:sp>
        <p:nvSpPr>
          <p:cNvPr id="91" name="Google Shape;9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13</a:t>
            </a:fld>
            <a:endParaRPr/>
          </a:p>
        </p:txBody>
      </p:sp>
    </p:spTree>
    <p:extLst>
      <p:ext uri="{BB962C8B-B14F-4D97-AF65-F5344CB8AC3E}">
        <p14:creationId xmlns:p14="http://schemas.microsoft.com/office/powerpoint/2010/main" val="2348754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400" dirty="0"/>
              <a:t>MERIMA</a:t>
            </a:r>
          </a:p>
          <a:p>
            <a:pPr marL="0" marR="0" lvl="0" indent="0" algn="l" rtl="0">
              <a:lnSpc>
                <a:spcPct val="100000"/>
              </a:lnSpc>
              <a:spcBef>
                <a:spcPts val="0"/>
              </a:spcBef>
              <a:spcAft>
                <a:spcPts val="0"/>
              </a:spcAft>
              <a:buClr>
                <a:schemeClr val="dk1"/>
              </a:buClr>
              <a:buSzPts val="1200"/>
              <a:buFont typeface="Arial"/>
              <a:buNone/>
            </a:pPr>
            <a:endParaRPr lang="en-US" sz="1400" dirty="0"/>
          </a:p>
          <a:p>
            <a:pPr marL="0" marR="0" lvl="0" indent="0" algn="l" rtl="0">
              <a:lnSpc>
                <a:spcPct val="100000"/>
              </a:lnSpc>
              <a:spcBef>
                <a:spcPts val="0"/>
              </a:spcBef>
              <a:spcAft>
                <a:spcPts val="0"/>
              </a:spcAft>
              <a:buClr>
                <a:schemeClr val="dk1"/>
              </a:buClr>
              <a:buSzPts val="1200"/>
              <a:buFont typeface="Arial"/>
              <a:buNone/>
            </a:pPr>
            <a:r>
              <a:rPr lang="en-US" sz="1400" dirty="0"/>
              <a:t>CUPE Public Health workers are essential but have been undervalued by the Ontario government.</a:t>
            </a:r>
          </a:p>
          <a:p>
            <a:pPr marL="0" marR="0" lvl="0" indent="0" algn="l" rtl="0">
              <a:lnSpc>
                <a:spcPct val="100000"/>
              </a:lnSpc>
              <a:spcBef>
                <a:spcPts val="0"/>
              </a:spcBef>
              <a:spcAft>
                <a:spcPts val="0"/>
              </a:spcAft>
              <a:buClr>
                <a:schemeClr val="dk1"/>
              </a:buClr>
              <a:buSzPts val="1200"/>
              <a:buFont typeface="Arial"/>
              <a:buNone/>
            </a:pPr>
            <a:endParaRPr lang="en-US" sz="1400" dirty="0"/>
          </a:p>
          <a:p>
            <a:pPr marL="0" marR="0" lvl="0" indent="0" algn="l" rtl="0">
              <a:lnSpc>
                <a:spcPct val="100000"/>
              </a:lnSpc>
              <a:spcBef>
                <a:spcPts val="0"/>
              </a:spcBef>
              <a:spcAft>
                <a:spcPts val="0"/>
              </a:spcAft>
              <a:buClr>
                <a:schemeClr val="dk1"/>
              </a:buClr>
              <a:buSzPts val="1200"/>
              <a:buFont typeface="Arial"/>
              <a:buNone/>
            </a:pPr>
            <a:r>
              <a:rPr lang="en-US" sz="1400" dirty="0"/>
              <a:t>We need to raise our voices and work together to increase funding before it’s too late</a:t>
            </a:r>
          </a:p>
          <a:p>
            <a:pPr marL="0" lvl="0" indent="0" algn="l" rtl="0">
              <a:spcBef>
                <a:spcPts val="0"/>
              </a:spcBef>
              <a:spcAft>
                <a:spcPts val="0"/>
              </a:spcAft>
              <a:buNone/>
            </a:pPr>
            <a:endParaRPr lang="en-CA" sz="1400" dirty="0">
              <a:latin typeface="Quattrocento Sans"/>
              <a:ea typeface="Quattrocento Sans"/>
              <a:cs typeface="Quattrocento Sans"/>
              <a:sym typeface="Quattrocento Sans"/>
            </a:endParaRPr>
          </a:p>
          <a:p>
            <a:pPr marL="0" lvl="0" indent="0" algn="l" rtl="0">
              <a:spcBef>
                <a:spcPts val="0"/>
              </a:spcBef>
              <a:spcAft>
                <a:spcPts val="0"/>
              </a:spcAft>
              <a:buNone/>
            </a:pPr>
            <a:r>
              <a:rPr lang="en-CA" sz="1400" dirty="0">
                <a:latin typeface="Quattrocento Sans"/>
                <a:ea typeface="Quattrocento Sans"/>
                <a:cs typeface="Quattrocento Sans"/>
                <a:sym typeface="Quattrocento Sans"/>
              </a:rPr>
              <a:t>The campaign is designed to be a series of toolkits that your local can mix, match and update to meet your needs depending on the audience that you feel would work best for your local efforts</a:t>
            </a:r>
          </a:p>
          <a:p>
            <a:pPr marL="0" lvl="0" indent="0" algn="l" rtl="0">
              <a:spcBef>
                <a:spcPts val="0"/>
              </a:spcBef>
              <a:spcAft>
                <a:spcPts val="0"/>
              </a:spcAft>
              <a:buNone/>
            </a:pPr>
            <a:endParaRPr lang="en-CA" sz="1400" dirty="0">
              <a:latin typeface="Quattrocento Sans"/>
              <a:sym typeface="Quattrocento Sans"/>
            </a:endParaRPr>
          </a:p>
          <a:p>
            <a:pPr marL="0" lvl="0" indent="0" algn="l" rtl="0">
              <a:spcBef>
                <a:spcPts val="0"/>
              </a:spcBef>
              <a:spcAft>
                <a:spcPts val="0"/>
              </a:spcAft>
              <a:buNone/>
            </a:pPr>
            <a:r>
              <a:rPr lang="en-CA" sz="1400" dirty="0">
                <a:latin typeface="Quattrocento Sans"/>
                <a:sym typeface="Quattrocento Sans"/>
              </a:rPr>
              <a:t>Campaign video</a:t>
            </a:r>
          </a:p>
          <a:p>
            <a:pPr marL="0" lvl="0" indent="0" algn="l" rtl="0">
              <a:spcBef>
                <a:spcPts val="0"/>
              </a:spcBef>
              <a:spcAft>
                <a:spcPts val="0"/>
              </a:spcAft>
              <a:buNone/>
            </a:pPr>
            <a:r>
              <a:rPr lang="en-US" dirty="0"/>
              <a:t>https://cupe.on.ca/because-public-health-matters/</a:t>
            </a:r>
            <a:endParaRPr dirty="0"/>
          </a:p>
        </p:txBody>
      </p:sp>
      <p:sp>
        <p:nvSpPr>
          <p:cNvPr id="133" name="Google Shape;13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3" name="Google Shape;13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17</a:t>
            </a:fld>
            <a:endParaRPr/>
          </a:p>
        </p:txBody>
      </p:sp>
    </p:spTree>
    <p:extLst>
      <p:ext uri="{BB962C8B-B14F-4D97-AF65-F5344CB8AC3E}">
        <p14:creationId xmlns:p14="http://schemas.microsoft.com/office/powerpoint/2010/main" val="3818737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OMW Lobbying Toolkit </a:t>
            </a:r>
          </a:p>
          <a:p>
            <a:pPr marL="0" lvl="0" indent="0" algn="l" rtl="0">
              <a:spcBef>
                <a:spcPts val="0"/>
              </a:spcBef>
              <a:spcAft>
                <a:spcPts val="0"/>
              </a:spcAft>
              <a:buNone/>
            </a:pPr>
            <a:r>
              <a:rPr lang="en-US" dirty="0"/>
              <a:t>E-action to decision makers – can be signed by any Ontario resident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Outward facing campaign page called Because Public Health Matters Campaign </a:t>
            </a:r>
          </a:p>
          <a:p>
            <a:pPr marL="0" lvl="0" indent="0" algn="l" rtl="0">
              <a:spcBef>
                <a:spcPts val="0"/>
              </a:spcBef>
              <a:spcAft>
                <a:spcPts val="0"/>
              </a:spcAft>
              <a:buNone/>
            </a:pPr>
            <a:r>
              <a:rPr lang="en-US" dirty="0"/>
              <a:t>page: https://cupe.on.ca/because-public-health-matters/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Getting involved – PHW landing page has </a:t>
            </a:r>
            <a:r>
              <a:rPr lang="en-US" sz="1200" dirty="0">
                <a:latin typeface="Quattrocento Sans"/>
                <a:ea typeface="Quattrocento Sans"/>
                <a:cs typeface="Quattrocento Sans"/>
                <a:sym typeface="Quattrocento Sans"/>
              </a:rPr>
              <a:t>Information on how to apply for campaign funding from CUPE National</a:t>
            </a:r>
          </a:p>
          <a:p>
            <a:pPr marL="0" lvl="0" indent="0" algn="l" rtl="0">
              <a:spcBef>
                <a:spcPts val="0"/>
              </a:spcBef>
              <a:spcAft>
                <a:spcPts val="0"/>
              </a:spcAft>
              <a:buNone/>
            </a:pPr>
            <a:r>
              <a:rPr lang="en-US" sz="1200" dirty="0">
                <a:latin typeface="Quattrocento Sans"/>
                <a:ea typeface="Quattrocento Sans"/>
                <a:cs typeface="Quattrocento Sans"/>
                <a:sym typeface="Quattrocento Sans"/>
              </a:rPr>
              <a:t>– contact your Communications Rep </a:t>
            </a:r>
          </a:p>
          <a:p>
            <a:pPr marL="0" lvl="0" indent="0" algn="l" rtl="0">
              <a:spcBef>
                <a:spcPts val="0"/>
              </a:spcBef>
              <a:spcAft>
                <a:spcPts val="0"/>
              </a:spcAft>
              <a:buNone/>
            </a:pPr>
            <a:r>
              <a:rPr lang="en-US" sz="1200" dirty="0">
                <a:latin typeface="Quattrocento Sans"/>
                <a:ea typeface="Quattrocento Sans"/>
                <a:cs typeface="Quattrocento Sans"/>
                <a:sym typeface="Quattrocento Sans"/>
              </a:rPr>
              <a:t>Your local will need the following documents to apply</a:t>
            </a:r>
            <a:br>
              <a:rPr lang="en-US" sz="2000" dirty="0"/>
            </a:br>
            <a:r>
              <a:rPr lang="en-US" sz="2000" dirty="0"/>
              <a:t>- Approved bylaws </a:t>
            </a:r>
            <a:br>
              <a:rPr lang="en-US" sz="2000" dirty="0"/>
            </a:br>
            <a:r>
              <a:rPr lang="en-US" sz="2000" dirty="0"/>
              <a:t>- Up to date Trustees’ Report</a:t>
            </a:r>
            <a:br>
              <a:rPr lang="en-US" sz="2000" dirty="0"/>
            </a:br>
            <a:r>
              <a:rPr lang="en-US" sz="2000" dirty="0"/>
              <a:t>- Up to date per capita</a:t>
            </a:r>
            <a:br>
              <a:rPr lang="en-US" sz="2000" dirty="0"/>
            </a:br>
            <a:r>
              <a:rPr lang="en-US" sz="2000" dirty="0"/>
              <a:t>- Current dues checkoff</a:t>
            </a:r>
            <a:endParaRPr lang="en-US" sz="1200" dirty="0">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spcBef>
                <a:spcPts val="0"/>
              </a:spcBef>
              <a:spcAft>
                <a:spcPts val="0"/>
              </a:spcAft>
              <a:buNone/>
            </a:pPr>
            <a:endParaRPr dirty="0"/>
          </a:p>
        </p:txBody>
      </p:sp>
      <p:sp>
        <p:nvSpPr>
          <p:cNvPr id="147" name="Google Shape;14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400">
                <a:latin typeface="Quattrocento Sans"/>
                <a:ea typeface="Quattrocento Sans"/>
                <a:cs typeface="Quattrocento Sans"/>
                <a:sym typeface="Quattrocento Sans"/>
              </a:rPr>
              <a:t>The size of your local does not matter, if you are part of a composite local or an autonomous local, we can all do our part to raise the profile of Public Health in our area. </a:t>
            </a:r>
            <a:endParaRPr/>
          </a:p>
          <a:p>
            <a:pPr marL="0" lvl="0" indent="0" algn="l" rtl="0">
              <a:spcBef>
                <a:spcPts val="0"/>
              </a:spcBef>
              <a:spcAft>
                <a:spcPts val="0"/>
              </a:spcAft>
              <a:buNone/>
            </a:pPr>
            <a:endParaRPr sz="1400">
              <a:latin typeface="Quattrocento Sans"/>
              <a:ea typeface="Quattrocento Sans"/>
              <a:cs typeface="Quattrocento Sans"/>
              <a:sym typeface="Quattrocento Sans"/>
            </a:endParaRPr>
          </a:p>
          <a:p>
            <a:pPr marL="0" lvl="0" indent="0" algn="l" rtl="0">
              <a:spcBef>
                <a:spcPts val="0"/>
              </a:spcBef>
              <a:spcAft>
                <a:spcPts val="0"/>
              </a:spcAft>
              <a:buNone/>
            </a:pPr>
            <a:r>
              <a:rPr lang="en-CA" sz="1400">
                <a:latin typeface="Quattrocento Sans"/>
                <a:ea typeface="Quattrocento Sans"/>
                <a:cs typeface="Quattrocento Sans"/>
                <a:sym typeface="Quattrocento Sans"/>
              </a:rPr>
              <a:t>Visit our home on the web for Public Health Workers - https://cupe.on.ca/committees/public-health-workers/ where you can find:</a:t>
            </a:r>
            <a:endParaRPr/>
          </a:p>
          <a:p>
            <a:pPr marL="0" lvl="0" indent="0" algn="l" rtl="0">
              <a:spcBef>
                <a:spcPts val="0"/>
              </a:spcBef>
              <a:spcAft>
                <a:spcPts val="0"/>
              </a:spcAft>
              <a:buNone/>
            </a:pPr>
            <a:r>
              <a:rPr lang="en-CA" sz="1400">
                <a:latin typeface="Quattrocento Sans"/>
                <a:ea typeface="Quattrocento Sans"/>
                <a:cs typeface="Quattrocento Sans"/>
                <a:sym typeface="Quattrocento Sans"/>
              </a:rPr>
              <a:t>Information on how to apply for campaign funding from CUPE National</a:t>
            </a:r>
            <a:endParaRPr/>
          </a:p>
          <a:p>
            <a:pPr marL="0" lvl="0" indent="0" algn="l" rtl="0">
              <a:spcBef>
                <a:spcPts val="0"/>
              </a:spcBef>
              <a:spcAft>
                <a:spcPts val="0"/>
              </a:spcAft>
              <a:buNone/>
            </a:pPr>
            <a:r>
              <a:rPr lang="en-CA" sz="1400">
                <a:latin typeface="Quattrocento Sans"/>
                <a:ea typeface="Quattrocento Sans"/>
                <a:cs typeface="Quattrocento Sans"/>
                <a:sym typeface="Quattrocento Sans"/>
              </a:rPr>
              <a:t>Toolkit material you can download, customize and use as part of your local campaign</a:t>
            </a:r>
            <a:endParaRPr/>
          </a:p>
          <a:p>
            <a:pPr marL="0" lvl="0" indent="0" algn="l" rtl="0">
              <a:spcBef>
                <a:spcPts val="0"/>
              </a:spcBef>
              <a:spcAft>
                <a:spcPts val="0"/>
              </a:spcAft>
              <a:buNone/>
            </a:pPr>
            <a:endParaRPr sz="1400">
              <a:latin typeface="Quattrocento Sans"/>
              <a:ea typeface="Quattrocento Sans"/>
              <a:cs typeface="Quattrocento Sans"/>
              <a:sym typeface="Quattrocento Sans"/>
            </a:endParaRPr>
          </a:p>
        </p:txBody>
      </p:sp>
      <p:sp>
        <p:nvSpPr>
          <p:cNvPr id="166" name="Google Shape;16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a:latin typeface="Quattrocento Sans"/>
              <a:ea typeface="Quattrocento Sans"/>
              <a:cs typeface="Quattrocento Sans"/>
              <a:sym typeface="Quattrocento Sans"/>
            </a:endParaRPr>
          </a:p>
        </p:txBody>
      </p:sp>
      <p:sp>
        <p:nvSpPr>
          <p:cNvPr id="173" name="Google Shape;17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What is public health and why does it matter?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Public health interventions contribute to a healthier society and alleviate the strain on the health care system.</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r>
              <a:rPr lang="en-US" dirty="0"/>
              <a:t>According to the 2022 CPHA report “Every 1$ invested in </a:t>
            </a:r>
            <a:r>
              <a:rPr lang="en-US" dirty="0" err="1"/>
              <a:t>ph</a:t>
            </a:r>
            <a:r>
              <a:rPr lang="en-US" dirty="0"/>
              <a:t> interventions brings a median return of over $14 saved in costs to health care and the economy”</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CA"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6149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Arial"/>
                <a:ea typeface="Arial"/>
                <a:cs typeface="Arial"/>
                <a:sym typeface="Arial"/>
              </a:rPr>
              <a:t>But doing this work is getting increasingly difficult because they’re not being adequately supported by governments. The fact is that current annual base funding of 1% means cuts to jobs and services. The funding formula needs to change in order to prevent downloading of costs to already-strapped municipalities. And the Ford Conservatives have refused to commit to a funding formula where they would take more responsibility, and which would ease the burden on municipalities.</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CA"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049362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 name="Google Shape;2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76200" algn="l" rtl="0">
              <a:spcBef>
                <a:spcPts val="0"/>
              </a:spcBef>
              <a:spcAft>
                <a:spcPts val="0"/>
              </a:spcAft>
              <a:buClr>
                <a:schemeClr val="dk1"/>
              </a:buClr>
              <a:buSzPts val="1200"/>
              <a:buFont typeface="Arial"/>
              <a:buChar char="•"/>
            </a:pPr>
            <a:endParaRPr lang="en-US" dirty="0"/>
          </a:p>
          <a:p>
            <a:pPr marL="0" lvl="0" indent="-76200" algn="l" rtl="0">
              <a:spcBef>
                <a:spcPts val="0"/>
              </a:spcBef>
              <a:spcAft>
                <a:spcPts val="0"/>
              </a:spcAft>
              <a:buClr>
                <a:schemeClr val="dk1"/>
              </a:buClr>
              <a:buSzPts val="1200"/>
              <a:buFont typeface="Arial"/>
              <a:buChar char="•"/>
            </a:pPr>
            <a:r>
              <a:rPr lang="en-US" dirty="0"/>
              <a:t>Goals of the CUPE public health survey were to:</a:t>
            </a:r>
          </a:p>
          <a:p>
            <a:pPr marL="514350" indent="-514350" algn="l">
              <a:buAutoNum type="arabicPeriod"/>
            </a:pPr>
            <a:r>
              <a:rPr lang="en-US" sz="1200" dirty="0"/>
              <a:t>Assess workers’ economic and mental well-being, job satisfaction and morale with emphasis on the pandemic experience</a:t>
            </a:r>
          </a:p>
          <a:p>
            <a:pPr marL="514350" indent="-514350" algn="l">
              <a:buAutoNum type="arabicPeriod"/>
            </a:pPr>
            <a:r>
              <a:rPr lang="en-US" sz="1200" dirty="0"/>
              <a:t>Rating of key sector challenges for strategic planning for the sector</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Priorities ranked by the survey</a:t>
            </a:r>
          </a:p>
          <a:p>
            <a:pPr marL="228600" lvl="0" indent="-228600" algn="l" rtl="0">
              <a:spcBef>
                <a:spcPts val="0"/>
              </a:spcBef>
              <a:spcAft>
                <a:spcPts val="0"/>
              </a:spcAft>
              <a:buClr>
                <a:schemeClr val="dk1"/>
              </a:buClr>
              <a:buSzPts val="1200"/>
              <a:buFont typeface="Arial"/>
              <a:buAutoNum type="arabicPeriod"/>
            </a:pPr>
            <a:r>
              <a:rPr lang="en-US" dirty="0"/>
              <a:t>Collective bargaining to raise our wages and improve working conditions</a:t>
            </a:r>
          </a:p>
          <a:p>
            <a:pPr marL="228600" lvl="0" indent="-228600" algn="l" rtl="0">
              <a:spcBef>
                <a:spcPts val="0"/>
              </a:spcBef>
              <a:spcAft>
                <a:spcPts val="0"/>
              </a:spcAft>
              <a:buClr>
                <a:schemeClr val="dk1"/>
              </a:buClr>
              <a:buSzPts val="1200"/>
              <a:buFont typeface="Arial"/>
              <a:buAutoNum type="arabicPeriod"/>
            </a:pPr>
            <a:r>
              <a:rPr lang="en-US" dirty="0"/>
              <a:t>Educating the public on the importance of public health workers</a:t>
            </a:r>
          </a:p>
          <a:p>
            <a:pPr marL="228600" lvl="0" indent="-228600" algn="l" rtl="0">
              <a:spcBef>
                <a:spcPts val="0"/>
              </a:spcBef>
              <a:spcAft>
                <a:spcPts val="0"/>
              </a:spcAft>
              <a:buClr>
                <a:schemeClr val="dk1"/>
              </a:buClr>
              <a:buSzPts val="1200"/>
              <a:buFont typeface="Arial"/>
              <a:buAutoNum type="arabicPeriod"/>
            </a:pPr>
            <a:r>
              <a:rPr lang="en-US" dirty="0"/>
              <a:t>Political action to increase funding and oppose privatization and mergers</a:t>
            </a:r>
          </a:p>
          <a:p>
            <a:pPr marL="228600" lvl="0" indent="-228600" algn="l" rtl="0">
              <a:spcBef>
                <a:spcPts val="0"/>
              </a:spcBef>
              <a:spcAft>
                <a:spcPts val="0"/>
              </a:spcAft>
              <a:buClr>
                <a:schemeClr val="dk1"/>
              </a:buClr>
              <a:buSzPts val="1200"/>
              <a:buFont typeface="Arial"/>
              <a:buAutoNum type="arabicPeriod"/>
            </a:pPr>
            <a:r>
              <a:rPr lang="en-US" dirty="0"/>
              <a:t>Raising the profile of public health workers in CUPE</a:t>
            </a:r>
          </a:p>
          <a:p>
            <a:pPr marL="228600" lvl="0" indent="-228600" algn="l" rtl="0">
              <a:spcBef>
                <a:spcPts val="0"/>
              </a:spcBef>
              <a:spcAft>
                <a:spcPts val="0"/>
              </a:spcAft>
              <a:buClr>
                <a:schemeClr val="dk1"/>
              </a:buClr>
              <a:buSzPts val="1200"/>
              <a:buFont typeface="Arial"/>
              <a:buAutoNum type="arabicPeriod"/>
            </a:pPr>
            <a:endParaRPr lang="en-US" dirty="0"/>
          </a:p>
          <a:p>
            <a:pPr marL="0" lvl="0" indent="0" algn="l" rtl="0">
              <a:spcBef>
                <a:spcPts val="0"/>
              </a:spcBef>
              <a:spcAft>
                <a:spcPts val="0"/>
              </a:spcAft>
              <a:buClr>
                <a:schemeClr val="dk1"/>
              </a:buClr>
              <a:buSzPts val="1200"/>
              <a:buFont typeface="Arial"/>
              <a:buNone/>
            </a:pPr>
            <a:r>
              <a:rPr lang="en-US" dirty="0"/>
              <a:t>Motion to organize the public health sector was brought forward by CUPE Local 1559 Leeds Grenville Lanark District Health Unit</a:t>
            </a:r>
            <a:endParaRPr dirty="0"/>
          </a:p>
        </p:txBody>
      </p:sp>
      <p:sp>
        <p:nvSpPr>
          <p:cNvPr id="29" name="Google Shape;2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5</a:t>
            </a:fld>
            <a:endParaRPr/>
          </a:p>
        </p:txBody>
      </p:sp>
    </p:spTree>
    <p:extLst>
      <p:ext uri="{BB962C8B-B14F-4D97-AF65-F5344CB8AC3E}">
        <p14:creationId xmlns:p14="http://schemas.microsoft.com/office/powerpoint/2010/main" val="2005294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CA" sz="1400" b="1" dirty="0">
                <a:latin typeface="Quattrocento Sans"/>
                <a:ea typeface="Quattrocento Sans"/>
                <a:cs typeface="Quattrocento Sans"/>
                <a:sym typeface="Quattrocento Sans"/>
              </a:rPr>
              <a:t>Goals/Objectives:</a:t>
            </a:r>
            <a:endParaRPr dirty="0"/>
          </a:p>
          <a:p>
            <a:pPr marL="0" lvl="0" indent="-88900" algn="l" rtl="0">
              <a:spcBef>
                <a:spcPts val="0"/>
              </a:spcBef>
              <a:spcAft>
                <a:spcPts val="0"/>
              </a:spcAft>
              <a:buClr>
                <a:schemeClr val="dk1"/>
              </a:buClr>
              <a:buSzPts val="1400"/>
              <a:buFont typeface="Arial"/>
              <a:buChar char="•"/>
            </a:pPr>
            <a:r>
              <a:rPr lang="en-CA" sz="1400" dirty="0">
                <a:latin typeface="Quattrocento Sans"/>
                <a:ea typeface="Quattrocento Sans"/>
                <a:cs typeface="Quattrocento Sans"/>
                <a:sym typeface="Quattrocento Sans"/>
              </a:rPr>
              <a:t>We are a diverse workforce, and all classifications are important to Public Health as a whole.</a:t>
            </a:r>
            <a:endParaRPr dirty="0"/>
          </a:p>
          <a:p>
            <a:pPr marL="0" lvl="0" indent="-88900" algn="l" rtl="0">
              <a:spcBef>
                <a:spcPts val="0"/>
              </a:spcBef>
              <a:spcAft>
                <a:spcPts val="0"/>
              </a:spcAft>
              <a:buClr>
                <a:schemeClr val="dk1"/>
              </a:buClr>
              <a:buSzPts val="1400"/>
              <a:buFont typeface="Arial"/>
              <a:buChar char="•"/>
            </a:pPr>
            <a:r>
              <a:rPr lang="en-CA" sz="1400" dirty="0">
                <a:latin typeface="Quattrocento Sans"/>
                <a:ea typeface="Quattrocento Sans"/>
                <a:cs typeface="Quattrocento Sans"/>
                <a:sym typeface="Quattrocento Sans"/>
              </a:rPr>
              <a:t>Educating union members, government officials, and the public about the importance of public health and its diverse workforce is crucial. </a:t>
            </a:r>
            <a:endParaRPr dirty="0"/>
          </a:p>
          <a:p>
            <a:pPr marL="0" lvl="0" indent="-88900" algn="l" rtl="0">
              <a:spcBef>
                <a:spcPts val="0"/>
              </a:spcBef>
              <a:spcAft>
                <a:spcPts val="0"/>
              </a:spcAft>
              <a:buClr>
                <a:schemeClr val="dk1"/>
              </a:buClr>
              <a:buSzPts val="1400"/>
              <a:buFont typeface="Arial"/>
              <a:buChar char="•"/>
            </a:pPr>
            <a:r>
              <a:rPr lang="en-CA" sz="1400" dirty="0">
                <a:latin typeface="Quattrocento Sans"/>
                <a:ea typeface="Quattrocento Sans"/>
                <a:cs typeface="Quattrocento Sans"/>
                <a:sym typeface="Quattrocento Sans"/>
              </a:rPr>
              <a:t>Highlighting the vital roles public health workers play in preventing disease and promoting wellness, ensuring better policies, and resources to improve community health outcomes in a cost-effective manner.</a:t>
            </a:r>
            <a:endParaRPr dirty="0"/>
          </a:p>
          <a:p>
            <a:pPr marL="0" lvl="0" indent="0" algn="l" rtl="0">
              <a:spcBef>
                <a:spcPts val="0"/>
              </a:spcBef>
              <a:spcAft>
                <a:spcPts val="0"/>
              </a:spcAft>
              <a:buClr>
                <a:schemeClr val="dk1"/>
              </a:buClr>
              <a:buSzPts val="1400"/>
              <a:buFont typeface="Arial"/>
              <a:buNone/>
            </a:pPr>
            <a:endParaRPr sz="1400"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CA" sz="1400" b="1" dirty="0">
                <a:latin typeface="Quattrocento Sans"/>
                <a:ea typeface="Quattrocento Sans"/>
                <a:cs typeface="Quattrocento Sans"/>
                <a:sym typeface="Quattrocento Sans"/>
              </a:rPr>
              <a:t>Build Solidarity:</a:t>
            </a:r>
            <a:endParaRPr dirty="0"/>
          </a:p>
          <a:p>
            <a:pPr marL="0" lvl="0" indent="-88900" algn="l" rtl="0">
              <a:spcBef>
                <a:spcPts val="0"/>
              </a:spcBef>
              <a:spcAft>
                <a:spcPts val="0"/>
              </a:spcAft>
              <a:buClr>
                <a:schemeClr val="dk1"/>
              </a:buClr>
              <a:buSzPts val="1400"/>
              <a:buFont typeface="Arial"/>
              <a:buChar char="•"/>
            </a:pPr>
            <a:r>
              <a:rPr lang="en-CA" sz="1400" dirty="0">
                <a:latin typeface="Quattrocento Sans"/>
                <a:ea typeface="Quattrocento Sans"/>
                <a:cs typeface="Quattrocento Sans"/>
                <a:sym typeface="Quattrocento Sans"/>
              </a:rPr>
              <a:t>Create a network of communication with Locals and Bargaining Units under Public Health to share tools to better communicate their needs with their Employer and government leaders.</a:t>
            </a:r>
            <a:endParaRPr dirty="0"/>
          </a:p>
          <a:p>
            <a:pPr marL="0" lvl="0" indent="0" algn="l" rtl="0">
              <a:spcBef>
                <a:spcPts val="0"/>
              </a:spcBef>
              <a:spcAft>
                <a:spcPts val="0"/>
              </a:spcAft>
              <a:buClr>
                <a:schemeClr val="dk1"/>
              </a:buClr>
              <a:buSzPts val="1400"/>
              <a:buFont typeface="Arial"/>
              <a:buNone/>
            </a:pPr>
            <a:endParaRPr sz="1400"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CA" sz="1400" b="1" dirty="0">
                <a:latin typeface="Quattrocento Sans"/>
                <a:ea typeface="Quattrocento Sans"/>
                <a:cs typeface="Quattrocento Sans"/>
                <a:sym typeface="Quattrocento Sans"/>
              </a:rPr>
              <a:t>Build Connections:</a:t>
            </a:r>
            <a:endParaRPr dirty="0"/>
          </a:p>
          <a:p>
            <a:pPr marL="0" lvl="0" indent="-88900" algn="l" rtl="0">
              <a:spcBef>
                <a:spcPts val="0"/>
              </a:spcBef>
              <a:spcAft>
                <a:spcPts val="0"/>
              </a:spcAft>
              <a:buClr>
                <a:schemeClr val="dk1"/>
              </a:buClr>
              <a:buSzPts val="1400"/>
              <a:buFont typeface="Arial"/>
              <a:buChar char="•"/>
            </a:pPr>
            <a:r>
              <a:rPr lang="en-CA" sz="1400" dirty="0">
                <a:latin typeface="Quattrocento Sans"/>
                <a:ea typeface="Quattrocento Sans"/>
                <a:cs typeface="Quattrocento Sans"/>
                <a:sym typeface="Quattrocento Sans"/>
              </a:rPr>
              <a:t>Make everyone feel like they belong, connectiveness and understanding.</a:t>
            </a:r>
            <a:endParaRPr dirty="0"/>
          </a:p>
          <a:p>
            <a:pPr marL="0" lvl="0" indent="-88900" algn="l" rtl="0">
              <a:spcBef>
                <a:spcPts val="0"/>
              </a:spcBef>
              <a:spcAft>
                <a:spcPts val="0"/>
              </a:spcAft>
              <a:buClr>
                <a:schemeClr val="dk1"/>
              </a:buClr>
              <a:buSzPts val="1400"/>
              <a:buFont typeface="Arial"/>
              <a:buChar char="•"/>
            </a:pPr>
            <a:r>
              <a:rPr lang="en-CA" sz="1400" dirty="0">
                <a:latin typeface="Quattrocento Sans"/>
                <a:ea typeface="Quattrocento Sans"/>
                <a:cs typeface="Quattrocento Sans"/>
                <a:sym typeface="Quattrocento Sans"/>
              </a:rPr>
              <a:t>By fostering a strong network among public health workers, the CUPE Public Health Committee ensures that there is a unified voice addressing common concerns and needs. This collective approach enhances communication, support, ad collaboration, leading to more effective public health outcomes for communities across Ontario.</a:t>
            </a:r>
            <a:endParaRPr dirty="0"/>
          </a:p>
          <a:p>
            <a:pPr marL="0" lvl="0" indent="-88900" algn="l" rtl="0">
              <a:spcBef>
                <a:spcPts val="0"/>
              </a:spcBef>
              <a:spcAft>
                <a:spcPts val="0"/>
              </a:spcAft>
              <a:buClr>
                <a:schemeClr val="dk1"/>
              </a:buClr>
              <a:buSzPts val="1400"/>
              <a:buFont typeface="Arial"/>
              <a:buChar char="•"/>
            </a:pPr>
            <a:r>
              <a:rPr lang="en-CA" sz="1400" dirty="0">
                <a:latin typeface="Quattrocento Sans"/>
                <a:ea typeface="Quattrocento Sans"/>
                <a:cs typeface="Quattrocento Sans"/>
                <a:sym typeface="Quattrocento Sans"/>
              </a:rPr>
              <a:t>Voice public health workers within CUPE for issue we face to steer our organization and the government at large, strength of diversity, work together, support members that are greater wage equity. Equality of equity, respect.</a:t>
            </a:r>
            <a:endParaRPr dirty="0"/>
          </a:p>
          <a:p>
            <a:pPr marL="0" lvl="0" indent="-88900" algn="l" rtl="0">
              <a:spcBef>
                <a:spcPts val="0"/>
              </a:spcBef>
              <a:spcAft>
                <a:spcPts val="0"/>
              </a:spcAft>
              <a:buClr>
                <a:schemeClr val="dk1"/>
              </a:buClr>
              <a:buSzPts val="1400"/>
              <a:buFont typeface="Arial"/>
              <a:buChar char="•"/>
            </a:pPr>
            <a:r>
              <a:rPr lang="en-CA" sz="1400" dirty="0">
                <a:latin typeface="Quattrocento Sans"/>
                <a:ea typeface="Quattrocento Sans"/>
                <a:cs typeface="Quattrocento Sans"/>
                <a:sym typeface="Quattrocento Sans"/>
              </a:rPr>
              <a:t>Foster a work environment that promotes each worker as an equally valued member.</a:t>
            </a:r>
            <a:endParaRPr dirty="0"/>
          </a:p>
          <a:p>
            <a:pPr marL="0" lvl="0" indent="-88900" algn="l" rtl="0">
              <a:spcBef>
                <a:spcPts val="0"/>
              </a:spcBef>
              <a:spcAft>
                <a:spcPts val="0"/>
              </a:spcAft>
              <a:buClr>
                <a:schemeClr val="dk1"/>
              </a:buClr>
              <a:buSzPts val="1400"/>
              <a:buFont typeface="Arial"/>
              <a:buChar char="•"/>
            </a:pPr>
            <a:r>
              <a:rPr lang="en-CA" sz="1400" dirty="0">
                <a:latin typeface="Quattrocento Sans"/>
                <a:ea typeface="Quattrocento Sans"/>
                <a:cs typeface="Quattrocento Sans"/>
                <a:sym typeface="Quattrocento Sans"/>
              </a:rPr>
              <a:t>Partner with other CUPE groups with overlapping interests to build a louder voice in our communities.</a:t>
            </a:r>
            <a:endParaRPr dirty="0"/>
          </a:p>
          <a:p>
            <a:pPr marL="0" lvl="0" indent="-88900" algn="l" rtl="0">
              <a:spcBef>
                <a:spcPts val="0"/>
              </a:spcBef>
              <a:spcAft>
                <a:spcPts val="0"/>
              </a:spcAft>
              <a:buClr>
                <a:schemeClr val="dk1"/>
              </a:buClr>
              <a:buSzPts val="1400"/>
              <a:buFont typeface="Arial"/>
              <a:buChar char="•"/>
            </a:pPr>
            <a:r>
              <a:rPr lang="en-CA" sz="1400" dirty="0">
                <a:latin typeface="Quattrocento Sans"/>
                <a:ea typeface="Quattrocento Sans"/>
                <a:cs typeface="Quattrocento Sans"/>
                <a:sym typeface="Quattrocento Sans"/>
              </a:rPr>
              <a:t>Build resources to help find sympathetic government leaders to advocate in higher levels of government.</a:t>
            </a:r>
            <a:endParaRPr sz="1400" dirty="0">
              <a:latin typeface="Quattrocento Sans"/>
              <a:ea typeface="Quattrocento Sans"/>
              <a:cs typeface="Quattrocento Sans"/>
              <a:sym typeface="Quattrocento Sans"/>
            </a:endParaRPr>
          </a:p>
        </p:txBody>
      </p:sp>
      <p:sp>
        <p:nvSpPr>
          <p:cNvPr id="67" name="Google Shape;6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sz="1400" dirty="0">
              <a:latin typeface="Quattrocento Sans"/>
              <a:ea typeface="Quattrocento Sans"/>
              <a:cs typeface="Quattrocento Sans"/>
              <a:sym typeface="Quattrocento Sans"/>
            </a:endParaRPr>
          </a:p>
        </p:txBody>
      </p:sp>
      <p:sp>
        <p:nvSpPr>
          <p:cNvPr id="67" name="Google Shape;6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7</a:t>
            </a:fld>
            <a:endParaRPr/>
          </a:p>
        </p:txBody>
      </p:sp>
    </p:spTree>
    <p:extLst>
      <p:ext uri="{BB962C8B-B14F-4D97-AF65-F5344CB8AC3E}">
        <p14:creationId xmlns:p14="http://schemas.microsoft.com/office/powerpoint/2010/main" val="4186625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lang="en-CA" b="1" dirty="0"/>
          </a:p>
          <a:p>
            <a:pPr marL="0" marR="0" lvl="0" indent="-889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2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We are a diverse workforce, and all classifications are important to Public Health as a whole.</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a:p>
            <a:pPr marL="0" marR="0" lvl="0" indent="-889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2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Educating union members, government officials, and the public about the importance of public health and its diverse workforce is crucial. </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a:p>
            <a:pPr marL="0" marR="0" lvl="0" indent="-889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2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Highlighting the vital roles public health workers play in preventing disease and promoting wellness, ensuring better policies, and resources to improve community health outcomes in a cost-effective manner.</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a:p>
            <a:pPr marL="0" lvl="0" indent="0" algn="l" rtl="0">
              <a:spcBef>
                <a:spcPts val="0"/>
              </a:spcBef>
              <a:spcAft>
                <a:spcPts val="0"/>
              </a:spcAft>
              <a:buClr>
                <a:schemeClr val="dk1"/>
              </a:buClr>
              <a:buSzPts val="1200"/>
              <a:buFont typeface="Arial"/>
              <a:buNone/>
            </a:pPr>
            <a:endParaRPr lang="en-CA" b="1" dirty="0"/>
          </a:p>
          <a:p>
            <a:pPr marL="0" lvl="0" indent="0" algn="l" rtl="0">
              <a:spcBef>
                <a:spcPts val="0"/>
              </a:spcBef>
              <a:spcAft>
                <a:spcPts val="0"/>
              </a:spcAft>
              <a:buClr>
                <a:schemeClr val="dk1"/>
              </a:buClr>
              <a:buSzPts val="1200"/>
              <a:buFont typeface="Arial"/>
              <a:buNone/>
            </a:pPr>
            <a:r>
              <a:rPr lang="en-CA" b="1" dirty="0"/>
              <a:t>Roles include:</a:t>
            </a:r>
            <a:endParaRPr dirty="0"/>
          </a:p>
          <a:p>
            <a:pPr marL="0" lvl="0" indent="-76200" algn="l" rtl="0">
              <a:spcBef>
                <a:spcPts val="0"/>
              </a:spcBef>
              <a:spcAft>
                <a:spcPts val="0"/>
              </a:spcAft>
              <a:buClr>
                <a:schemeClr val="dk1"/>
              </a:buClr>
              <a:buSzPts val="1200"/>
              <a:buFont typeface="Arial"/>
              <a:buChar char="•"/>
            </a:pPr>
            <a:r>
              <a:rPr lang="en-CA" dirty="0"/>
              <a:t>Public Health Inspectors</a:t>
            </a:r>
            <a:endParaRPr dirty="0"/>
          </a:p>
          <a:p>
            <a:pPr marL="0" lvl="0" indent="-76200" algn="l" rtl="0">
              <a:spcBef>
                <a:spcPts val="0"/>
              </a:spcBef>
              <a:spcAft>
                <a:spcPts val="0"/>
              </a:spcAft>
              <a:buClr>
                <a:schemeClr val="dk1"/>
              </a:buClr>
              <a:buSzPts val="1200"/>
              <a:buFont typeface="Arial"/>
              <a:buChar char="•"/>
            </a:pPr>
            <a:r>
              <a:rPr lang="en-CA" dirty="0"/>
              <a:t>Dental Hygienists and Assistants</a:t>
            </a:r>
            <a:endParaRPr dirty="0"/>
          </a:p>
          <a:p>
            <a:pPr marL="0" lvl="0" indent="-76200" algn="l" rtl="0">
              <a:spcBef>
                <a:spcPts val="0"/>
              </a:spcBef>
              <a:spcAft>
                <a:spcPts val="0"/>
              </a:spcAft>
              <a:buClr>
                <a:schemeClr val="dk1"/>
              </a:buClr>
              <a:buSzPts val="1200"/>
              <a:buFont typeface="Arial"/>
              <a:buChar char="•"/>
            </a:pPr>
            <a:r>
              <a:rPr lang="en-CA" dirty="0"/>
              <a:t>Health Promoters</a:t>
            </a:r>
            <a:endParaRPr dirty="0"/>
          </a:p>
          <a:p>
            <a:pPr marL="0" lvl="0" indent="-76200" algn="l" rtl="0">
              <a:spcBef>
                <a:spcPts val="0"/>
              </a:spcBef>
              <a:spcAft>
                <a:spcPts val="0"/>
              </a:spcAft>
              <a:buClr>
                <a:schemeClr val="dk1"/>
              </a:buClr>
              <a:buSzPts val="1200"/>
              <a:buFont typeface="Arial"/>
              <a:buChar char="•"/>
            </a:pPr>
            <a:r>
              <a:rPr lang="en-CA" dirty="0"/>
              <a:t>Family Home Visitors</a:t>
            </a:r>
            <a:endParaRPr dirty="0"/>
          </a:p>
          <a:p>
            <a:pPr marL="0" lvl="0" indent="-76200" algn="l" rtl="0">
              <a:spcBef>
                <a:spcPts val="0"/>
              </a:spcBef>
              <a:spcAft>
                <a:spcPts val="0"/>
              </a:spcAft>
              <a:buClr>
                <a:schemeClr val="dk1"/>
              </a:buClr>
              <a:buSzPts val="1200"/>
              <a:buFont typeface="Arial"/>
              <a:buChar char="•"/>
            </a:pPr>
            <a:r>
              <a:rPr lang="en-CA" dirty="0"/>
              <a:t>Public Health Nurses</a:t>
            </a:r>
            <a:endParaRPr dirty="0"/>
          </a:p>
          <a:p>
            <a:pPr marL="0" lvl="0" indent="-76200" algn="l" rtl="0">
              <a:spcBef>
                <a:spcPts val="0"/>
              </a:spcBef>
              <a:spcAft>
                <a:spcPts val="0"/>
              </a:spcAft>
              <a:buClr>
                <a:schemeClr val="dk1"/>
              </a:buClr>
              <a:buSzPts val="1200"/>
              <a:buFont typeface="Arial"/>
              <a:buChar char="•"/>
            </a:pPr>
            <a:r>
              <a:rPr lang="en-CA" dirty="0"/>
              <a:t>Smoke Free Ontario Inspectors</a:t>
            </a:r>
            <a:endParaRPr dirty="0"/>
          </a:p>
          <a:p>
            <a:pPr marL="0" lvl="0" indent="-76200" algn="l" rtl="0">
              <a:spcBef>
                <a:spcPts val="0"/>
              </a:spcBef>
              <a:spcAft>
                <a:spcPts val="0"/>
              </a:spcAft>
              <a:buClr>
                <a:schemeClr val="dk1"/>
              </a:buClr>
              <a:buSzPts val="1200"/>
              <a:buFont typeface="Arial"/>
              <a:buChar char="•"/>
            </a:pPr>
            <a:r>
              <a:rPr lang="en-CA" dirty="0"/>
              <a:t>Nutritionists</a:t>
            </a:r>
            <a:endParaRPr dirty="0"/>
          </a:p>
          <a:p>
            <a:pPr marL="0" lvl="0" indent="-76200" algn="l" rtl="0">
              <a:spcBef>
                <a:spcPts val="0"/>
              </a:spcBef>
              <a:spcAft>
                <a:spcPts val="0"/>
              </a:spcAft>
              <a:buClr>
                <a:schemeClr val="dk1"/>
              </a:buClr>
              <a:buSzPts val="1200"/>
              <a:buFont typeface="Arial"/>
              <a:buChar char="•"/>
            </a:pPr>
            <a:r>
              <a:rPr lang="en-CA" dirty="0"/>
              <a:t>Epidemiologists</a:t>
            </a:r>
            <a:endParaRPr dirty="0"/>
          </a:p>
          <a:p>
            <a:pPr marL="0" lvl="0" indent="-76200" algn="l" rtl="0">
              <a:spcBef>
                <a:spcPts val="0"/>
              </a:spcBef>
              <a:spcAft>
                <a:spcPts val="0"/>
              </a:spcAft>
              <a:buClr>
                <a:schemeClr val="dk1"/>
              </a:buClr>
              <a:buSzPts val="1200"/>
              <a:buFont typeface="Arial"/>
              <a:buChar char="•"/>
            </a:pPr>
            <a:r>
              <a:rPr lang="en-CA" dirty="0"/>
              <a:t>Administrative Assistants</a:t>
            </a:r>
          </a:p>
          <a:p>
            <a:pPr marL="0" lvl="0" indent="-76200" algn="l" rtl="0">
              <a:spcBef>
                <a:spcPts val="0"/>
              </a:spcBef>
              <a:spcAft>
                <a:spcPts val="0"/>
              </a:spcAft>
              <a:buClr>
                <a:schemeClr val="dk1"/>
              </a:buClr>
              <a:buSzPts val="1200"/>
              <a:buFont typeface="Arial"/>
              <a:buChar char="•"/>
            </a:pPr>
            <a:r>
              <a:rPr lang="en-CA" dirty="0"/>
              <a:t>IT and Communications staff</a:t>
            </a:r>
            <a:endParaRPr dirty="0"/>
          </a:p>
          <a:p>
            <a:pPr marL="0" lvl="0" indent="-76200" algn="l" rtl="0">
              <a:spcBef>
                <a:spcPts val="0"/>
              </a:spcBef>
              <a:spcAft>
                <a:spcPts val="0"/>
              </a:spcAft>
              <a:buClr>
                <a:schemeClr val="dk1"/>
              </a:buClr>
              <a:buSzPts val="1200"/>
              <a:buFont typeface="Arial"/>
              <a:buChar char="•"/>
            </a:pPr>
            <a:r>
              <a:rPr lang="en-CA" dirty="0"/>
              <a:t>And many more...</a:t>
            </a:r>
            <a:endParaRPr dirty="0"/>
          </a:p>
          <a:p>
            <a:pPr marL="0" lvl="0" indent="0" algn="l" rtl="0">
              <a:spcBef>
                <a:spcPts val="0"/>
              </a:spcBef>
              <a:spcAft>
                <a:spcPts val="0"/>
              </a:spcAft>
              <a:buNone/>
            </a:pPr>
            <a:endParaRPr dirty="0"/>
          </a:p>
        </p:txBody>
      </p:sp>
      <p:sp>
        <p:nvSpPr>
          <p:cNvPr id="74" name="Google Shape;7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CA" sz="1400">
                <a:latin typeface="Quattrocento Sans"/>
                <a:ea typeface="Quattrocento Sans"/>
                <a:cs typeface="Quattrocento Sans"/>
                <a:sym typeface="Quattrocento Sans"/>
              </a:rPr>
              <a:t>CUPE public health workers are essential but have been undervalued by the Ontario government</a:t>
            </a:r>
            <a:endParaRPr/>
          </a:p>
          <a:p>
            <a:pPr marL="0" lvl="0" indent="0" algn="l" rtl="0">
              <a:spcBef>
                <a:spcPts val="0"/>
              </a:spcBef>
              <a:spcAft>
                <a:spcPts val="0"/>
              </a:spcAft>
              <a:buClr>
                <a:schemeClr val="dk1"/>
              </a:buClr>
              <a:buSzPts val="1400"/>
              <a:buFont typeface="Arial"/>
              <a:buNone/>
            </a:pPr>
            <a:endParaRPr sz="1400">
              <a:latin typeface="Quattrocento Sans"/>
              <a:ea typeface="Quattrocento Sans"/>
              <a:cs typeface="Quattrocento Sans"/>
              <a:sym typeface="Quattrocento Sans"/>
            </a:endParaRPr>
          </a:p>
          <a:p>
            <a:pPr marL="0" marR="0" lvl="0" indent="0" algn="l" rtl="0">
              <a:spcBef>
                <a:spcPts val="0"/>
              </a:spcBef>
              <a:spcAft>
                <a:spcPts val="0"/>
              </a:spcAft>
              <a:buNone/>
            </a:pPr>
            <a:r>
              <a:rPr lang="en-CA" sz="1400">
                <a:latin typeface="Quattrocento Sans"/>
                <a:ea typeface="Quattrocento Sans"/>
                <a:cs typeface="Quattrocento Sans"/>
                <a:sym typeface="Quattrocento Sans"/>
              </a:rPr>
              <a:t>Public health transforms data into action … keeping us safe by predicting concerns in communities before they become a problem.  Health units and regional health departments follow provincial standards but are focused on local needs.  They are partners in your community … working for you … people strong … CUPE strong.</a:t>
            </a:r>
            <a:endParaRPr/>
          </a:p>
          <a:p>
            <a:pPr marL="0" marR="0" lvl="0" indent="0" algn="l" rtl="0">
              <a:spcBef>
                <a:spcPts val="0"/>
              </a:spcBef>
              <a:spcAft>
                <a:spcPts val="0"/>
              </a:spcAft>
              <a:buNone/>
            </a:pPr>
            <a:endParaRPr sz="1400">
              <a:latin typeface="Quattrocento Sans"/>
              <a:ea typeface="Quattrocento Sans"/>
              <a:cs typeface="Quattrocento Sans"/>
              <a:sym typeface="Quattrocento Sans"/>
            </a:endParaRPr>
          </a:p>
          <a:p>
            <a:pPr marL="0" marR="0" lvl="0" indent="0" algn="l" rtl="0">
              <a:spcBef>
                <a:spcPts val="0"/>
              </a:spcBef>
              <a:spcAft>
                <a:spcPts val="0"/>
              </a:spcAft>
              <a:buNone/>
            </a:pPr>
            <a:endParaRPr sz="1400">
              <a:latin typeface="Quattrocento Sans"/>
              <a:ea typeface="Quattrocento Sans"/>
              <a:cs typeface="Quattrocento Sans"/>
              <a:sym typeface="Quattrocento Sans"/>
            </a:endParaRPr>
          </a:p>
          <a:p>
            <a:pPr marL="0" lvl="0" indent="0" algn="l" rtl="0">
              <a:spcBef>
                <a:spcPts val="0"/>
              </a:spcBef>
              <a:spcAft>
                <a:spcPts val="0"/>
              </a:spcAft>
              <a:buNone/>
            </a:pPr>
            <a:endParaRPr sz="1400" b="0" i="0" u="none" strike="noStrike">
              <a:solidFill>
                <a:srgbClr val="000000"/>
              </a:solidFill>
              <a:latin typeface="Quattrocento Sans"/>
              <a:ea typeface="Quattrocento Sans"/>
              <a:cs typeface="Quattrocento Sans"/>
              <a:sym typeface="Quattrocento Sans"/>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CA" sz="1200"/>
              <a:t>CUPE Public Health workers are essential but have been undervalued by the Ontario government.</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CA" sz="1200"/>
              <a:t>We need to raise our voices and work to increase funding before it’s too late</a:t>
            </a:r>
            <a:endParaRPr/>
          </a:p>
          <a:p>
            <a:pPr marL="0" lvl="0" indent="0" algn="l" rtl="0">
              <a:spcBef>
                <a:spcPts val="0"/>
              </a:spcBef>
              <a:spcAft>
                <a:spcPts val="0"/>
              </a:spcAft>
              <a:buNone/>
            </a:pPr>
            <a:endParaRPr/>
          </a:p>
        </p:txBody>
      </p:sp>
      <p:sp>
        <p:nvSpPr>
          <p:cNvPr id="108" name="Google Shape;10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2"/>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3F7778"/>
              </a:buClr>
              <a:buSzPts val="4000"/>
              <a:buFont typeface="Quattrocento Sans"/>
              <a:buNone/>
              <a:defRPr sz="4000" b="1" i="0" u="none" strike="noStrike" cap="none">
                <a:solidFill>
                  <a:srgbClr val="3F7778"/>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22"/>
          <p:cNvSpPr txBox="1">
            <a:spLocks noGrp="1"/>
          </p:cNvSpPr>
          <p:nvPr>
            <p:ph type="subTitle" idx="1"/>
          </p:nvPr>
        </p:nvSpPr>
        <p:spPr>
          <a:xfrm>
            <a:off x="842212" y="2300234"/>
            <a:ext cx="10016288" cy="380109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Quattrocento Sans"/>
                <a:ea typeface="Quattrocento Sans"/>
                <a:cs typeface="Quattrocento Sans"/>
                <a:sym typeface="Quattrocento Sans"/>
              </a:defRPr>
            </a:lvl1pPr>
            <a:lvl2pPr marR="0" lvl="1" algn="ctr" rtl="0">
              <a:lnSpc>
                <a:spcPct val="90000"/>
              </a:lnSpc>
              <a:spcBef>
                <a:spcPts val="6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6132E-BD0D-496C-F0B1-A216006E3D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4AE1C9-AEE0-7C04-BFED-8805ED12B2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26C439-D31E-16F4-F689-F1F836C9DD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F4C463-4CAD-5412-8840-13257B9B97D4}"/>
              </a:ext>
            </a:extLst>
          </p:cNvPr>
          <p:cNvSpPr>
            <a:spLocks noGrp="1"/>
          </p:cNvSpPr>
          <p:nvPr>
            <p:ph type="dt" sz="half" idx="10"/>
          </p:nvPr>
        </p:nvSpPr>
        <p:spPr/>
        <p:txBody>
          <a:bodyPr/>
          <a:lstStyle/>
          <a:p>
            <a:fld id="{21F6BEE5-BC93-40F8-8E56-9701DDFCDF73}" type="datetimeFigureOut">
              <a:rPr lang="en-US" smtClean="0"/>
              <a:t>3/13/2026</a:t>
            </a:fld>
            <a:endParaRPr lang="en-US"/>
          </a:p>
        </p:txBody>
      </p:sp>
      <p:sp>
        <p:nvSpPr>
          <p:cNvPr id="6" name="Footer Placeholder 5">
            <a:extLst>
              <a:ext uri="{FF2B5EF4-FFF2-40B4-BE49-F238E27FC236}">
                <a16:creationId xmlns:a16="http://schemas.microsoft.com/office/drawing/2014/main" id="{A6FAE650-B1EE-EF6B-2B16-4849EBF392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386462-28E0-F426-23BE-4BCB3B2F0969}"/>
              </a:ext>
            </a:extLst>
          </p:cNvPr>
          <p:cNvSpPr>
            <a:spLocks noGrp="1"/>
          </p:cNvSpPr>
          <p:nvPr>
            <p:ph type="sldNum" sz="quarter" idx="12"/>
          </p:nvPr>
        </p:nvSpPr>
        <p:spPr/>
        <p:txBody>
          <a:bodyPr/>
          <a:lstStyle/>
          <a:p>
            <a:fld id="{9C7FFF43-E822-4361-B9E6-03097B548FA0}" type="slidenum">
              <a:rPr lang="en-US" smtClean="0"/>
              <a:t>‹#›</a:t>
            </a:fld>
            <a:endParaRPr lang="en-US"/>
          </a:p>
        </p:txBody>
      </p:sp>
    </p:spTree>
    <p:extLst>
      <p:ext uri="{BB962C8B-B14F-4D97-AF65-F5344CB8AC3E}">
        <p14:creationId xmlns:p14="http://schemas.microsoft.com/office/powerpoint/2010/main" val="3703052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1D86D-4116-D854-76FF-124DC32C6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FBA212-08CC-F5BE-A949-710A86FF9B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AB2753-22A9-F22D-4814-038DA0E388EC}"/>
              </a:ext>
            </a:extLst>
          </p:cNvPr>
          <p:cNvSpPr>
            <a:spLocks noGrp="1"/>
          </p:cNvSpPr>
          <p:nvPr>
            <p:ph type="dt" sz="half" idx="10"/>
          </p:nvPr>
        </p:nvSpPr>
        <p:spPr/>
        <p:txBody>
          <a:bodyPr/>
          <a:lstStyle/>
          <a:p>
            <a:fld id="{21F6BEE5-BC93-40F8-8E56-9701DDFCDF73}" type="datetimeFigureOut">
              <a:rPr lang="en-US" smtClean="0"/>
              <a:t>3/13/2026</a:t>
            </a:fld>
            <a:endParaRPr lang="en-US"/>
          </a:p>
        </p:txBody>
      </p:sp>
      <p:sp>
        <p:nvSpPr>
          <p:cNvPr id="5" name="Footer Placeholder 4">
            <a:extLst>
              <a:ext uri="{FF2B5EF4-FFF2-40B4-BE49-F238E27FC236}">
                <a16:creationId xmlns:a16="http://schemas.microsoft.com/office/drawing/2014/main" id="{3279BD30-AA82-4A88-DEBA-B1ADBB409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128BE-4403-B619-F055-9467EAD9805A}"/>
              </a:ext>
            </a:extLst>
          </p:cNvPr>
          <p:cNvSpPr>
            <a:spLocks noGrp="1"/>
          </p:cNvSpPr>
          <p:nvPr>
            <p:ph type="sldNum" sz="quarter" idx="12"/>
          </p:nvPr>
        </p:nvSpPr>
        <p:spPr/>
        <p:txBody>
          <a:bodyPr/>
          <a:lstStyle/>
          <a:p>
            <a:fld id="{9C7FFF43-E822-4361-B9E6-03097B548FA0}" type="slidenum">
              <a:rPr lang="en-US" smtClean="0"/>
              <a:t>‹#›</a:t>
            </a:fld>
            <a:endParaRPr lang="en-US"/>
          </a:p>
        </p:txBody>
      </p:sp>
    </p:spTree>
    <p:extLst>
      <p:ext uri="{BB962C8B-B14F-4D97-AF65-F5344CB8AC3E}">
        <p14:creationId xmlns:p14="http://schemas.microsoft.com/office/powerpoint/2010/main" val="2757559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9CD02-412E-2B08-155E-6D7E3199F0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07828D-C49A-82FD-FBD2-89C94207B5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DD67F-B1B0-F35C-58AE-684C03015F4D}"/>
              </a:ext>
            </a:extLst>
          </p:cNvPr>
          <p:cNvSpPr>
            <a:spLocks noGrp="1"/>
          </p:cNvSpPr>
          <p:nvPr>
            <p:ph type="dt" sz="half" idx="10"/>
          </p:nvPr>
        </p:nvSpPr>
        <p:spPr/>
        <p:txBody>
          <a:bodyPr/>
          <a:lstStyle/>
          <a:p>
            <a:fld id="{21F6BEE5-BC93-40F8-8E56-9701DDFCDF73}" type="datetimeFigureOut">
              <a:rPr lang="en-US" smtClean="0"/>
              <a:t>3/13/2026</a:t>
            </a:fld>
            <a:endParaRPr lang="en-US"/>
          </a:p>
        </p:txBody>
      </p:sp>
      <p:sp>
        <p:nvSpPr>
          <p:cNvPr id="5" name="Footer Placeholder 4">
            <a:extLst>
              <a:ext uri="{FF2B5EF4-FFF2-40B4-BE49-F238E27FC236}">
                <a16:creationId xmlns:a16="http://schemas.microsoft.com/office/drawing/2014/main" id="{8AAA92CF-8914-0F38-5FB8-45D4F1C5A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2D96EE-03B1-AD67-169D-15FF7CB3575A}"/>
              </a:ext>
            </a:extLst>
          </p:cNvPr>
          <p:cNvSpPr>
            <a:spLocks noGrp="1"/>
          </p:cNvSpPr>
          <p:nvPr>
            <p:ph type="sldNum" sz="quarter" idx="12"/>
          </p:nvPr>
        </p:nvSpPr>
        <p:spPr/>
        <p:txBody>
          <a:bodyPr/>
          <a:lstStyle/>
          <a:p>
            <a:fld id="{9C7FFF43-E822-4361-B9E6-03097B548FA0}" type="slidenum">
              <a:rPr lang="en-US" smtClean="0"/>
              <a:t>‹#›</a:t>
            </a:fld>
            <a:endParaRPr lang="en-US"/>
          </a:p>
        </p:txBody>
      </p:sp>
    </p:spTree>
    <p:extLst>
      <p:ext uri="{BB962C8B-B14F-4D97-AF65-F5344CB8AC3E}">
        <p14:creationId xmlns:p14="http://schemas.microsoft.com/office/powerpoint/2010/main" val="1422364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B0514-A9B7-A244-B3C7-D1063C55F21F}"/>
              </a:ext>
            </a:extLst>
          </p:cNvPr>
          <p:cNvSpPr>
            <a:spLocks noGrp="1"/>
          </p:cNvSpPr>
          <p:nvPr>
            <p:ph type="ctrTitle"/>
          </p:nvPr>
        </p:nvSpPr>
        <p:spPr>
          <a:xfrm>
            <a:off x="842213" y="1096640"/>
            <a:ext cx="7317813" cy="1011983"/>
          </a:xfrm>
          <a:prstGeom prst="rect">
            <a:avLst/>
          </a:prstGeom>
        </p:spPr>
        <p:txBody>
          <a:bodyPr anchor="t" anchorCtr="0">
            <a:normAutofit/>
          </a:bodyPr>
          <a:lstStyle>
            <a:lvl1pPr algn="l">
              <a:defRPr sz="4000" b="1">
                <a:solidFill>
                  <a:srgbClr val="3F7778"/>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87BF8EC-BC8A-2241-8936-57282BCB4FC2}"/>
              </a:ext>
            </a:extLst>
          </p:cNvPr>
          <p:cNvSpPr>
            <a:spLocks noGrp="1"/>
          </p:cNvSpPr>
          <p:nvPr>
            <p:ph type="subTitle" idx="1"/>
          </p:nvPr>
        </p:nvSpPr>
        <p:spPr>
          <a:xfrm>
            <a:off x="842212" y="2300234"/>
            <a:ext cx="10016288" cy="3801093"/>
          </a:xfrm>
          <a:prstGeom prst="rect">
            <a:avLst/>
          </a:prstGeom>
        </p:spPr>
        <p:txBody>
          <a:bodyPr>
            <a:noAutofit/>
          </a:bodyPr>
          <a:lstStyle>
            <a:lvl1pPr marL="0" indent="0" algn="l">
              <a:lnSpc>
                <a:spcPct val="100000"/>
              </a:lnSpc>
              <a:spcBef>
                <a:spcPts val="0"/>
              </a:spcBef>
              <a:spcAft>
                <a:spcPts val="600"/>
              </a:spcAft>
              <a:buNone/>
              <a:defRPr sz="3200">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86840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12AA-7B5A-1A53-B02B-25D33BFCEB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383EE9-91CF-D5F7-3F09-0879CE0C18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53E5D-6FF0-5284-B885-EC5DE729801F}"/>
              </a:ext>
            </a:extLst>
          </p:cNvPr>
          <p:cNvSpPr>
            <a:spLocks noGrp="1"/>
          </p:cNvSpPr>
          <p:nvPr>
            <p:ph type="dt" sz="half" idx="10"/>
          </p:nvPr>
        </p:nvSpPr>
        <p:spPr/>
        <p:txBody>
          <a:bodyPr/>
          <a:lstStyle/>
          <a:p>
            <a:fld id="{21F6BEE5-BC93-40F8-8E56-9701DDFCDF73}" type="datetimeFigureOut">
              <a:rPr lang="en-US" smtClean="0"/>
              <a:t>3/13/2026</a:t>
            </a:fld>
            <a:endParaRPr lang="en-US"/>
          </a:p>
        </p:txBody>
      </p:sp>
      <p:sp>
        <p:nvSpPr>
          <p:cNvPr id="5" name="Footer Placeholder 4">
            <a:extLst>
              <a:ext uri="{FF2B5EF4-FFF2-40B4-BE49-F238E27FC236}">
                <a16:creationId xmlns:a16="http://schemas.microsoft.com/office/drawing/2014/main" id="{0161BFF4-4E8C-326A-7175-AA0C0EF10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52FA5-5428-7729-DA2C-2BDA2EE00D87}"/>
              </a:ext>
            </a:extLst>
          </p:cNvPr>
          <p:cNvSpPr>
            <a:spLocks noGrp="1"/>
          </p:cNvSpPr>
          <p:nvPr>
            <p:ph type="sldNum" sz="quarter" idx="12"/>
          </p:nvPr>
        </p:nvSpPr>
        <p:spPr/>
        <p:txBody>
          <a:bodyPr/>
          <a:lstStyle/>
          <a:p>
            <a:fld id="{9C7FFF43-E822-4361-B9E6-03097B548FA0}" type="slidenum">
              <a:rPr lang="en-US" smtClean="0"/>
              <a:t>‹#›</a:t>
            </a:fld>
            <a:endParaRPr lang="en-US"/>
          </a:p>
        </p:txBody>
      </p:sp>
    </p:spTree>
    <p:extLst>
      <p:ext uri="{BB962C8B-B14F-4D97-AF65-F5344CB8AC3E}">
        <p14:creationId xmlns:p14="http://schemas.microsoft.com/office/powerpoint/2010/main" val="1122985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49FA9-048A-155B-DF09-D17963B50A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906A47-EB27-B7B6-3902-EDC440C5EE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BC8958-7A19-2BD2-19C8-C7B53BEAACBF}"/>
              </a:ext>
            </a:extLst>
          </p:cNvPr>
          <p:cNvSpPr>
            <a:spLocks noGrp="1"/>
          </p:cNvSpPr>
          <p:nvPr>
            <p:ph type="dt" sz="half" idx="10"/>
          </p:nvPr>
        </p:nvSpPr>
        <p:spPr/>
        <p:txBody>
          <a:bodyPr/>
          <a:lstStyle/>
          <a:p>
            <a:fld id="{21F6BEE5-BC93-40F8-8E56-9701DDFCDF73}" type="datetimeFigureOut">
              <a:rPr lang="en-US" smtClean="0"/>
              <a:t>3/13/2026</a:t>
            </a:fld>
            <a:endParaRPr lang="en-US"/>
          </a:p>
        </p:txBody>
      </p:sp>
      <p:sp>
        <p:nvSpPr>
          <p:cNvPr id="5" name="Footer Placeholder 4">
            <a:extLst>
              <a:ext uri="{FF2B5EF4-FFF2-40B4-BE49-F238E27FC236}">
                <a16:creationId xmlns:a16="http://schemas.microsoft.com/office/drawing/2014/main" id="{91B9007F-FC9C-B26B-6564-16524E567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79283-42ED-A34A-0B58-5470D3ACDC43}"/>
              </a:ext>
            </a:extLst>
          </p:cNvPr>
          <p:cNvSpPr>
            <a:spLocks noGrp="1"/>
          </p:cNvSpPr>
          <p:nvPr>
            <p:ph type="sldNum" sz="quarter" idx="12"/>
          </p:nvPr>
        </p:nvSpPr>
        <p:spPr/>
        <p:txBody>
          <a:bodyPr/>
          <a:lstStyle/>
          <a:p>
            <a:fld id="{9C7FFF43-E822-4361-B9E6-03097B548FA0}" type="slidenum">
              <a:rPr lang="en-US" smtClean="0"/>
              <a:t>‹#›</a:t>
            </a:fld>
            <a:endParaRPr lang="en-US"/>
          </a:p>
        </p:txBody>
      </p:sp>
    </p:spTree>
    <p:extLst>
      <p:ext uri="{BB962C8B-B14F-4D97-AF65-F5344CB8AC3E}">
        <p14:creationId xmlns:p14="http://schemas.microsoft.com/office/powerpoint/2010/main" val="169102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B0150-F3F5-B4C7-1BC5-25101116A8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ED9D13-295B-1AD2-C277-E68695B48A8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FC59D1-E3DE-4314-920E-FE59C2F1B8A4}"/>
              </a:ext>
            </a:extLst>
          </p:cNvPr>
          <p:cNvSpPr>
            <a:spLocks noGrp="1"/>
          </p:cNvSpPr>
          <p:nvPr>
            <p:ph type="dt" sz="half" idx="10"/>
          </p:nvPr>
        </p:nvSpPr>
        <p:spPr/>
        <p:txBody>
          <a:bodyPr/>
          <a:lstStyle/>
          <a:p>
            <a:fld id="{21F6BEE5-BC93-40F8-8E56-9701DDFCDF73}" type="datetimeFigureOut">
              <a:rPr lang="en-US" smtClean="0"/>
              <a:t>3/13/2026</a:t>
            </a:fld>
            <a:endParaRPr lang="en-US"/>
          </a:p>
        </p:txBody>
      </p:sp>
      <p:sp>
        <p:nvSpPr>
          <p:cNvPr id="5" name="Footer Placeholder 4">
            <a:extLst>
              <a:ext uri="{FF2B5EF4-FFF2-40B4-BE49-F238E27FC236}">
                <a16:creationId xmlns:a16="http://schemas.microsoft.com/office/drawing/2014/main" id="{A26AA6AA-F9A4-271A-2685-0DB26BFBC1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F3D7-4A6F-3A0B-A9A0-BECA04BAC7C6}"/>
              </a:ext>
            </a:extLst>
          </p:cNvPr>
          <p:cNvSpPr>
            <a:spLocks noGrp="1"/>
          </p:cNvSpPr>
          <p:nvPr>
            <p:ph type="sldNum" sz="quarter" idx="12"/>
          </p:nvPr>
        </p:nvSpPr>
        <p:spPr/>
        <p:txBody>
          <a:bodyPr/>
          <a:lstStyle/>
          <a:p>
            <a:fld id="{9C7FFF43-E822-4361-B9E6-03097B548FA0}" type="slidenum">
              <a:rPr lang="en-US" smtClean="0"/>
              <a:t>‹#›</a:t>
            </a:fld>
            <a:endParaRPr lang="en-US"/>
          </a:p>
        </p:txBody>
      </p:sp>
    </p:spTree>
    <p:extLst>
      <p:ext uri="{BB962C8B-B14F-4D97-AF65-F5344CB8AC3E}">
        <p14:creationId xmlns:p14="http://schemas.microsoft.com/office/powerpoint/2010/main" val="98745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67992-262D-5C69-91A9-A6400DA21D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07C47A-21B3-48D5-418C-2DFFB5FB93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E46D77-EDF0-E619-AB9A-CAA162F74D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5D7088-A657-9290-484D-7DCA1C114ED2}"/>
              </a:ext>
            </a:extLst>
          </p:cNvPr>
          <p:cNvSpPr>
            <a:spLocks noGrp="1"/>
          </p:cNvSpPr>
          <p:nvPr>
            <p:ph type="dt" sz="half" idx="10"/>
          </p:nvPr>
        </p:nvSpPr>
        <p:spPr/>
        <p:txBody>
          <a:bodyPr/>
          <a:lstStyle/>
          <a:p>
            <a:fld id="{21F6BEE5-BC93-40F8-8E56-9701DDFCDF73}" type="datetimeFigureOut">
              <a:rPr lang="en-US" smtClean="0"/>
              <a:t>3/13/2026</a:t>
            </a:fld>
            <a:endParaRPr lang="en-US"/>
          </a:p>
        </p:txBody>
      </p:sp>
      <p:sp>
        <p:nvSpPr>
          <p:cNvPr id="6" name="Footer Placeholder 5">
            <a:extLst>
              <a:ext uri="{FF2B5EF4-FFF2-40B4-BE49-F238E27FC236}">
                <a16:creationId xmlns:a16="http://schemas.microsoft.com/office/drawing/2014/main" id="{22B8021C-C7FA-96E9-E880-74CA542CC6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E5311B-2C54-17F1-FF63-CC2DCC6B0725}"/>
              </a:ext>
            </a:extLst>
          </p:cNvPr>
          <p:cNvSpPr>
            <a:spLocks noGrp="1"/>
          </p:cNvSpPr>
          <p:nvPr>
            <p:ph type="sldNum" sz="quarter" idx="12"/>
          </p:nvPr>
        </p:nvSpPr>
        <p:spPr/>
        <p:txBody>
          <a:bodyPr/>
          <a:lstStyle/>
          <a:p>
            <a:fld id="{9C7FFF43-E822-4361-B9E6-03097B548FA0}" type="slidenum">
              <a:rPr lang="en-US" smtClean="0"/>
              <a:t>‹#›</a:t>
            </a:fld>
            <a:endParaRPr lang="en-US"/>
          </a:p>
        </p:txBody>
      </p:sp>
    </p:spTree>
    <p:extLst>
      <p:ext uri="{BB962C8B-B14F-4D97-AF65-F5344CB8AC3E}">
        <p14:creationId xmlns:p14="http://schemas.microsoft.com/office/powerpoint/2010/main" val="3940161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69A20-1E73-B9A1-23AA-2AA157D4A0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A6033F-9DEF-E396-B961-48E1762859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754A22-B768-DABF-318D-69872FE747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370D5A-53E0-6032-D8DA-2B8E4B2261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D08B25-C1F8-5819-3598-6359D5DB28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46B6D8-392B-9753-3A2B-E14181EBC1B9}"/>
              </a:ext>
            </a:extLst>
          </p:cNvPr>
          <p:cNvSpPr>
            <a:spLocks noGrp="1"/>
          </p:cNvSpPr>
          <p:nvPr>
            <p:ph type="dt" sz="half" idx="10"/>
          </p:nvPr>
        </p:nvSpPr>
        <p:spPr/>
        <p:txBody>
          <a:bodyPr/>
          <a:lstStyle/>
          <a:p>
            <a:fld id="{21F6BEE5-BC93-40F8-8E56-9701DDFCDF73}" type="datetimeFigureOut">
              <a:rPr lang="en-US" smtClean="0"/>
              <a:t>3/13/2026</a:t>
            </a:fld>
            <a:endParaRPr lang="en-US"/>
          </a:p>
        </p:txBody>
      </p:sp>
      <p:sp>
        <p:nvSpPr>
          <p:cNvPr id="8" name="Footer Placeholder 7">
            <a:extLst>
              <a:ext uri="{FF2B5EF4-FFF2-40B4-BE49-F238E27FC236}">
                <a16:creationId xmlns:a16="http://schemas.microsoft.com/office/drawing/2014/main" id="{11CEFBD0-704A-5B3A-68C4-44981F6296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A0376B-F1C2-2BA6-7344-C3A04148B505}"/>
              </a:ext>
            </a:extLst>
          </p:cNvPr>
          <p:cNvSpPr>
            <a:spLocks noGrp="1"/>
          </p:cNvSpPr>
          <p:nvPr>
            <p:ph type="sldNum" sz="quarter" idx="12"/>
          </p:nvPr>
        </p:nvSpPr>
        <p:spPr/>
        <p:txBody>
          <a:bodyPr/>
          <a:lstStyle/>
          <a:p>
            <a:fld id="{9C7FFF43-E822-4361-B9E6-03097B548FA0}" type="slidenum">
              <a:rPr lang="en-US" smtClean="0"/>
              <a:t>‹#›</a:t>
            </a:fld>
            <a:endParaRPr lang="en-US"/>
          </a:p>
        </p:txBody>
      </p:sp>
    </p:spTree>
    <p:extLst>
      <p:ext uri="{BB962C8B-B14F-4D97-AF65-F5344CB8AC3E}">
        <p14:creationId xmlns:p14="http://schemas.microsoft.com/office/powerpoint/2010/main" val="1783865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D9EED-08C1-523A-E138-05F4A5B664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6EBA87-A4A3-DD61-C443-5B4147CC1AF6}"/>
              </a:ext>
            </a:extLst>
          </p:cNvPr>
          <p:cNvSpPr>
            <a:spLocks noGrp="1"/>
          </p:cNvSpPr>
          <p:nvPr>
            <p:ph type="dt" sz="half" idx="10"/>
          </p:nvPr>
        </p:nvSpPr>
        <p:spPr/>
        <p:txBody>
          <a:bodyPr/>
          <a:lstStyle/>
          <a:p>
            <a:fld id="{21F6BEE5-BC93-40F8-8E56-9701DDFCDF73}" type="datetimeFigureOut">
              <a:rPr lang="en-US" smtClean="0"/>
              <a:t>3/13/2026</a:t>
            </a:fld>
            <a:endParaRPr lang="en-US"/>
          </a:p>
        </p:txBody>
      </p:sp>
      <p:sp>
        <p:nvSpPr>
          <p:cNvPr id="4" name="Footer Placeholder 3">
            <a:extLst>
              <a:ext uri="{FF2B5EF4-FFF2-40B4-BE49-F238E27FC236}">
                <a16:creationId xmlns:a16="http://schemas.microsoft.com/office/drawing/2014/main" id="{792A739F-2DA8-AFD8-50B5-C12F92C21B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B077AC-1896-159D-2EAA-171519CAB138}"/>
              </a:ext>
            </a:extLst>
          </p:cNvPr>
          <p:cNvSpPr>
            <a:spLocks noGrp="1"/>
          </p:cNvSpPr>
          <p:nvPr>
            <p:ph type="sldNum" sz="quarter" idx="12"/>
          </p:nvPr>
        </p:nvSpPr>
        <p:spPr/>
        <p:txBody>
          <a:bodyPr/>
          <a:lstStyle/>
          <a:p>
            <a:fld id="{9C7FFF43-E822-4361-B9E6-03097B548FA0}" type="slidenum">
              <a:rPr lang="en-US" smtClean="0"/>
              <a:t>‹#›</a:t>
            </a:fld>
            <a:endParaRPr lang="en-US"/>
          </a:p>
        </p:txBody>
      </p:sp>
    </p:spTree>
    <p:extLst>
      <p:ext uri="{BB962C8B-B14F-4D97-AF65-F5344CB8AC3E}">
        <p14:creationId xmlns:p14="http://schemas.microsoft.com/office/powerpoint/2010/main" val="190259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EA4C4B-CD20-D009-2240-E3BA126049F1}"/>
              </a:ext>
            </a:extLst>
          </p:cNvPr>
          <p:cNvSpPr>
            <a:spLocks noGrp="1"/>
          </p:cNvSpPr>
          <p:nvPr>
            <p:ph type="dt" sz="half" idx="10"/>
          </p:nvPr>
        </p:nvSpPr>
        <p:spPr/>
        <p:txBody>
          <a:bodyPr/>
          <a:lstStyle/>
          <a:p>
            <a:fld id="{21F6BEE5-BC93-40F8-8E56-9701DDFCDF73}" type="datetimeFigureOut">
              <a:rPr lang="en-US" smtClean="0"/>
              <a:t>3/13/2026</a:t>
            </a:fld>
            <a:endParaRPr lang="en-US"/>
          </a:p>
        </p:txBody>
      </p:sp>
      <p:sp>
        <p:nvSpPr>
          <p:cNvPr id="3" name="Footer Placeholder 2">
            <a:extLst>
              <a:ext uri="{FF2B5EF4-FFF2-40B4-BE49-F238E27FC236}">
                <a16:creationId xmlns:a16="http://schemas.microsoft.com/office/drawing/2014/main" id="{85C3C51C-AEE3-2886-2B7A-974EA9C3AE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81F7FA-F401-4CA2-BBDE-E529AD833A09}"/>
              </a:ext>
            </a:extLst>
          </p:cNvPr>
          <p:cNvSpPr>
            <a:spLocks noGrp="1"/>
          </p:cNvSpPr>
          <p:nvPr>
            <p:ph type="sldNum" sz="quarter" idx="12"/>
          </p:nvPr>
        </p:nvSpPr>
        <p:spPr/>
        <p:txBody>
          <a:bodyPr/>
          <a:lstStyle/>
          <a:p>
            <a:fld id="{9C7FFF43-E822-4361-B9E6-03097B548FA0}" type="slidenum">
              <a:rPr lang="en-US" smtClean="0"/>
              <a:t>‹#›</a:t>
            </a:fld>
            <a:endParaRPr lang="en-US"/>
          </a:p>
        </p:txBody>
      </p:sp>
    </p:spTree>
    <p:extLst>
      <p:ext uri="{BB962C8B-B14F-4D97-AF65-F5344CB8AC3E}">
        <p14:creationId xmlns:p14="http://schemas.microsoft.com/office/powerpoint/2010/main" val="3140746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EF35-BE51-B43B-AF5E-0971568166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28CD80-40AF-F72C-12A3-B1E4751064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7A7235-6106-CC3C-E5F5-EB8464D235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AD6F5D-9C10-5961-8E11-850CFB402929}"/>
              </a:ext>
            </a:extLst>
          </p:cNvPr>
          <p:cNvSpPr>
            <a:spLocks noGrp="1"/>
          </p:cNvSpPr>
          <p:nvPr>
            <p:ph type="dt" sz="half" idx="10"/>
          </p:nvPr>
        </p:nvSpPr>
        <p:spPr/>
        <p:txBody>
          <a:bodyPr/>
          <a:lstStyle/>
          <a:p>
            <a:fld id="{21F6BEE5-BC93-40F8-8E56-9701DDFCDF73}" type="datetimeFigureOut">
              <a:rPr lang="en-US" smtClean="0"/>
              <a:t>3/13/2026</a:t>
            </a:fld>
            <a:endParaRPr lang="en-US"/>
          </a:p>
        </p:txBody>
      </p:sp>
      <p:sp>
        <p:nvSpPr>
          <p:cNvPr id="6" name="Footer Placeholder 5">
            <a:extLst>
              <a:ext uri="{FF2B5EF4-FFF2-40B4-BE49-F238E27FC236}">
                <a16:creationId xmlns:a16="http://schemas.microsoft.com/office/drawing/2014/main" id="{AEA2738E-D405-09F3-841D-A542CA5C9F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BEE7A-96CA-CB99-51B1-E50275C1A9BA}"/>
              </a:ext>
            </a:extLst>
          </p:cNvPr>
          <p:cNvSpPr>
            <a:spLocks noGrp="1"/>
          </p:cNvSpPr>
          <p:nvPr>
            <p:ph type="sldNum" sz="quarter" idx="12"/>
          </p:nvPr>
        </p:nvSpPr>
        <p:spPr/>
        <p:txBody>
          <a:bodyPr/>
          <a:lstStyle/>
          <a:p>
            <a:fld id="{9C7FFF43-E822-4361-B9E6-03097B548FA0}" type="slidenum">
              <a:rPr lang="en-US" smtClean="0"/>
              <a:t>‹#›</a:t>
            </a:fld>
            <a:endParaRPr lang="en-US"/>
          </a:p>
        </p:txBody>
      </p:sp>
    </p:spTree>
    <p:extLst>
      <p:ext uri="{BB962C8B-B14F-4D97-AF65-F5344CB8AC3E}">
        <p14:creationId xmlns:p14="http://schemas.microsoft.com/office/powerpoint/2010/main" val="33402842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
        <p:cNvGrpSpPr/>
        <p:nvPr/>
      </p:nvGrpSpPr>
      <p:grpSpPr>
        <a:xfrm>
          <a:off x="0" y="0"/>
          <a:ext cx="0" cy="0"/>
          <a:chOff x="0" y="0"/>
          <a:chExt cx="0" cy="0"/>
        </a:xfrm>
      </p:grpSpPr>
      <p:pic>
        <p:nvPicPr>
          <p:cNvPr id="13" name="Google Shape;13;p21" descr="A close-up of a purple and green rectangle&#10;&#10;Description automatically generated"/>
          <p:cNvPicPr preferRelativeResize="0"/>
          <p:nvPr/>
        </p:nvPicPr>
        <p:blipFill rotWithShape="1">
          <a:blip r:embed="rId3">
            <a:alphaModFix/>
          </a:blip>
          <a:srcRect/>
          <a:stretch/>
        </p:blipFill>
        <p:spPr>
          <a:xfrm>
            <a:off x="6350" y="0"/>
            <a:ext cx="12185650" cy="68615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0EA041-007F-1B34-98F0-E044F46AB9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7FC64C-A398-48ED-3623-E3C113367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A2E53A-DEFF-BB2F-B47C-D456A76BB8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F6BEE5-BC93-40F8-8E56-9701DDFCDF73}" type="datetimeFigureOut">
              <a:rPr lang="en-US" smtClean="0"/>
              <a:t>3/13/2026</a:t>
            </a:fld>
            <a:endParaRPr lang="en-US"/>
          </a:p>
        </p:txBody>
      </p:sp>
      <p:sp>
        <p:nvSpPr>
          <p:cNvPr id="5" name="Footer Placeholder 4">
            <a:extLst>
              <a:ext uri="{FF2B5EF4-FFF2-40B4-BE49-F238E27FC236}">
                <a16:creationId xmlns:a16="http://schemas.microsoft.com/office/drawing/2014/main" id="{0FCADF4A-8398-EE42-FA3E-B2207AAF4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13022E8-F72A-AAE3-DE09-07ACD14FE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7FFF43-E822-4361-B9E6-03097B548FA0}" type="slidenum">
              <a:rPr lang="en-US" smtClean="0"/>
              <a:t>‹#›</a:t>
            </a:fld>
            <a:endParaRPr lang="en-US"/>
          </a:p>
        </p:txBody>
      </p:sp>
    </p:spTree>
    <p:extLst>
      <p:ext uri="{BB962C8B-B14F-4D97-AF65-F5344CB8AC3E}">
        <p14:creationId xmlns:p14="http://schemas.microsoft.com/office/powerpoint/2010/main" val="3628223517"/>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lose-up of a purple and green rectangle&#10;&#10;Description automatically generated">
            <a:extLst>
              <a:ext uri="{FF2B5EF4-FFF2-40B4-BE49-F238E27FC236}">
                <a16:creationId xmlns:a16="http://schemas.microsoft.com/office/drawing/2014/main" id="{571656EF-DE5F-FA15-16CC-36B5F8EA46B0}"/>
              </a:ext>
            </a:extLst>
          </p:cNvPr>
          <p:cNvPicPr>
            <a:picLocks noChangeAspect="1"/>
          </p:cNvPicPr>
          <p:nvPr userDrawn="1"/>
        </p:nvPicPr>
        <p:blipFill>
          <a:blip r:embed="rId3"/>
          <a:stretch>
            <a:fillRect/>
          </a:stretch>
        </p:blipFill>
        <p:spPr>
          <a:xfrm>
            <a:off x="6350" y="0"/>
            <a:ext cx="12185650" cy="6861574"/>
          </a:xfrm>
          <a:prstGeom prst="rect">
            <a:avLst/>
          </a:prstGeom>
        </p:spPr>
      </p:pic>
    </p:spTree>
    <p:extLst>
      <p:ext uri="{BB962C8B-B14F-4D97-AF65-F5344CB8AC3E}">
        <p14:creationId xmlns:p14="http://schemas.microsoft.com/office/powerpoint/2010/main" val="15302831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cupe.on.ca/committees/public-health-workers/"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cupe.on.ca/committees/public-health-workers/"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hyperlink" Target="mailto:phchairomw@gmail.com" TargetMode="External"/><Relationship Id="rId4" Type="http://schemas.openxmlformats.org/officeDocument/2006/relationships/hyperlink" Target="https://cupe.on.ca/because-public-health-matter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jp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291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8"/>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dirty="0"/>
              <a:t>Essential and Undervalued</a:t>
            </a:r>
            <a:endParaRPr dirty="0"/>
          </a:p>
        </p:txBody>
      </p:sp>
      <p:sp>
        <p:nvSpPr>
          <p:cNvPr id="111" name="Google Shape;111;p8"/>
          <p:cNvSpPr txBox="1">
            <a:spLocks noGrp="1"/>
          </p:cNvSpPr>
          <p:nvPr>
            <p:ph type="subTitle" idx="1"/>
          </p:nvPr>
        </p:nvSpPr>
        <p:spPr>
          <a:xfrm>
            <a:off x="842211" y="2108623"/>
            <a:ext cx="11012715" cy="399270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CA" dirty="0"/>
              <a:t>CUPE Public Health workers are essential and have been undervalued by the Ontario government.</a:t>
            </a:r>
            <a:endParaRPr dirty="0"/>
          </a:p>
          <a:p>
            <a:pPr marL="0" lvl="0" indent="0" algn="l" rtl="0">
              <a:lnSpc>
                <a:spcPct val="100000"/>
              </a:lnSpc>
              <a:spcBef>
                <a:spcPts val="1200"/>
              </a:spcBef>
              <a:spcAft>
                <a:spcPts val="0"/>
              </a:spcAft>
              <a:buClr>
                <a:schemeClr val="dk1"/>
              </a:buClr>
              <a:buSzPts val="3200"/>
              <a:buNone/>
            </a:pPr>
            <a:r>
              <a:rPr lang="en-CA" dirty="0"/>
              <a:t>We need to raise our voices and build a campaign together to increase funding for our sector, our work, our jobs!</a:t>
            </a:r>
            <a:endParaRPr dirty="0"/>
          </a:p>
          <a:p>
            <a:pPr marL="0" lvl="0" indent="0" algn="l" rtl="0">
              <a:lnSpc>
                <a:spcPct val="100000"/>
              </a:lnSpc>
              <a:spcBef>
                <a:spcPts val="600"/>
              </a:spcBef>
              <a:spcAft>
                <a:spcPts val="0"/>
              </a:spcAft>
              <a:buClr>
                <a:schemeClr val="dk1"/>
              </a:buClr>
              <a:buSzPts val="900"/>
              <a:buNone/>
            </a:pPr>
            <a:endParaRPr sz="900" dirty="0"/>
          </a:p>
          <a:p>
            <a:pPr marL="0" lvl="0" indent="0" algn="l" rtl="0">
              <a:lnSpc>
                <a:spcPct val="90000"/>
              </a:lnSpc>
              <a:spcBef>
                <a:spcPts val="600"/>
              </a:spcBef>
              <a:spcAft>
                <a:spcPts val="0"/>
              </a:spcAft>
              <a:buClr>
                <a:srgbClr val="B00061"/>
              </a:buClr>
              <a:buSzPts val="4400"/>
              <a:buNone/>
            </a:pPr>
            <a:r>
              <a:rPr lang="en-CA" sz="4400" b="1" dirty="0">
                <a:solidFill>
                  <a:srgbClr val="B00061"/>
                </a:solidFill>
              </a:rPr>
              <a:t>Because</a:t>
            </a:r>
            <a:endParaRPr dirty="0"/>
          </a:p>
          <a:p>
            <a:pPr marL="0" lvl="0" indent="0" algn="l" rtl="0">
              <a:lnSpc>
                <a:spcPct val="90000"/>
              </a:lnSpc>
              <a:spcBef>
                <a:spcPts val="0"/>
              </a:spcBef>
              <a:spcAft>
                <a:spcPts val="0"/>
              </a:spcAft>
              <a:buClr>
                <a:srgbClr val="B00061"/>
              </a:buClr>
              <a:buSzPts val="4400"/>
              <a:buNone/>
            </a:pPr>
            <a:r>
              <a:rPr lang="en-CA" sz="4400" b="1" dirty="0">
                <a:solidFill>
                  <a:srgbClr val="B00061"/>
                </a:solidFill>
              </a:rPr>
              <a:t>Public Health</a:t>
            </a:r>
            <a:br>
              <a:rPr lang="en-CA" sz="4400" b="1" dirty="0">
                <a:solidFill>
                  <a:srgbClr val="B00061"/>
                </a:solidFill>
              </a:rPr>
            </a:br>
            <a:r>
              <a:rPr lang="en-CA" sz="4400" b="1" dirty="0">
                <a:solidFill>
                  <a:srgbClr val="B00061"/>
                </a:solidFill>
              </a:rPr>
              <a:t>Matters</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6"/>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dirty="0"/>
              <a:t>Challenge - Underfunding</a:t>
            </a:r>
            <a:endParaRPr dirty="0"/>
          </a:p>
        </p:txBody>
      </p:sp>
      <p:sp>
        <p:nvSpPr>
          <p:cNvPr id="94" name="Google Shape;94;p6"/>
          <p:cNvSpPr txBox="1">
            <a:spLocks noGrp="1"/>
          </p:cNvSpPr>
          <p:nvPr>
            <p:ph type="subTitle" idx="1"/>
          </p:nvPr>
        </p:nvSpPr>
        <p:spPr>
          <a:xfrm>
            <a:off x="842212" y="2300234"/>
            <a:ext cx="6419200" cy="380109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CA"/>
              <a:t>Over the last </a:t>
            </a:r>
            <a:r>
              <a:rPr lang="en-CA" sz="5400" b="1">
                <a:solidFill>
                  <a:srgbClr val="B00061"/>
                </a:solidFill>
              </a:rPr>
              <a:t>20 years </a:t>
            </a:r>
            <a:r>
              <a:rPr lang="en-CA"/>
              <a:t>there has been significant underfunding of Public Health.</a:t>
            </a:r>
            <a:endParaRPr/>
          </a:p>
        </p:txBody>
      </p:sp>
      <p:pic>
        <p:nvPicPr>
          <p:cNvPr id="95" name="Google Shape;95;p6" descr="A collage of people in different situations&#10;&#10;Description automatically generated"/>
          <p:cNvPicPr preferRelativeResize="0"/>
          <p:nvPr/>
        </p:nvPicPr>
        <p:blipFill rotWithShape="1">
          <a:blip r:embed="rId3">
            <a:alphaModFix/>
          </a:blip>
          <a:srcRect l="52857" t="48962" r="6104" b="3793"/>
          <a:stretch/>
        </p:blipFill>
        <p:spPr>
          <a:xfrm>
            <a:off x="8641505" y="4338415"/>
            <a:ext cx="3550495" cy="2299054"/>
          </a:xfrm>
          <a:prstGeom prst="rect">
            <a:avLst/>
          </a:prstGeom>
          <a:noFill/>
          <a:ln>
            <a:noFill/>
          </a:ln>
        </p:spPr>
      </p:pic>
      <p:pic>
        <p:nvPicPr>
          <p:cNvPr id="96" name="Google Shape;96;p6" descr="A collage of people in different situations&#10;&#10;Description automatically generated"/>
          <p:cNvPicPr preferRelativeResize="0"/>
          <p:nvPr/>
        </p:nvPicPr>
        <p:blipFill rotWithShape="1">
          <a:blip r:embed="rId3">
            <a:alphaModFix/>
          </a:blip>
          <a:srcRect l="55210" t="2016" r="3751" b="50740"/>
          <a:stretch/>
        </p:blipFill>
        <p:spPr>
          <a:xfrm>
            <a:off x="7966622" y="1690745"/>
            <a:ext cx="3621627" cy="2345114"/>
          </a:xfrm>
          <a:prstGeom prst="rect">
            <a:avLst/>
          </a:prstGeom>
          <a:noFill/>
          <a:ln>
            <a:noFill/>
          </a:ln>
        </p:spPr>
      </p:pic>
      <p:pic>
        <p:nvPicPr>
          <p:cNvPr id="97" name="Google Shape;97;p6" descr="A collage of people in different situations&#10;&#10;Description automatically generated"/>
          <p:cNvPicPr preferRelativeResize="0"/>
          <p:nvPr/>
        </p:nvPicPr>
        <p:blipFill rotWithShape="1">
          <a:blip r:embed="rId3">
            <a:alphaModFix/>
          </a:blip>
          <a:srcRect l="2477" t="49701" r="56483" b="3054"/>
          <a:stretch/>
        </p:blipFill>
        <p:spPr>
          <a:xfrm>
            <a:off x="4886716" y="4035859"/>
            <a:ext cx="3644097" cy="235966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1"/>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dirty="0"/>
              <a:t>Challenge - Underfunding</a:t>
            </a:r>
            <a:endParaRPr dirty="0"/>
          </a:p>
        </p:txBody>
      </p:sp>
      <p:sp>
        <p:nvSpPr>
          <p:cNvPr id="129" name="Google Shape;129;p11"/>
          <p:cNvSpPr txBox="1">
            <a:spLocks noGrp="1"/>
          </p:cNvSpPr>
          <p:nvPr>
            <p:ph type="subTitle" idx="1"/>
          </p:nvPr>
        </p:nvSpPr>
        <p:spPr>
          <a:xfrm>
            <a:off x="842212" y="2108622"/>
            <a:ext cx="10016288" cy="42383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lang="en-CA" sz="2800" b="1" dirty="0">
                <a:latin typeface="Quattrocento Sans"/>
                <a:ea typeface="Quattrocento Sans"/>
                <a:cs typeface="Quattrocento Sans"/>
                <a:sym typeface="Quattrocento Sans"/>
              </a:rPr>
              <a:t>Highlight</a:t>
            </a:r>
            <a:r>
              <a:rPr lang="en-CA" sz="2800" dirty="0">
                <a:latin typeface="Quattrocento Sans"/>
                <a:ea typeface="Quattrocento Sans"/>
                <a:cs typeface="Quattrocento Sans"/>
                <a:sym typeface="Quattrocento Sans"/>
              </a:rPr>
              <a:t> the risk to Public Health from:</a:t>
            </a:r>
            <a:endParaRPr dirty="0"/>
          </a:p>
          <a:p>
            <a:pPr marL="457200" lvl="0" indent="-457200" algn="l" rtl="0">
              <a:lnSpc>
                <a:spcPct val="100000"/>
              </a:lnSpc>
              <a:spcBef>
                <a:spcPts val="1200"/>
              </a:spcBef>
              <a:spcAft>
                <a:spcPts val="0"/>
              </a:spcAft>
              <a:buClr>
                <a:schemeClr val="dk1"/>
              </a:buClr>
              <a:buSzPts val="2800"/>
              <a:buFont typeface="Arial"/>
              <a:buChar char="•"/>
            </a:pPr>
            <a:r>
              <a:rPr lang="en-CA" sz="2800" dirty="0"/>
              <a:t>Only a 1% increase in funding which equals cuts to services</a:t>
            </a:r>
            <a:endParaRPr dirty="0"/>
          </a:p>
          <a:p>
            <a:pPr marL="457200" lvl="0" indent="-457200" algn="l" rtl="0">
              <a:lnSpc>
                <a:spcPct val="100000"/>
              </a:lnSpc>
              <a:spcBef>
                <a:spcPts val="600"/>
              </a:spcBef>
              <a:spcAft>
                <a:spcPts val="0"/>
              </a:spcAft>
              <a:buClr>
                <a:schemeClr val="dk1"/>
              </a:buClr>
              <a:buSzPts val="2800"/>
              <a:buFont typeface="Arial"/>
              <a:buChar char="•"/>
            </a:pPr>
            <a:r>
              <a:rPr lang="en-CA" sz="2800" dirty="0"/>
              <a:t>Chronic underfunding for over two decades that cripples effective health promotion and prevention efforts</a:t>
            </a:r>
            <a:endParaRPr dirty="0"/>
          </a:p>
          <a:p>
            <a:pPr marL="457200" lvl="0" indent="-457200" algn="l" rtl="0">
              <a:lnSpc>
                <a:spcPct val="100000"/>
              </a:lnSpc>
              <a:spcBef>
                <a:spcPts val="600"/>
              </a:spcBef>
              <a:spcAft>
                <a:spcPts val="0"/>
              </a:spcAft>
              <a:buClr>
                <a:schemeClr val="dk1"/>
              </a:buClr>
              <a:buSzPts val="2800"/>
              <a:buFont typeface="Arial"/>
              <a:buChar char="•"/>
            </a:pPr>
            <a:r>
              <a:rPr lang="en-CA" sz="2800" dirty="0"/>
              <a:t>Increasing pressures from continued outbreaks and demands of provincial mandates (OPHS)</a:t>
            </a:r>
            <a:endParaRPr dirty="0"/>
          </a:p>
          <a:p>
            <a:pPr marL="0" lvl="0" indent="0" algn="l" rtl="0">
              <a:lnSpc>
                <a:spcPct val="100000"/>
              </a:lnSpc>
              <a:spcBef>
                <a:spcPts val="2400"/>
              </a:spcBef>
              <a:spcAft>
                <a:spcPts val="0"/>
              </a:spcAft>
              <a:buClr>
                <a:schemeClr val="dk1"/>
              </a:buClr>
              <a:buSzPts val="2800"/>
              <a:buNone/>
            </a:pPr>
            <a:r>
              <a:rPr lang="en-CA" sz="2800" b="1" dirty="0"/>
              <a:t>Work that’s not being done due to budget constraints puts the public’s health at risk.</a:t>
            </a:r>
            <a:endParaRPr sz="1600" b="1" dirty="0"/>
          </a:p>
          <a:p>
            <a:pPr marL="342900" lvl="0" indent="-165100" algn="l" rtl="0">
              <a:lnSpc>
                <a:spcPct val="100000"/>
              </a:lnSpc>
              <a:spcBef>
                <a:spcPts val="600"/>
              </a:spcBef>
              <a:spcAft>
                <a:spcPts val="0"/>
              </a:spcAft>
              <a:buClr>
                <a:schemeClr val="dk1"/>
              </a:buClr>
              <a:buSzPts val="2800"/>
              <a:buFont typeface="Arial"/>
              <a:buNone/>
            </a:pPr>
            <a:endParaRPr sz="2800" dirty="0">
              <a:latin typeface="Quattrocento Sans"/>
              <a:ea typeface="Quattrocento Sans"/>
              <a:cs typeface="Quattrocento Sans"/>
              <a:sym typeface="Quattrocento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6"/>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dirty="0"/>
              <a:t>Challenge - Mergers</a:t>
            </a:r>
            <a:endParaRPr dirty="0"/>
          </a:p>
        </p:txBody>
      </p:sp>
      <p:sp>
        <p:nvSpPr>
          <p:cNvPr id="94" name="Google Shape;94;p6"/>
          <p:cNvSpPr txBox="1">
            <a:spLocks noGrp="1"/>
          </p:cNvSpPr>
          <p:nvPr>
            <p:ph type="subTitle" idx="1"/>
          </p:nvPr>
        </p:nvSpPr>
        <p:spPr>
          <a:xfrm>
            <a:off x="842213" y="2000519"/>
            <a:ext cx="10776974" cy="461014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sz="2800" dirty="0"/>
              <a:t>Four voluntary mergers as of January 1, 2025</a:t>
            </a:r>
          </a:p>
          <a:p>
            <a:pPr marL="0" lvl="0" indent="0" algn="l" rtl="0">
              <a:lnSpc>
                <a:spcPct val="100000"/>
              </a:lnSpc>
              <a:spcBef>
                <a:spcPts val="0"/>
              </a:spcBef>
              <a:spcAft>
                <a:spcPts val="0"/>
              </a:spcAft>
              <a:buClr>
                <a:schemeClr val="dk1"/>
              </a:buClr>
              <a:buSzPts val="3200"/>
              <a:buNone/>
            </a:pPr>
            <a:endParaRPr lang="en-US" sz="2800" dirty="0"/>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lang="en-US" sz="2800" dirty="0"/>
              <a:t>	</a:t>
            </a:r>
            <a:r>
              <a:rPr kumimoji="0" lang="en-US" sz="2800" b="0" i="0" u="none" strike="noStrike" kern="0" cap="none" spc="0" normalizeH="0" baseline="0" noProof="0" dirty="0">
                <a:ln>
                  <a:noFill/>
                </a:ln>
                <a:solidFill>
                  <a:srgbClr val="000000"/>
                </a:solidFill>
                <a:effectLst/>
                <a:uLnTx/>
                <a:uFillTx/>
                <a:latin typeface="Quattrocento Sans"/>
                <a:sym typeface="Quattrocento Sans"/>
              </a:rPr>
              <a:t>1. </a:t>
            </a:r>
            <a:r>
              <a:rPr kumimoji="0" lang="en-US" sz="2800" b="1" i="0" u="none" strike="noStrike" kern="0" cap="none" spc="0" normalizeH="0" baseline="0" noProof="0" dirty="0">
                <a:ln>
                  <a:noFill/>
                </a:ln>
                <a:solidFill>
                  <a:srgbClr val="000000"/>
                </a:solidFill>
                <a:effectLst/>
                <a:uLnTx/>
                <a:uFillTx/>
                <a:latin typeface="Quattrocento Sans"/>
                <a:sym typeface="Wingdings" panose="05000000000000000000" pitchFamily="2" charset="2"/>
              </a:rPr>
              <a:t>Northeastern P</a:t>
            </a:r>
            <a:r>
              <a:rPr lang="en-US" sz="2800" b="1" dirty="0" err="1">
                <a:solidFill>
                  <a:srgbClr val="000000"/>
                </a:solidFill>
                <a:sym typeface="Wingdings" panose="05000000000000000000" pitchFamily="2" charset="2"/>
              </a:rPr>
              <a:t>ublic</a:t>
            </a:r>
            <a:r>
              <a:rPr lang="en-US" sz="2800" b="1" dirty="0">
                <a:solidFill>
                  <a:srgbClr val="000000"/>
                </a:solidFill>
                <a:sym typeface="Wingdings" panose="05000000000000000000" pitchFamily="2" charset="2"/>
              </a:rPr>
              <a:t> Health</a:t>
            </a:r>
            <a:r>
              <a:rPr kumimoji="0" lang="en-US" sz="2800" b="0" i="0" u="none" strike="noStrike" kern="0" cap="none" spc="0" normalizeH="0" baseline="0" noProof="0" dirty="0">
                <a:ln>
                  <a:noFill/>
                </a:ln>
                <a:solidFill>
                  <a:srgbClr val="000000"/>
                </a:solidFill>
                <a:effectLst/>
                <a:uLnTx/>
                <a:uFillTx/>
                <a:latin typeface="Quattrocento Sans"/>
                <a:sym typeface="Wingdings" panose="05000000000000000000" pitchFamily="2" charset="2"/>
              </a:rPr>
              <a:t> (</a:t>
            </a:r>
            <a:r>
              <a:rPr kumimoji="0" lang="en-US" sz="2800" b="0" i="0" u="none" strike="noStrike" kern="0" cap="none" spc="0" normalizeH="0" baseline="0" noProof="0" dirty="0">
                <a:ln>
                  <a:noFill/>
                </a:ln>
                <a:solidFill>
                  <a:srgbClr val="000000"/>
                </a:solidFill>
                <a:effectLst/>
                <a:uLnTx/>
                <a:uFillTx/>
                <a:latin typeface="Quattrocento Sans"/>
                <a:sym typeface="Quattrocento Sans"/>
              </a:rPr>
              <a:t>Porcupine / Timiskaming</a:t>
            </a:r>
            <a:r>
              <a:rPr kumimoji="0" lang="en-US" sz="2800" b="0" i="0" u="none" strike="noStrike" kern="0" cap="none" spc="0" normalizeH="0" baseline="0" noProof="0" dirty="0">
                <a:ln>
                  <a:noFill/>
                </a:ln>
                <a:solidFill>
                  <a:srgbClr val="000000"/>
                </a:solidFill>
                <a:effectLst/>
                <a:uLnTx/>
                <a:uFillTx/>
                <a:latin typeface="Quattrocento Sans"/>
                <a:sym typeface="Wingdings" panose="05000000000000000000" pitchFamily="2" charset="2"/>
              </a:rPr>
              <a:t>)</a:t>
            </a:r>
            <a:endParaRPr kumimoji="0" lang="en-US" sz="2800" b="0" i="0" u="none" strike="noStrike" kern="0" cap="none" spc="0" normalizeH="0" baseline="0" noProof="0" dirty="0">
              <a:ln>
                <a:noFill/>
              </a:ln>
              <a:solidFill>
                <a:srgbClr val="000000"/>
              </a:solidFill>
              <a:effectLst/>
              <a:uLnTx/>
              <a:uFillTx/>
              <a:latin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2800" b="0" i="0" u="none" strike="noStrike" kern="0" cap="none" spc="0" normalizeH="0" baseline="0" noProof="0" dirty="0">
                <a:ln>
                  <a:noFill/>
                </a:ln>
                <a:solidFill>
                  <a:srgbClr val="000000"/>
                </a:solidFill>
                <a:effectLst/>
                <a:uLnTx/>
                <a:uFillTx/>
                <a:latin typeface="Quattrocento Sans"/>
                <a:sym typeface="Quattrocento Sans"/>
              </a:rPr>
              <a:t>	2. </a:t>
            </a:r>
            <a:r>
              <a:rPr kumimoji="0" lang="en-US" sz="2800" b="1" i="0" u="none" strike="noStrike" kern="0" cap="none" spc="0" normalizeH="0" baseline="0" noProof="0" dirty="0">
                <a:ln>
                  <a:noFill/>
                </a:ln>
                <a:solidFill>
                  <a:srgbClr val="000000"/>
                </a:solidFill>
                <a:effectLst/>
                <a:uLnTx/>
                <a:uFillTx/>
                <a:latin typeface="Quattrocento Sans"/>
                <a:sym typeface="Wingdings" panose="05000000000000000000" pitchFamily="2" charset="2"/>
              </a:rPr>
              <a:t>Southeast P</a:t>
            </a:r>
            <a:r>
              <a:rPr lang="en-US" sz="2800" b="1" dirty="0" err="1">
                <a:solidFill>
                  <a:srgbClr val="000000"/>
                </a:solidFill>
                <a:sym typeface="Wingdings" panose="05000000000000000000" pitchFamily="2" charset="2"/>
              </a:rPr>
              <a:t>ublic</a:t>
            </a:r>
            <a:r>
              <a:rPr lang="en-US" sz="2800" b="1" dirty="0">
                <a:solidFill>
                  <a:srgbClr val="000000"/>
                </a:solidFill>
                <a:sym typeface="Wingdings" panose="05000000000000000000" pitchFamily="2" charset="2"/>
              </a:rPr>
              <a:t> Health</a:t>
            </a:r>
            <a:r>
              <a:rPr kumimoji="0" lang="en-US" sz="2800" b="1" i="0" u="none" strike="noStrike" kern="0" cap="none" spc="0" normalizeH="0" baseline="0" noProof="0" dirty="0">
                <a:ln>
                  <a:noFill/>
                </a:ln>
                <a:solidFill>
                  <a:srgbClr val="000000"/>
                </a:solidFill>
                <a:effectLst/>
                <a:uLnTx/>
                <a:uFillTx/>
                <a:latin typeface="Quattrocento Sans"/>
                <a:sym typeface="Wingdings" panose="05000000000000000000" pitchFamily="2" charset="2"/>
              </a:rPr>
              <a:t> </a:t>
            </a:r>
            <a:r>
              <a:rPr kumimoji="0" lang="en-US" sz="2800" b="0" i="0" u="none" strike="noStrike" kern="0" cap="none" spc="0" normalizeH="0" baseline="0" noProof="0" dirty="0">
                <a:ln>
                  <a:noFill/>
                </a:ln>
                <a:solidFill>
                  <a:srgbClr val="000000"/>
                </a:solidFill>
                <a:effectLst/>
                <a:uLnTx/>
                <a:uFillTx/>
                <a:latin typeface="Quattrocento Sans"/>
                <a:sym typeface="Wingdings" panose="05000000000000000000" pitchFamily="2" charset="2"/>
              </a:rPr>
              <a:t>(</a:t>
            </a:r>
            <a:r>
              <a:rPr kumimoji="0" lang="en-US" sz="2800" b="0" i="0" u="none" strike="noStrike" kern="0" cap="none" spc="0" normalizeH="0" baseline="0" noProof="0" dirty="0">
                <a:ln>
                  <a:noFill/>
                </a:ln>
                <a:solidFill>
                  <a:srgbClr val="000000"/>
                </a:solidFill>
                <a:effectLst/>
                <a:uLnTx/>
                <a:uFillTx/>
                <a:latin typeface="Quattrocento Sans"/>
                <a:sym typeface="Quattrocento Sans"/>
              </a:rPr>
              <a:t>LGL / Kingston FL&amp;A / Hastings PE</a:t>
            </a:r>
            <a:r>
              <a:rPr kumimoji="0" lang="en-US" sz="2800" b="0" i="0" u="none" strike="noStrike" kern="0" cap="none" spc="0" normalizeH="0" baseline="0" noProof="0" dirty="0">
                <a:ln>
                  <a:noFill/>
                </a:ln>
                <a:solidFill>
                  <a:srgbClr val="000000"/>
                </a:solidFill>
                <a:effectLst/>
                <a:uLnTx/>
                <a:uFillTx/>
                <a:latin typeface="Quattrocento Sans"/>
                <a:sym typeface="Wingdings" panose="05000000000000000000" pitchFamily="2" charset="2"/>
              </a:rPr>
              <a:t>)</a:t>
            </a:r>
            <a:endParaRPr kumimoji="0" lang="en-US" sz="2800" b="0" i="0" u="none" strike="noStrike" kern="0" cap="none" spc="0" normalizeH="0" baseline="0" noProof="0" dirty="0">
              <a:ln>
                <a:noFill/>
              </a:ln>
              <a:solidFill>
                <a:srgbClr val="000000"/>
              </a:solidFill>
              <a:effectLst/>
              <a:uLnTx/>
              <a:uFillTx/>
              <a:latin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2800" b="0" i="0" u="none" strike="noStrike" kern="0" cap="none" spc="0" normalizeH="0" baseline="0" noProof="0" dirty="0">
                <a:ln>
                  <a:noFill/>
                </a:ln>
                <a:solidFill>
                  <a:srgbClr val="000000"/>
                </a:solidFill>
                <a:effectLst/>
                <a:uLnTx/>
                <a:uFillTx/>
                <a:latin typeface="Quattrocento Sans"/>
                <a:sym typeface="Quattrocento Sans"/>
              </a:rPr>
              <a:t>	3. </a:t>
            </a:r>
            <a:r>
              <a:rPr lang="en-US" sz="2800" b="1" dirty="0">
                <a:solidFill>
                  <a:srgbClr val="000000"/>
                </a:solidFill>
              </a:rPr>
              <a:t>Lakelands</a:t>
            </a:r>
            <a:r>
              <a:rPr kumimoji="0" lang="en-US" sz="2800" b="1" i="0" u="none" strike="noStrike" kern="0" cap="none" spc="0" normalizeH="0" baseline="0" noProof="0" dirty="0">
                <a:ln>
                  <a:noFill/>
                </a:ln>
                <a:solidFill>
                  <a:srgbClr val="000000"/>
                </a:solidFill>
                <a:effectLst/>
                <a:uLnTx/>
                <a:uFillTx/>
                <a:latin typeface="Quattrocento Sans"/>
                <a:sym typeface="Quattrocento Sans"/>
              </a:rPr>
              <a:t> H</a:t>
            </a:r>
            <a:r>
              <a:rPr lang="en-US" sz="2800" b="1" dirty="0" err="1">
                <a:solidFill>
                  <a:srgbClr val="000000"/>
                </a:solidFill>
              </a:rPr>
              <a:t>ealth</a:t>
            </a:r>
            <a:r>
              <a:rPr lang="en-US" sz="2800" b="1" dirty="0">
                <a:solidFill>
                  <a:srgbClr val="000000"/>
                </a:solidFill>
              </a:rPr>
              <a:t> Unit</a:t>
            </a:r>
            <a:r>
              <a:rPr kumimoji="0" lang="en-US" sz="2800" b="1" i="0" u="none" strike="noStrike" kern="0" cap="none" spc="0" normalizeH="0" baseline="0" noProof="0" dirty="0">
                <a:ln>
                  <a:noFill/>
                </a:ln>
                <a:solidFill>
                  <a:srgbClr val="000000"/>
                </a:solidFill>
                <a:effectLst/>
                <a:uLnTx/>
                <a:uFillTx/>
                <a:latin typeface="Quattrocento Sans"/>
                <a:sym typeface="Quattrocento Sans"/>
              </a:rPr>
              <a:t> (</a:t>
            </a:r>
            <a:r>
              <a:rPr kumimoji="0" lang="en-US" sz="2800" b="0" i="0" u="none" strike="noStrike" kern="0" cap="none" spc="0" normalizeH="0" baseline="0" noProof="0" dirty="0">
                <a:ln>
                  <a:noFill/>
                </a:ln>
                <a:solidFill>
                  <a:srgbClr val="000000"/>
                </a:solidFill>
                <a:effectLst/>
                <a:uLnTx/>
                <a:uFillTx/>
                <a:latin typeface="Quattrocento Sans"/>
                <a:sym typeface="Quattrocento Sans"/>
              </a:rPr>
              <a:t>Peterborough / HKPR)</a:t>
            </a: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2800" b="0" i="0" u="none" strike="noStrike" kern="0" cap="none" spc="0" normalizeH="0" baseline="0" noProof="0" dirty="0">
                <a:ln>
                  <a:noFill/>
                </a:ln>
                <a:solidFill>
                  <a:srgbClr val="000000"/>
                </a:solidFill>
                <a:effectLst/>
                <a:uLnTx/>
                <a:uFillTx/>
                <a:latin typeface="Quattrocento Sans"/>
                <a:sym typeface="Quattrocento Sans"/>
              </a:rPr>
              <a:t>	4. </a:t>
            </a:r>
            <a:r>
              <a:rPr kumimoji="0" lang="en-US" sz="2800" b="1" i="0" u="none" strike="noStrike" kern="0" cap="none" spc="0" normalizeH="0" baseline="0" noProof="0" dirty="0">
                <a:ln>
                  <a:noFill/>
                </a:ln>
                <a:solidFill>
                  <a:srgbClr val="000000"/>
                </a:solidFill>
                <a:effectLst/>
                <a:uLnTx/>
                <a:uFillTx/>
                <a:latin typeface="Quattrocento Sans"/>
                <a:sym typeface="Quattrocento Sans"/>
              </a:rPr>
              <a:t>Grand Erie H</a:t>
            </a:r>
            <a:r>
              <a:rPr lang="en-US" sz="2800" b="1" dirty="0" err="1">
                <a:solidFill>
                  <a:srgbClr val="000000"/>
                </a:solidFill>
              </a:rPr>
              <a:t>ealth</a:t>
            </a:r>
            <a:r>
              <a:rPr lang="en-US" sz="2800" b="1" dirty="0">
                <a:solidFill>
                  <a:srgbClr val="000000"/>
                </a:solidFill>
              </a:rPr>
              <a:t> Unit</a:t>
            </a:r>
            <a:r>
              <a:rPr kumimoji="0" lang="en-US" sz="2800" b="1" i="0" u="none" strike="noStrike" kern="0" cap="none" spc="0" normalizeH="0" baseline="0" noProof="0" dirty="0">
                <a:ln>
                  <a:noFill/>
                </a:ln>
                <a:solidFill>
                  <a:srgbClr val="000000"/>
                </a:solidFill>
                <a:effectLst/>
                <a:uLnTx/>
                <a:uFillTx/>
                <a:latin typeface="Quattrocento Sans"/>
                <a:sym typeface="Quattrocento Sans"/>
              </a:rPr>
              <a:t> </a:t>
            </a:r>
            <a:r>
              <a:rPr kumimoji="0" lang="en-US" sz="2800" b="0" i="0" u="none" strike="noStrike" kern="0" cap="none" spc="0" normalizeH="0" baseline="0" noProof="0" dirty="0">
                <a:ln>
                  <a:noFill/>
                </a:ln>
                <a:solidFill>
                  <a:srgbClr val="000000"/>
                </a:solidFill>
                <a:effectLst/>
                <a:uLnTx/>
                <a:uFillTx/>
                <a:latin typeface="Quattrocento Sans"/>
                <a:sym typeface="Quattrocento Sans"/>
              </a:rPr>
              <a:t>(Haldimand-Norfolk / Brandt)</a:t>
            </a:r>
          </a:p>
          <a:p>
            <a:pPr marL="0" lvl="0" indent="0" rtl="0">
              <a:lnSpc>
                <a:spcPct val="100000"/>
              </a:lnSpc>
              <a:spcBef>
                <a:spcPts val="0"/>
              </a:spcBef>
              <a:spcAft>
                <a:spcPts val="0"/>
              </a:spcAft>
              <a:buClr>
                <a:schemeClr val="dk1"/>
              </a:buClr>
              <a:buSzPts val="3200"/>
              <a:buNone/>
            </a:pPr>
            <a:endParaRPr lang="en-US" sz="2800" dirty="0"/>
          </a:p>
          <a:p>
            <a:pPr marL="0" lvl="0" indent="0" algn="l" rtl="0">
              <a:lnSpc>
                <a:spcPct val="100000"/>
              </a:lnSpc>
              <a:spcBef>
                <a:spcPts val="0"/>
              </a:spcBef>
              <a:spcAft>
                <a:spcPts val="0"/>
              </a:spcAft>
              <a:buClr>
                <a:schemeClr val="dk1"/>
              </a:buClr>
              <a:buSzPts val="3200"/>
              <a:buNone/>
            </a:pPr>
            <a:r>
              <a:rPr lang="en-US" sz="2800" dirty="0"/>
              <a:t>Mergers bring uncertainty regarding potential effects on jobs and services to the community.</a:t>
            </a:r>
          </a:p>
          <a:p>
            <a:pPr marL="0" lvl="0" indent="0" algn="l" rtl="0">
              <a:lnSpc>
                <a:spcPct val="100000"/>
              </a:lnSpc>
              <a:spcBef>
                <a:spcPts val="0"/>
              </a:spcBef>
              <a:spcAft>
                <a:spcPts val="0"/>
              </a:spcAft>
              <a:buClr>
                <a:schemeClr val="dk1"/>
              </a:buClr>
              <a:buSzPts val="3200"/>
              <a:buNone/>
            </a:pPr>
            <a:endParaRPr lang="en-US" sz="2800" dirty="0"/>
          </a:p>
          <a:p>
            <a:pPr marL="0" lvl="0" indent="0" algn="l" rtl="0">
              <a:lnSpc>
                <a:spcPct val="100000"/>
              </a:lnSpc>
              <a:spcBef>
                <a:spcPts val="0"/>
              </a:spcBef>
              <a:spcAft>
                <a:spcPts val="0"/>
              </a:spcAft>
              <a:buClr>
                <a:schemeClr val="dk1"/>
              </a:buClr>
              <a:buSzPts val="3200"/>
              <a:buNone/>
            </a:pPr>
            <a:endParaRPr dirty="0"/>
          </a:p>
        </p:txBody>
      </p:sp>
    </p:spTree>
    <p:extLst>
      <p:ext uri="{BB962C8B-B14F-4D97-AF65-F5344CB8AC3E}">
        <p14:creationId xmlns:p14="http://schemas.microsoft.com/office/powerpoint/2010/main" val="1651756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0"/>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dirty="0"/>
              <a:t>Challenge</a:t>
            </a:r>
            <a:endParaRPr dirty="0"/>
          </a:p>
        </p:txBody>
      </p:sp>
      <p:sp>
        <p:nvSpPr>
          <p:cNvPr id="123" name="Google Shape;123;p10"/>
          <p:cNvSpPr txBox="1">
            <a:spLocks noGrp="1"/>
          </p:cNvSpPr>
          <p:nvPr>
            <p:ph type="subTitle" idx="1"/>
          </p:nvPr>
        </p:nvSpPr>
        <p:spPr>
          <a:xfrm>
            <a:off x="842212" y="2108622"/>
            <a:ext cx="9140884" cy="399270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lang="en-CA" sz="2800" b="1">
                <a:latin typeface="Quattrocento Sans"/>
                <a:ea typeface="Quattrocento Sans"/>
                <a:cs typeface="Quattrocento Sans"/>
                <a:sym typeface="Quattrocento Sans"/>
              </a:rPr>
              <a:t>Differentiate</a:t>
            </a:r>
            <a:r>
              <a:rPr lang="en-CA" sz="2800">
                <a:latin typeface="Quattrocento Sans"/>
                <a:ea typeface="Quattrocento Sans"/>
                <a:cs typeface="Quattrocento Sans"/>
                <a:sym typeface="Quattrocento Sans"/>
              </a:rPr>
              <a:t> Public Health from healthcare</a:t>
            </a:r>
            <a:r>
              <a:rPr lang="en-CA" sz="2800"/>
              <a:t> by:</a:t>
            </a:r>
            <a:endParaRPr sz="2800">
              <a:latin typeface="Quattrocento Sans"/>
              <a:ea typeface="Quattrocento Sans"/>
              <a:cs typeface="Quattrocento Sans"/>
              <a:sym typeface="Quattrocento Sans"/>
            </a:endParaRPr>
          </a:p>
          <a:p>
            <a:pPr marL="342900" lvl="0" indent="-342900" algn="l" rtl="0">
              <a:lnSpc>
                <a:spcPct val="100000"/>
              </a:lnSpc>
              <a:spcBef>
                <a:spcPts val="1200"/>
              </a:spcBef>
              <a:spcAft>
                <a:spcPts val="0"/>
              </a:spcAft>
              <a:buClr>
                <a:schemeClr val="dk1"/>
              </a:buClr>
              <a:buSzPts val="2800"/>
              <a:buFont typeface="Arial"/>
              <a:buChar char="•"/>
            </a:pPr>
            <a:r>
              <a:rPr lang="en-CA" sz="2800"/>
              <a:t>Increasing </a:t>
            </a:r>
            <a:r>
              <a:rPr lang="en-CA" sz="2800" b="1">
                <a:latin typeface="Quattrocento Sans"/>
                <a:ea typeface="Quattrocento Sans"/>
                <a:cs typeface="Quattrocento Sans"/>
                <a:sym typeface="Quattrocento Sans"/>
              </a:rPr>
              <a:t>understanding</a:t>
            </a:r>
            <a:r>
              <a:rPr lang="en-CA" sz="2800">
                <a:latin typeface="Quattrocento Sans"/>
                <a:ea typeface="Quattrocento Sans"/>
                <a:cs typeface="Quattrocento Sans"/>
                <a:sym typeface="Quattrocento Sans"/>
              </a:rPr>
              <a:t> of how Public Health reduces pressure on the healthcare system</a:t>
            </a:r>
            <a:endParaRPr sz="2800"/>
          </a:p>
          <a:p>
            <a:pPr marL="342900" lvl="0" indent="-342900" algn="l" rtl="0">
              <a:lnSpc>
                <a:spcPct val="100000"/>
              </a:lnSpc>
              <a:spcBef>
                <a:spcPts val="600"/>
              </a:spcBef>
              <a:spcAft>
                <a:spcPts val="0"/>
              </a:spcAft>
              <a:buClr>
                <a:schemeClr val="dk1"/>
              </a:buClr>
              <a:buSzPts val="2800"/>
              <a:buFont typeface="Arial"/>
              <a:buChar char="•"/>
            </a:pPr>
            <a:r>
              <a:rPr lang="en-CA" sz="2800">
                <a:latin typeface="Quattrocento Sans"/>
                <a:ea typeface="Quattrocento Sans"/>
                <a:cs typeface="Quattrocento Sans"/>
                <a:sym typeface="Quattrocento Sans"/>
              </a:rPr>
              <a:t>Improving lives </a:t>
            </a:r>
            <a:r>
              <a:rPr lang="en-CA" sz="2800"/>
              <a:t>both locally and provincially</a:t>
            </a:r>
            <a:r>
              <a:rPr lang="en-CA" sz="2800">
                <a:latin typeface="Quattrocento Sans"/>
                <a:ea typeface="Quattrocento Sans"/>
                <a:cs typeface="Quattrocento Sans"/>
                <a:sym typeface="Quattrocento Sans"/>
              </a:rPr>
              <a:t> </a:t>
            </a:r>
            <a:endParaRPr/>
          </a:p>
          <a:p>
            <a:pPr marL="342900" lvl="0" indent="-342900" algn="l" rtl="0">
              <a:lnSpc>
                <a:spcPct val="100000"/>
              </a:lnSpc>
              <a:spcBef>
                <a:spcPts val="600"/>
              </a:spcBef>
              <a:spcAft>
                <a:spcPts val="0"/>
              </a:spcAft>
              <a:buClr>
                <a:schemeClr val="dk1"/>
              </a:buClr>
              <a:buSzPts val="2800"/>
              <a:buFont typeface="Arial"/>
              <a:buChar char="•"/>
            </a:pPr>
            <a:r>
              <a:rPr lang="en-CA" sz="2800"/>
              <a:t>S</a:t>
            </a:r>
            <a:r>
              <a:rPr lang="en-CA" sz="2800">
                <a:latin typeface="Quattrocento Sans"/>
                <a:ea typeface="Quattrocento Sans"/>
                <a:cs typeface="Quattrocento Sans"/>
                <a:sym typeface="Quattrocento Sans"/>
              </a:rPr>
              <a:t>aving money by preventing illness and injury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9"/>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dirty="0"/>
              <a:t>Challenge</a:t>
            </a:r>
            <a:endParaRPr dirty="0"/>
          </a:p>
        </p:txBody>
      </p:sp>
      <p:sp>
        <p:nvSpPr>
          <p:cNvPr id="117" name="Google Shape;117;p9"/>
          <p:cNvSpPr txBox="1">
            <a:spLocks noGrp="1"/>
          </p:cNvSpPr>
          <p:nvPr>
            <p:ph type="subTitle" idx="1"/>
          </p:nvPr>
        </p:nvSpPr>
        <p:spPr>
          <a:xfrm>
            <a:off x="842212" y="2108622"/>
            <a:ext cx="10016288" cy="399270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lang="en-CA" sz="2800">
                <a:latin typeface="Quattrocento Sans"/>
                <a:ea typeface="Quattrocento Sans"/>
                <a:cs typeface="Quattrocento Sans"/>
                <a:sym typeface="Quattrocento Sans"/>
              </a:rPr>
              <a:t>To </a:t>
            </a:r>
            <a:r>
              <a:rPr lang="en-CA" sz="2800" b="1">
                <a:latin typeface="Quattrocento Sans"/>
                <a:ea typeface="Quattrocento Sans"/>
                <a:cs typeface="Quattrocento Sans"/>
                <a:sym typeface="Quattrocento Sans"/>
              </a:rPr>
              <a:t>increase</a:t>
            </a:r>
            <a:r>
              <a:rPr lang="en-CA" sz="2800">
                <a:latin typeface="Quattrocento Sans"/>
                <a:ea typeface="Quattrocento Sans"/>
                <a:cs typeface="Quattrocento Sans"/>
                <a:sym typeface="Quattrocento Sans"/>
              </a:rPr>
              <a:t> awareness of Public Health and the positive impact we have on our communities with:</a:t>
            </a:r>
            <a:endParaRPr/>
          </a:p>
          <a:p>
            <a:pPr marL="457200" lvl="0" indent="-457200" algn="l" rtl="0">
              <a:lnSpc>
                <a:spcPct val="100000"/>
              </a:lnSpc>
              <a:spcBef>
                <a:spcPts val="1200"/>
              </a:spcBef>
              <a:spcAft>
                <a:spcPts val="0"/>
              </a:spcAft>
              <a:buClr>
                <a:schemeClr val="dk1"/>
              </a:buClr>
              <a:buSzPts val="2800"/>
              <a:buFont typeface="Arial"/>
              <a:buChar char="•"/>
            </a:pPr>
            <a:r>
              <a:rPr lang="en-CA" sz="2800"/>
              <a:t>Community partners</a:t>
            </a:r>
            <a:endParaRPr/>
          </a:p>
          <a:p>
            <a:pPr marL="457200" lvl="0" indent="-457200" algn="l" rtl="0">
              <a:lnSpc>
                <a:spcPct val="100000"/>
              </a:lnSpc>
              <a:spcBef>
                <a:spcPts val="600"/>
              </a:spcBef>
              <a:spcAft>
                <a:spcPts val="0"/>
              </a:spcAft>
              <a:buClr>
                <a:schemeClr val="dk1"/>
              </a:buClr>
              <a:buSzPts val="2800"/>
              <a:buFont typeface="Arial"/>
              <a:buChar char="•"/>
            </a:pPr>
            <a:r>
              <a:rPr lang="en-CA" sz="2800"/>
              <a:t>Local politicians</a:t>
            </a:r>
            <a:endParaRPr/>
          </a:p>
          <a:p>
            <a:pPr marL="457200" lvl="0" indent="-457200" algn="l" rtl="0">
              <a:lnSpc>
                <a:spcPct val="100000"/>
              </a:lnSpc>
              <a:spcBef>
                <a:spcPts val="600"/>
              </a:spcBef>
              <a:spcAft>
                <a:spcPts val="0"/>
              </a:spcAft>
              <a:buClr>
                <a:schemeClr val="dk1"/>
              </a:buClr>
              <a:buSzPts val="2800"/>
              <a:buFont typeface="Arial"/>
              <a:buChar char="•"/>
            </a:pPr>
            <a:r>
              <a:rPr lang="en-CA" sz="2800"/>
              <a:t>Provincial politicians</a:t>
            </a:r>
            <a:endParaRPr/>
          </a:p>
          <a:p>
            <a:pPr marL="457200" lvl="0" indent="-457200" algn="l" rtl="0">
              <a:lnSpc>
                <a:spcPct val="100000"/>
              </a:lnSpc>
              <a:spcBef>
                <a:spcPts val="600"/>
              </a:spcBef>
              <a:spcAft>
                <a:spcPts val="0"/>
              </a:spcAft>
              <a:buClr>
                <a:schemeClr val="dk1"/>
              </a:buClr>
              <a:buSzPts val="2800"/>
              <a:buFont typeface="Arial"/>
              <a:buChar char="•"/>
            </a:pPr>
            <a:r>
              <a:rPr lang="en-CA" sz="2800"/>
              <a:t>The general public</a:t>
            </a:r>
            <a:endParaRPr sz="1600"/>
          </a:p>
          <a:p>
            <a:pPr marL="342900" lvl="0" indent="-165100" algn="l" rtl="0">
              <a:lnSpc>
                <a:spcPct val="100000"/>
              </a:lnSpc>
              <a:spcBef>
                <a:spcPts val="600"/>
              </a:spcBef>
              <a:spcAft>
                <a:spcPts val="0"/>
              </a:spcAft>
              <a:buClr>
                <a:schemeClr val="dk1"/>
              </a:buClr>
              <a:buSzPts val="2800"/>
              <a:buFont typeface="Arial"/>
              <a:buNone/>
            </a:pPr>
            <a:endParaRPr sz="2800">
              <a:latin typeface="Quattrocento Sans"/>
              <a:ea typeface="Quattrocento Sans"/>
              <a:cs typeface="Quattrocento Sans"/>
              <a:sym typeface="Quattrocento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2"/>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The Campaign</a:t>
            </a:r>
            <a:endParaRPr/>
          </a:p>
        </p:txBody>
      </p:sp>
      <p:sp>
        <p:nvSpPr>
          <p:cNvPr id="136" name="Google Shape;136;p12"/>
          <p:cNvSpPr txBox="1">
            <a:spLocks noGrp="1"/>
          </p:cNvSpPr>
          <p:nvPr>
            <p:ph type="subTitle" idx="1"/>
          </p:nvPr>
        </p:nvSpPr>
        <p:spPr>
          <a:xfrm>
            <a:off x="994612" y="5101171"/>
            <a:ext cx="10682726" cy="132037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Clr>
                <a:schemeClr val="dk1"/>
              </a:buClr>
              <a:buSzPts val="2800"/>
              <a:buNone/>
            </a:pPr>
            <a:endParaRPr lang="en-CA" sz="2800" b="1" dirty="0"/>
          </a:p>
          <a:p>
            <a:pPr marL="457200" lvl="0" indent="-457200" algn="l" rtl="0">
              <a:lnSpc>
                <a:spcPct val="100000"/>
              </a:lnSpc>
              <a:spcBef>
                <a:spcPts val="1200"/>
              </a:spcBef>
              <a:spcAft>
                <a:spcPts val="0"/>
              </a:spcAft>
              <a:buClr>
                <a:schemeClr val="dk1"/>
              </a:buClr>
              <a:buSzPts val="2800"/>
              <a:buFont typeface="Wingdings" panose="05000000000000000000" pitchFamily="2" charset="2"/>
              <a:buChar char="Ø"/>
            </a:pPr>
            <a:r>
              <a:rPr lang="en-CA" sz="2800" b="1" dirty="0"/>
              <a:t>Advocate for more funding from the provincial government</a:t>
            </a:r>
            <a:endParaRPr dirty="0"/>
          </a:p>
        </p:txBody>
      </p:sp>
      <p:sp>
        <p:nvSpPr>
          <p:cNvPr id="137" name="Google Shape;137;p12"/>
          <p:cNvSpPr txBox="1"/>
          <p:nvPr/>
        </p:nvSpPr>
        <p:spPr>
          <a:xfrm>
            <a:off x="842214" y="3593054"/>
            <a:ext cx="4665702" cy="2554505"/>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CA" sz="28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Health unit staff</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600"/>
              </a:spcBef>
              <a:spcAft>
                <a:spcPts val="0"/>
              </a:spcAft>
              <a:buClr>
                <a:srgbClr val="000000"/>
              </a:buClr>
              <a:buSzPts val="2800"/>
              <a:buFont typeface="Arial"/>
              <a:buChar char="•"/>
              <a:tabLst/>
              <a:defRPr/>
            </a:pPr>
            <a:r>
              <a:rPr kumimoji="0" lang="en-CA" sz="28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Community partners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600"/>
              </a:spcBef>
              <a:spcAft>
                <a:spcPts val="0"/>
              </a:spcAft>
              <a:buClr>
                <a:srgbClr val="000000"/>
              </a:buClr>
              <a:buSzPts val="2800"/>
              <a:buFont typeface="Arial"/>
              <a:buChar char="•"/>
              <a:tabLst/>
              <a:defRPr/>
            </a:pPr>
            <a:r>
              <a:rPr kumimoji="0" lang="en-CA" sz="28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Boards of Health</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endParaRPr>
          </a:p>
        </p:txBody>
      </p:sp>
      <p:sp>
        <p:nvSpPr>
          <p:cNvPr id="138" name="Google Shape;138;p12"/>
          <p:cNvSpPr txBox="1"/>
          <p:nvPr/>
        </p:nvSpPr>
        <p:spPr>
          <a:xfrm>
            <a:off x="5213852" y="3590365"/>
            <a:ext cx="4665702" cy="2046714"/>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CA" sz="28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Municipal politicians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600"/>
              </a:spcBef>
              <a:spcAft>
                <a:spcPts val="0"/>
              </a:spcAft>
              <a:buClr>
                <a:srgbClr val="000000"/>
              </a:buClr>
              <a:buSzPts val="2800"/>
              <a:buFont typeface="Arial"/>
              <a:buChar char="•"/>
              <a:tabLst/>
              <a:defRPr/>
            </a:pPr>
            <a:r>
              <a:rPr kumimoji="0" lang="en-CA" sz="28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Provincial politicians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600"/>
              </a:spcBef>
              <a:spcAft>
                <a:spcPts val="0"/>
              </a:spcAft>
              <a:buClr>
                <a:srgbClr val="000000"/>
              </a:buClr>
              <a:buSzPts val="2800"/>
              <a:buFont typeface="Arial"/>
              <a:buChar char="•"/>
              <a:tabLst/>
              <a:defRPr/>
            </a:pPr>
            <a:r>
              <a:rPr kumimoji="0" lang="en-CA" sz="28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General public</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endParaRPr>
          </a:p>
        </p:txBody>
      </p:sp>
      <p:sp>
        <p:nvSpPr>
          <p:cNvPr id="2" name="Google Shape;136;p12">
            <a:extLst>
              <a:ext uri="{FF2B5EF4-FFF2-40B4-BE49-F238E27FC236}">
                <a16:creationId xmlns:a16="http://schemas.microsoft.com/office/drawing/2014/main" id="{7DD606D7-1159-EB4A-22BF-6407485B6FC0}"/>
              </a:ext>
            </a:extLst>
          </p:cNvPr>
          <p:cNvSpPr txBox="1">
            <a:spLocks/>
          </p:cNvSpPr>
          <p:nvPr/>
        </p:nvSpPr>
        <p:spPr>
          <a:xfrm>
            <a:off x="994612" y="2108622"/>
            <a:ext cx="10016288" cy="132037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Quattrocento Sans"/>
                <a:ea typeface="Quattrocento Sans"/>
                <a:cs typeface="Quattrocento Sans"/>
                <a:sym typeface="Quattrocento Sans"/>
              </a:defRPr>
            </a:lvl1pPr>
            <a:lvl2pPr marR="0" lvl="1" algn="ctr" rtl="0">
              <a:lnSpc>
                <a:spcPct val="90000"/>
              </a:lnSpc>
              <a:spcBef>
                <a:spcPts val="6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B00061"/>
              </a:buClr>
              <a:buSzPts val="3200"/>
              <a:buFont typeface="Arial"/>
              <a:buNone/>
              <a:tabLst/>
              <a:defRPr/>
            </a:pPr>
            <a:r>
              <a:rPr kumimoji="0" lang="en-US" sz="3200" b="1" i="0" u="none" strike="noStrike" kern="0" cap="none" spc="0" normalizeH="0" baseline="0" noProof="0" dirty="0">
                <a:ln>
                  <a:noFill/>
                </a:ln>
                <a:solidFill>
                  <a:srgbClr val="B00061"/>
                </a:solidFill>
                <a:effectLst/>
                <a:uLnTx/>
                <a:uFillTx/>
                <a:latin typeface="Quattrocento Sans"/>
                <a:sym typeface="Quattrocento Sans"/>
              </a:rPr>
              <a:t>Because Public Health Matters</a:t>
            </a:r>
            <a:endParaRPr kumimoji="0" lang="en-US" sz="3200" b="0" i="0" u="none" strike="noStrike" kern="0" cap="none" spc="0" normalizeH="0" baseline="0" noProof="0" dirty="0">
              <a:ln>
                <a:noFill/>
              </a:ln>
              <a:solidFill>
                <a:srgbClr val="000000"/>
              </a:solidFill>
              <a:effectLst/>
              <a:uLnTx/>
              <a:uFillTx/>
              <a:latin typeface="Quattrocento Sans"/>
              <a:sym typeface="Quattrocento Sans"/>
            </a:endParaRPr>
          </a:p>
          <a:p>
            <a:pPr marL="457200" marR="0" lvl="0" indent="-457200" algn="l" defTabSz="914400" rtl="0" eaLnBrk="1" fontAlgn="auto" latinLnBrk="0" hangingPunct="1">
              <a:lnSpc>
                <a:spcPct val="100000"/>
              </a:lnSpc>
              <a:spcBef>
                <a:spcPts val="1200"/>
              </a:spcBef>
              <a:spcAft>
                <a:spcPts val="0"/>
              </a:spcAft>
              <a:buClr>
                <a:srgbClr val="000000"/>
              </a:buClr>
              <a:buSzPts val="2800"/>
              <a:buFont typeface="Wingdings" panose="05000000000000000000" pitchFamily="2" charset="2"/>
              <a:buChar char="Ø"/>
              <a:tabLst/>
              <a:defRPr/>
            </a:pPr>
            <a:r>
              <a:rPr kumimoji="0" lang="en-US" sz="2800" b="1" i="0" u="none" strike="noStrike" kern="0" cap="none" spc="0" normalizeH="0" baseline="0" noProof="0" dirty="0">
                <a:ln>
                  <a:noFill/>
                </a:ln>
                <a:solidFill>
                  <a:srgbClr val="000000"/>
                </a:solidFill>
                <a:effectLst/>
                <a:uLnTx/>
                <a:uFillTx/>
                <a:latin typeface="Quattrocento Sans"/>
                <a:sym typeface="Quattrocento Sans"/>
              </a:rPr>
              <a:t>Increase awareness of Public Health with:</a:t>
            </a:r>
            <a:endParaRPr kumimoji="0" lang="en-US" sz="3200" b="0" i="0" u="none" strike="noStrike" kern="0" cap="none" spc="0" normalizeH="0" baseline="0" noProof="0" dirty="0">
              <a:ln>
                <a:noFill/>
              </a:ln>
              <a:solidFill>
                <a:srgbClr val="000000"/>
              </a:solidFill>
              <a:effectLst/>
              <a:uLnTx/>
              <a:uFillTx/>
              <a:latin typeface="Quattrocento Sans"/>
              <a:sym typeface="Quattrocento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2"/>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The Campaign</a:t>
            </a:r>
            <a:endParaRPr/>
          </a:p>
        </p:txBody>
      </p:sp>
      <p:sp>
        <p:nvSpPr>
          <p:cNvPr id="136" name="Google Shape;136;p12"/>
          <p:cNvSpPr txBox="1">
            <a:spLocks noGrp="1"/>
          </p:cNvSpPr>
          <p:nvPr>
            <p:ph type="subTitle" idx="1"/>
          </p:nvPr>
        </p:nvSpPr>
        <p:spPr>
          <a:xfrm>
            <a:off x="842212" y="2108622"/>
            <a:ext cx="10016288" cy="132037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B00061"/>
              </a:buClr>
              <a:buSzPts val="3200"/>
              <a:buNone/>
            </a:pPr>
            <a:r>
              <a:rPr lang="en-CA" b="1" dirty="0">
                <a:solidFill>
                  <a:srgbClr val="B00061"/>
                </a:solidFill>
                <a:latin typeface="Quattrocento Sans"/>
                <a:ea typeface="Quattrocento Sans"/>
                <a:cs typeface="Quattrocento Sans"/>
                <a:sym typeface="Quattrocento Sans"/>
              </a:rPr>
              <a:t>Because Public Health Matters</a:t>
            </a:r>
          </a:p>
        </p:txBody>
      </p:sp>
      <p:sp>
        <p:nvSpPr>
          <p:cNvPr id="3" name="TextBox 2">
            <a:extLst>
              <a:ext uri="{FF2B5EF4-FFF2-40B4-BE49-F238E27FC236}">
                <a16:creationId xmlns:a16="http://schemas.microsoft.com/office/drawing/2014/main" id="{CDAB23E3-69BF-62B4-0510-D139E37D080D}"/>
              </a:ext>
            </a:extLst>
          </p:cNvPr>
          <p:cNvSpPr txBox="1"/>
          <p:nvPr/>
        </p:nvSpPr>
        <p:spPr>
          <a:xfrm>
            <a:off x="1004430" y="2768811"/>
            <a:ext cx="9691852" cy="5262979"/>
          </a:xfrm>
          <a:prstGeom prst="rect">
            <a:avLst/>
          </a:prstGeom>
          <a:noFill/>
        </p:spPr>
        <p:txBody>
          <a:bodyPr wrap="square" rtlCol="0">
            <a:spAutoFit/>
          </a:bodyPr>
          <a:lstStyle/>
          <a:p>
            <a:r>
              <a:rPr lang="en-US" sz="2800" dirty="0">
                <a:latin typeface="Quattrocento Sans" panose="020B0502050000020003" pitchFamily="34" charset="0"/>
              </a:rPr>
              <a:t>Weather you are a small public health local or a composite local, your members can benefit from a campaign.</a:t>
            </a:r>
          </a:p>
          <a:p>
            <a:endParaRPr lang="en-US" sz="2800" dirty="0">
              <a:latin typeface="Quattrocento Sans" panose="020B0502050000020003" pitchFamily="34" charset="0"/>
            </a:endParaRPr>
          </a:p>
          <a:p>
            <a:r>
              <a:rPr lang="en-US" sz="2800" dirty="0">
                <a:latin typeface="Quattrocento Sans" panose="020B0502050000020003" pitchFamily="34" charset="0"/>
              </a:rPr>
              <a:t>Because Public Health Matters is a provincial campaign that can be utilized as is, it comes with a toolkit, or it can be customized to suit your local needs.</a:t>
            </a:r>
          </a:p>
          <a:p>
            <a:endParaRPr lang="en-US" sz="2800" dirty="0">
              <a:latin typeface="Quattrocento Sans" panose="020B0502050000020003" pitchFamily="34" charset="0"/>
            </a:endParaRPr>
          </a:p>
          <a:p>
            <a:r>
              <a:rPr lang="en-US" sz="2800" dirty="0">
                <a:latin typeface="Quattrocento Sans" panose="020B0502050000020003" pitchFamily="34" charset="0"/>
              </a:rPr>
              <a:t>Cost-share with CUPE National is available to offset local  campaign costs.</a:t>
            </a:r>
          </a:p>
          <a:p>
            <a:endParaRPr lang="en-US" sz="2800" dirty="0">
              <a:latin typeface="Quattrocento Sans" panose="020B0502050000020003" pitchFamily="34" charset="0"/>
            </a:endParaRPr>
          </a:p>
          <a:p>
            <a:endParaRPr lang="en-US" sz="2800" dirty="0">
              <a:latin typeface="Quattrocento Sans" panose="020B0502050000020003" pitchFamily="34" charset="0"/>
            </a:endParaRPr>
          </a:p>
          <a:p>
            <a:endParaRPr lang="en-US" sz="2800" dirty="0">
              <a:latin typeface="Quattrocento Sans" panose="020B0502050000020003" pitchFamily="34" charset="0"/>
            </a:endParaRPr>
          </a:p>
        </p:txBody>
      </p:sp>
    </p:spTree>
    <p:extLst>
      <p:ext uri="{BB962C8B-B14F-4D97-AF65-F5344CB8AC3E}">
        <p14:creationId xmlns:p14="http://schemas.microsoft.com/office/powerpoint/2010/main" val="3815372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4"/>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3F7778"/>
              </a:buClr>
              <a:buSzPts val="4000"/>
              <a:buFont typeface="Quattrocento Sans"/>
              <a:buNone/>
            </a:pPr>
            <a:r>
              <a:rPr lang="en-CA" dirty="0"/>
              <a:t>Public Health </a:t>
            </a:r>
            <a:r>
              <a:rPr lang="en-CA"/>
              <a:t>Workers Resources</a:t>
            </a:r>
            <a:endParaRPr dirty="0"/>
          </a:p>
        </p:txBody>
      </p:sp>
      <p:sp>
        <p:nvSpPr>
          <p:cNvPr id="150" name="Google Shape;150;p14"/>
          <p:cNvSpPr txBox="1">
            <a:spLocks noGrp="1"/>
          </p:cNvSpPr>
          <p:nvPr>
            <p:ph type="subTitle" idx="1"/>
          </p:nvPr>
        </p:nvSpPr>
        <p:spPr>
          <a:xfrm>
            <a:off x="842212" y="2108622"/>
            <a:ext cx="10016288" cy="474937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B00061"/>
              </a:buClr>
              <a:buSzPts val="2800"/>
              <a:buNone/>
            </a:pPr>
            <a:r>
              <a:rPr lang="en-CA" sz="2800" b="1" dirty="0">
                <a:solidFill>
                  <a:srgbClr val="B00061"/>
                </a:solidFill>
                <a:latin typeface="Quattrocento Sans"/>
                <a:ea typeface="Quattrocento Sans"/>
                <a:cs typeface="Quattrocento Sans"/>
                <a:sym typeface="Quattrocento Sans"/>
              </a:rPr>
              <a:t>Toolkit for the Public, Community Partners, </a:t>
            </a:r>
            <a:r>
              <a:rPr lang="en-CA" sz="2800" b="1" dirty="0">
                <a:solidFill>
                  <a:srgbClr val="B00061"/>
                </a:solidFill>
              </a:rPr>
              <a:t>Politicians and Boards of Health:</a:t>
            </a:r>
            <a:endParaRPr sz="2800" b="1" dirty="0">
              <a:solidFill>
                <a:srgbClr val="B00061"/>
              </a:solidFill>
              <a:latin typeface="Quattrocento Sans"/>
              <a:ea typeface="Quattrocento Sans"/>
              <a:cs typeface="Quattrocento Sans"/>
              <a:sym typeface="Quattrocento Sans"/>
            </a:endParaRPr>
          </a:p>
          <a:p>
            <a:pPr marL="800100" lvl="1" indent="-342900" algn="l" rtl="0">
              <a:lnSpc>
                <a:spcPct val="100000"/>
              </a:lnSpc>
              <a:spcBef>
                <a:spcPts val="1200"/>
              </a:spcBef>
              <a:spcAft>
                <a:spcPts val="0"/>
              </a:spcAft>
              <a:buClr>
                <a:schemeClr val="dk1"/>
              </a:buClr>
              <a:buSzPts val="2800"/>
              <a:buFont typeface="Noto Sans Symbols"/>
              <a:buChar char="∙"/>
            </a:pPr>
            <a:r>
              <a:rPr lang="en-CA" sz="2800" dirty="0">
                <a:latin typeface="Quattrocento Sans"/>
                <a:ea typeface="Quattrocento Sans"/>
                <a:cs typeface="Quattrocento Sans"/>
                <a:sym typeface="Quattrocento Sans"/>
              </a:rPr>
              <a:t>Social Media creative that includes; messages, images, graphics and video along with public campaign web page</a:t>
            </a:r>
            <a:endParaRPr sz="2800" dirty="0">
              <a:latin typeface="Quattrocento Sans"/>
              <a:ea typeface="Quattrocento Sans"/>
              <a:cs typeface="Quattrocento Sans"/>
              <a:sym typeface="Quattrocento Sans"/>
            </a:endParaRPr>
          </a:p>
          <a:p>
            <a:pPr marL="800100" lvl="1" indent="-342900" algn="l" rtl="0">
              <a:lnSpc>
                <a:spcPct val="100000"/>
              </a:lnSpc>
              <a:spcBef>
                <a:spcPts val="600"/>
              </a:spcBef>
              <a:spcAft>
                <a:spcPts val="0"/>
              </a:spcAft>
              <a:buClr>
                <a:schemeClr val="dk1"/>
              </a:buClr>
              <a:buSzPts val="2800"/>
              <a:buFont typeface="Noto Sans Symbols"/>
              <a:buChar char="∙"/>
            </a:pPr>
            <a:r>
              <a:rPr lang="en-CA" sz="2800" dirty="0">
                <a:latin typeface="Quattrocento Sans"/>
                <a:ea typeface="Quattrocento Sans"/>
                <a:cs typeface="Quattrocento Sans"/>
                <a:sym typeface="Quattrocento Sans"/>
              </a:rPr>
              <a:t>Deposition guide for BOH and/or county councils with presentation template</a:t>
            </a:r>
          </a:p>
          <a:p>
            <a:pPr marL="800100" lvl="1" indent="-342900" algn="l" rtl="0">
              <a:lnSpc>
                <a:spcPct val="100000"/>
              </a:lnSpc>
              <a:spcBef>
                <a:spcPts val="600"/>
              </a:spcBef>
              <a:spcAft>
                <a:spcPts val="0"/>
              </a:spcAft>
              <a:buClr>
                <a:schemeClr val="dk1"/>
              </a:buClr>
              <a:buSzPts val="2800"/>
              <a:buFont typeface="Noto Sans Symbols"/>
              <a:buChar char="∙"/>
            </a:pPr>
            <a:r>
              <a:rPr lang="en-CA" sz="2800" dirty="0">
                <a:latin typeface="Quattrocento Sans"/>
                <a:ea typeface="Quattrocento Sans"/>
                <a:cs typeface="Quattrocento Sans"/>
                <a:sym typeface="Quattrocento Sans"/>
              </a:rPr>
              <a:t>Information Package for MPPs</a:t>
            </a:r>
          </a:p>
          <a:p>
            <a:pPr marL="800100" lvl="1" indent="-342900" algn="l" rtl="0">
              <a:lnSpc>
                <a:spcPct val="100000"/>
              </a:lnSpc>
              <a:spcBef>
                <a:spcPts val="600"/>
              </a:spcBef>
              <a:spcAft>
                <a:spcPts val="0"/>
              </a:spcAft>
              <a:buClr>
                <a:schemeClr val="dk1"/>
              </a:buClr>
              <a:buSzPts val="2800"/>
              <a:buFont typeface="Noto Sans Symbols"/>
              <a:buChar char="∙"/>
            </a:pPr>
            <a:r>
              <a:rPr lang="en-CA" sz="2800" dirty="0">
                <a:latin typeface="Quattrocento Sans"/>
                <a:ea typeface="Quattrocento Sans"/>
                <a:cs typeface="Quattrocento Sans"/>
                <a:sym typeface="Quattrocento Sans"/>
              </a:rPr>
              <a:t>Posters, flyers for information booths/pickets</a:t>
            </a:r>
          </a:p>
          <a:p>
            <a:pPr marL="800100" lvl="1" indent="-342900" algn="l" rtl="0">
              <a:lnSpc>
                <a:spcPct val="100000"/>
              </a:lnSpc>
              <a:spcBef>
                <a:spcPts val="600"/>
              </a:spcBef>
              <a:spcAft>
                <a:spcPts val="0"/>
              </a:spcAft>
              <a:buClr>
                <a:schemeClr val="dk1"/>
              </a:buClr>
              <a:buSzPts val="2800"/>
              <a:buFont typeface="Noto Sans Symbols"/>
              <a:buChar char="∙"/>
            </a:pPr>
            <a:r>
              <a:rPr lang="en-CA" sz="2800" dirty="0">
                <a:latin typeface="Quattrocento Sans"/>
                <a:ea typeface="Quattrocento Sans"/>
                <a:cs typeface="Quattrocento Sans"/>
                <a:sym typeface="Quattrocento Sans"/>
              </a:rPr>
              <a:t>Send an auto email to your local politician</a:t>
            </a:r>
            <a:endParaRPr sz="2800" dirty="0">
              <a:latin typeface="Quattrocento Sans"/>
              <a:ea typeface="Quattrocento Sans"/>
              <a:cs typeface="Quattrocento Sans"/>
              <a:sym typeface="Quattrocento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7"/>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Getting Involved</a:t>
            </a:r>
            <a:endParaRPr/>
          </a:p>
        </p:txBody>
      </p:sp>
      <p:sp>
        <p:nvSpPr>
          <p:cNvPr id="169" name="Google Shape;169;p17"/>
          <p:cNvSpPr txBox="1">
            <a:spLocks noGrp="1"/>
          </p:cNvSpPr>
          <p:nvPr>
            <p:ph type="subTitle" idx="1"/>
          </p:nvPr>
        </p:nvSpPr>
        <p:spPr>
          <a:xfrm>
            <a:off x="842212" y="2108622"/>
            <a:ext cx="9108612" cy="429217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lang="en-CA" sz="2800" dirty="0">
                <a:latin typeface="Quattrocento Sans"/>
                <a:ea typeface="Quattrocento Sans"/>
                <a:cs typeface="Quattrocento Sans"/>
                <a:sym typeface="Quattrocento Sans"/>
              </a:rPr>
              <a:t>Visit the </a:t>
            </a:r>
            <a:r>
              <a:rPr lang="en-CA" sz="2800" u="sng" dirty="0">
                <a:solidFill>
                  <a:schemeClr val="hlink"/>
                </a:solidFill>
                <a:latin typeface="Quattrocento Sans"/>
                <a:ea typeface="Quattrocento Sans"/>
                <a:cs typeface="Quattrocento Sans"/>
                <a:sym typeface="Quattrocento Sans"/>
                <a:hlinkClick r:id="rId3"/>
              </a:rPr>
              <a:t>Public Health Worker’s Landing Page </a:t>
            </a:r>
            <a:r>
              <a:rPr lang="en-CA" sz="2800" dirty="0">
                <a:latin typeface="Quattrocento Sans"/>
                <a:ea typeface="Quattrocento Sans"/>
                <a:cs typeface="Quattrocento Sans"/>
                <a:sym typeface="Quattrocento Sans"/>
              </a:rPr>
              <a:t>where you can find:</a:t>
            </a:r>
            <a:endParaRPr dirty="0"/>
          </a:p>
          <a:p>
            <a:pPr marL="914400" lvl="1" indent="-457200" algn="l" rtl="0">
              <a:lnSpc>
                <a:spcPct val="90000"/>
              </a:lnSpc>
              <a:spcBef>
                <a:spcPts val="1100"/>
              </a:spcBef>
              <a:spcAft>
                <a:spcPts val="0"/>
              </a:spcAft>
              <a:buClr>
                <a:schemeClr val="dk1"/>
              </a:buClr>
              <a:buSzPts val="2800"/>
              <a:buFont typeface="Arial"/>
              <a:buChar char="•"/>
            </a:pPr>
            <a:r>
              <a:rPr lang="en-CA" sz="2800" dirty="0">
                <a:latin typeface="Quattrocento Sans"/>
                <a:ea typeface="Quattrocento Sans"/>
                <a:cs typeface="Quattrocento Sans"/>
                <a:sym typeface="Quattrocento Sans"/>
              </a:rPr>
              <a:t>Information on how to apply for campaign funding from CUPE National</a:t>
            </a:r>
            <a:endParaRPr dirty="0"/>
          </a:p>
          <a:p>
            <a:pPr marL="914400" lvl="1" indent="-457200" algn="l" rtl="0">
              <a:lnSpc>
                <a:spcPct val="90000"/>
              </a:lnSpc>
              <a:spcBef>
                <a:spcPts val="1100"/>
              </a:spcBef>
              <a:spcAft>
                <a:spcPts val="0"/>
              </a:spcAft>
              <a:buClr>
                <a:schemeClr val="dk1"/>
              </a:buClr>
              <a:buSzPts val="2800"/>
              <a:buFont typeface="Arial"/>
              <a:buChar char="•"/>
            </a:pPr>
            <a:r>
              <a:rPr lang="en-CA" sz="2800" dirty="0">
                <a:latin typeface="Quattrocento Sans"/>
                <a:ea typeface="Quattrocento Sans"/>
                <a:cs typeface="Quattrocento Sans"/>
                <a:sym typeface="Quattrocento Sans"/>
              </a:rPr>
              <a:t>Toolkit material like depositions, presentations and emails you can download, customize and use for your campaign</a:t>
            </a:r>
            <a:endParaRPr dirty="0"/>
          </a:p>
          <a:p>
            <a:pPr marL="914400" lvl="1" indent="-457200" algn="l" rtl="0">
              <a:lnSpc>
                <a:spcPct val="90000"/>
              </a:lnSpc>
              <a:spcBef>
                <a:spcPts val="1100"/>
              </a:spcBef>
              <a:spcAft>
                <a:spcPts val="0"/>
              </a:spcAft>
              <a:buClr>
                <a:schemeClr val="dk1"/>
              </a:buClr>
              <a:buSzPts val="2800"/>
              <a:buFont typeface="Arial"/>
              <a:buChar char="•"/>
            </a:pPr>
            <a:r>
              <a:rPr lang="en-CA" sz="2800" dirty="0">
                <a:latin typeface="Quattrocento Sans"/>
                <a:ea typeface="Quattrocento Sans"/>
                <a:cs typeface="Quattrocento Sans"/>
                <a:sym typeface="Quattrocento Sans"/>
              </a:rPr>
              <a:t>Social media artwork and videos you can post</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1" name="Google Shape;31;p2"/>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Public Health in CUPE</a:t>
            </a:r>
            <a:endParaRPr/>
          </a:p>
        </p:txBody>
      </p:sp>
      <p:graphicFrame>
        <p:nvGraphicFramePr>
          <p:cNvPr id="3" name="Diagram 2">
            <a:extLst>
              <a:ext uri="{FF2B5EF4-FFF2-40B4-BE49-F238E27FC236}">
                <a16:creationId xmlns:a16="http://schemas.microsoft.com/office/drawing/2014/main" id="{3A9E257D-445B-11A3-B581-4DCDF7915E7C}"/>
              </a:ext>
            </a:extLst>
          </p:cNvPr>
          <p:cNvGraphicFramePr/>
          <p:nvPr>
            <p:extLst>
              <p:ext uri="{D42A27DB-BD31-4B8C-83A1-F6EECF244321}">
                <p14:modId xmlns:p14="http://schemas.microsoft.com/office/powerpoint/2010/main" val="2689020697"/>
              </p:ext>
            </p:extLst>
          </p:nvPr>
        </p:nvGraphicFramePr>
        <p:xfrm>
          <a:off x="493986" y="236483"/>
          <a:ext cx="11424745" cy="6952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3CB5A6C1-D8E2-BC2C-06A4-16C30E58881E}"/>
              </a:ext>
            </a:extLst>
          </p:cNvPr>
          <p:cNvSpPr txBox="1"/>
          <p:nvPr/>
        </p:nvSpPr>
        <p:spPr>
          <a:xfrm>
            <a:off x="3856220" y="4584040"/>
            <a:ext cx="609350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CUPE represents about </a:t>
            </a:r>
            <a:r>
              <a:rPr kumimoji="0" lang="en-US" sz="2800" b="1" i="0" u="none" strike="noStrike" kern="0" cap="none" spc="0" normalizeH="0" baseline="0" noProof="0" dirty="0">
                <a:ln>
                  <a:noFill/>
                </a:ln>
                <a:solidFill>
                  <a:srgbClr val="B00061"/>
                </a:solidFill>
                <a:effectLst/>
                <a:uLnTx/>
                <a:uFillTx/>
                <a:latin typeface="Arial"/>
                <a:cs typeface="Arial"/>
                <a:sym typeface="Arial"/>
              </a:rPr>
              <a:t>5,000</a:t>
            </a:r>
            <a:r>
              <a:rPr kumimoji="0" lang="en-US" sz="2800" b="0" i="0" u="none" strike="noStrike" kern="0" cap="none" spc="0" normalizeH="0" baseline="0" noProof="0" dirty="0">
                <a:ln>
                  <a:noFill/>
                </a:ln>
                <a:solidFill>
                  <a:srgbClr val="B00061"/>
                </a:solidFill>
                <a:effectLst/>
                <a:uLnTx/>
                <a:uFillTx/>
                <a:latin typeface="Arial"/>
                <a:cs typeface="Arial"/>
                <a:sym typeface="Arial"/>
              </a:rPr>
              <a:t> </a:t>
            </a:r>
            <a:r>
              <a:rPr kumimoji="0" lang="en-US" sz="2800" b="0" i="0" u="none" strike="noStrike" kern="0" cap="none" spc="0" normalizeH="0" baseline="0" noProof="0" dirty="0">
                <a:ln>
                  <a:noFill/>
                </a:ln>
                <a:solidFill>
                  <a:srgbClr val="000000"/>
                </a:solidFill>
                <a:effectLst/>
                <a:uLnTx/>
                <a:uFillTx/>
                <a:latin typeface="Arial"/>
                <a:cs typeface="Arial"/>
                <a:sym typeface="Arial"/>
              </a:rPr>
              <a:t>public health workers across </a:t>
            </a:r>
            <a:r>
              <a:rPr kumimoji="0" lang="en-US" sz="2800" b="1" i="0" u="none" strike="noStrike" kern="0" cap="none" spc="0" normalizeH="0" baseline="0" noProof="0" dirty="0">
                <a:ln>
                  <a:noFill/>
                </a:ln>
                <a:solidFill>
                  <a:srgbClr val="000000"/>
                </a:solidFill>
                <a:effectLst/>
                <a:uLnTx/>
                <a:uFillTx/>
                <a:latin typeface="Arial"/>
                <a:cs typeface="Arial"/>
                <a:sym typeface="Arial"/>
              </a:rPr>
              <a:t>25 of the 29 </a:t>
            </a:r>
            <a:r>
              <a:rPr kumimoji="0" lang="en-US" sz="2800" b="0" i="0" u="none" strike="noStrike" kern="0" cap="none" spc="0" normalizeH="0" baseline="0" noProof="0" dirty="0">
                <a:ln>
                  <a:noFill/>
                </a:ln>
                <a:solidFill>
                  <a:srgbClr val="000000"/>
                </a:solidFill>
                <a:effectLst/>
                <a:uLnTx/>
                <a:uFillTx/>
                <a:latin typeface="Arial"/>
                <a:cs typeface="Arial"/>
                <a:sym typeface="Arial"/>
              </a:rPr>
              <a:t>Public Health Units in Ontario.</a:t>
            </a:r>
          </a:p>
        </p:txBody>
      </p:sp>
    </p:spTree>
    <p:extLst>
      <p:ext uri="{BB962C8B-B14F-4D97-AF65-F5344CB8AC3E}">
        <p14:creationId xmlns:p14="http://schemas.microsoft.com/office/powerpoint/2010/main" val="2034632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8"/>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Getting Involved</a:t>
            </a:r>
            <a:endParaRPr/>
          </a:p>
        </p:txBody>
      </p:sp>
      <p:sp>
        <p:nvSpPr>
          <p:cNvPr id="176" name="Google Shape;176;p18"/>
          <p:cNvSpPr txBox="1">
            <a:spLocks noGrp="1"/>
          </p:cNvSpPr>
          <p:nvPr>
            <p:ph type="subTitle" idx="1"/>
          </p:nvPr>
        </p:nvSpPr>
        <p:spPr>
          <a:xfrm>
            <a:off x="842212" y="2194559"/>
            <a:ext cx="6290108" cy="420624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kumimoji="0" lang="en-US" sz="2800" b="0" i="0" u="sng" strike="noStrike" kern="0" cap="none" spc="0" normalizeH="0" baseline="0" noProof="0" dirty="0">
                <a:ln>
                  <a:noFill/>
                </a:ln>
                <a:solidFill>
                  <a:srgbClr val="0563C1"/>
                </a:solidFill>
                <a:effectLst/>
                <a:uLnTx/>
                <a:uFillTx/>
                <a:latin typeface="Quattrocento Sans"/>
                <a:ea typeface="Quattrocento Sans"/>
                <a:cs typeface="Quattrocento Sans"/>
                <a:sym typeface="Quattrocento Sans"/>
                <a:hlinkClick r:id="rId3"/>
              </a:rPr>
              <a:t>Public Health Worker’s Resource Page</a:t>
            </a:r>
            <a:endParaRPr lang="en-CA" sz="2800" dirty="0">
              <a:latin typeface="Quattrocento Sans"/>
              <a:ea typeface="Quattrocento Sans"/>
              <a:cs typeface="Quattrocento Sans"/>
              <a:sym typeface="Quattrocento Sans"/>
            </a:endParaRPr>
          </a:p>
          <a:p>
            <a:pPr marL="0" lvl="0" indent="0" algn="l" rtl="0">
              <a:lnSpc>
                <a:spcPct val="100000"/>
              </a:lnSpc>
              <a:spcBef>
                <a:spcPts val="0"/>
              </a:spcBef>
              <a:spcAft>
                <a:spcPts val="0"/>
              </a:spcAft>
              <a:buClr>
                <a:schemeClr val="dk1"/>
              </a:buClr>
              <a:buSzPts val="2800"/>
              <a:buNone/>
            </a:pPr>
            <a:endParaRPr lang="en-CA" sz="2800" dirty="0">
              <a:latin typeface="Quattrocento Sans"/>
              <a:ea typeface="Quattrocento Sans"/>
              <a:cs typeface="Quattrocento Sans"/>
              <a:sym typeface="Quattrocento Sans"/>
            </a:endParaRPr>
          </a:p>
          <a:p>
            <a:pPr marL="0" lvl="0" indent="0" algn="l" rtl="0">
              <a:lnSpc>
                <a:spcPct val="100000"/>
              </a:lnSpc>
              <a:spcBef>
                <a:spcPts val="0"/>
              </a:spcBef>
              <a:spcAft>
                <a:spcPts val="0"/>
              </a:spcAft>
              <a:buClr>
                <a:schemeClr val="dk1"/>
              </a:buClr>
              <a:buSzPts val="2800"/>
              <a:buNone/>
            </a:pPr>
            <a:r>
              <a:rPr lang="en-US" sz="2800" dirty="0">
                <a:latin typeface="Quattrocento Sans"/>
                <a:ea typeface="Quattrocento Sans"/>
                <a:cs typeface="Quattrocento Sans"/>
                <a:sym typeface="Quattrocento Sans"/>
                <a:hlinkClick r:id="rId4"/>
              </a:rPr>
              <a:t>Because Public Health Matters Campaign Page</a:t>
            </a:r>
            <a:endParaRPr lang="en-CA" sz="2800" dirty="0">
              <a:latin typeface="Quattrocento Sans"/>
              <a:ea typeface="Quattrocento Sans"/>
              <a:cs typeface="Quattrocento Sans"/>
              <a:sym typeface="Quattrocento Sans"/>
            </a:endParaRPr>
          </a:p>
          <a:p>
            <a:pPr marL="0" lvl="0" indent="0" algn="l" rtl="0">
              <a:lnSpc>
                <a:spcPct val="100000"/>
              </a:lnSpc>
              <a:spcBef>
                <a:spcPts val="0"/>
              </a:spcBef>
              <a:spcAft>
                <a:spcPts val="0"/>
              </a:spcAft>
              <a:buClr>
                <a:schemeClr val="dk1"/>
              </a:buClr>
              <a:buSzPts val="2800"/>
              <a:buNone/>
            </a:pPr>
            <a:endParaRPr lang="en-CA" sz="2800" dirty="0"/>
          </a:p>
          <a:p>
            <a:pPr marL="0" lvl="0" indent="0" algn="l" rtl="0">
              <a:lnSpc>
                <a:spcPct val="100000"/>
              </a:lnSpc>
              <a:spcBef>
                <a:spcPts val="0"/>
              </a:spcBef>
              <a:spcAft>
                <a:spcPts val="0"/>
              </a:spcAft>
              <a:buClr>
                <a:schemeClr val="dk1"/>
              </a:buClr>
              <a:buSzPts val="2800"/>
              <a:buNone/>
            </a:pPr>
            <a:r>
              <a:rPr lang="en-CA" sz="2800" dirty="0">
                <a:latin typeface="Quattrocento Sans"/>
                <a:ea typeface="Quattrocento Sans"/>
                <a:cs typeface="Quattrocento Sans"/>
                <a:sym typeface="Quattrocento Sans"/>
              </a:rPr>
              <a:t>Email the CUPE Public Health Workers sub-committee at:</a:t>
            </a:r>
            <a:endParaRPr dirty="0"/>
          </a:p>
          <a:p>
            <a:pPr marL="0" lvl="0" indent="0" algn="l" rtl="0">
              <a:lnSpc>
                <a:spcPct val="100000"/>
              </a:lnSpc>
              <a:spcBef>
                <a:spcPts val="600"/>
              </a:spcBef>
              <a:spcAft>
                <a:spcPts val="0"/>
              </a:spcAft>
              <a:buClr>
                <a:schemeClr val="dk1"/>
              </a:buClr>
              <a:buSzPts val="2800"/>
              <a:buNone/>
            </a:pPr>
            <a:r>
              <a:rPr lang="en-CA" sz="2800" u="sng" dirty="0">
                <a:solidFill>
                  <a:schemeClr val="hlink"/>
                </a:solidFill>
                <a:latin typeface="Quattrocento Sans"/>
                <a:ea typeface="Quattrocento Sans"/>
                <a:cs typeface="Quattrocento Sans"/>
                <a:sym typeface="Quattrocento Sans"/>
                <a:hlinkClick r:id="rId5"/>
              </a:rPr>
              <a:t>phchairomw@gmail.com</a:t>
            </a:r>
            <a:endParaRPr lang="en-CA" sz="2800" u="sng" dirty="0">
              <a:solidFill>
                <a:schemeClr val="hlink"/>
              </a:solidFill>
              <a:latin typeface="Quattrocento Sans"/>
              <a:ea typeface="Quattrocento Sans"/>
              <a:cs typeface="Quattrocento Sans"/>
              <a:sym typeface="Quattrocento Sans"/>
            </a:endParaRPr>
          </a:p>
          <a:p>
            <a:pPr marL="0" lvl="0" indent="0" algn="l" rtl="0">
              <a:lnSpc>
                <a:spcPct val="100000"/>
              </a:lnSpc>
              <a:spcBef>
                <a:spcPts val="600"/>
              </a:spcBef>
              <a:spcAft>
                <a:spcPts val="0"/>
              </a:spcAft>
              <a:buClr>
                <a:schemeClr val="dk1"/>
              </a:buClr>
              <a:buSzPts val="2800"/>
              <a:buNone/>
            </a:pPr>
            <a:r>
              <a:rPr lang="en-CA" sz="2800" u="sng" dirty="0">
                <a:solidFill>
                  <a:schemeClr val="hlink"/>
                </a:solidFill>
              </a:rPr>
              <a:t>publichealthomw@gmail.com</a:t>
            </a:r>
            <a:endParaRPr sz="2800" dirty="0"/>
          </a:p>
          <a:p>
            <a:pPr marL="0" lvl="0" indent="0" algn="l" rtl="0">
              <a:lnSpc>
                <a:spcPct val="100000"/>
              </a:lnSpc>
              <a:spcBef>
                <a:spcPts val="600"/>
              </a:spcBef>
              <a:spcAft>
                <a:spcPts val="0"/>
              </a:spcAft>
              <a:buClr>
                <a:schemeClr val="dk1"/>
              </a:buClr>
              <a:buSzPts val="2800"/>
              <a:buNone/>
            </a:pPr>
            <a:endParaRPr sz="2800" dirty="0">
              <a:latin typeface="Quattrocento Sans"/>
              <a:ea typeface="Quattrocento Sans"/>
              <a:cs typeface="Quattrocento Sans"/>
              <a:sym typeface="Quattrocento Sans"/>
            </a:endParaRPr>
          </a:p>
        </p:txBody>
      </p:sp>
      <p:pic>
        <p:nvPicPr>
          <p:cNvPr id="177" name="Google Shape;177;p18" descr="Person holding mouse"/>
          <p:cNvPicPr preferRelativeResize="0"/>
          <p:nvPr/>
        </p:nvPicPr>
        <p:blipFill rotWithShape="1">
          <a:blip r:embed="rId6">
            <a:alphaModFix/>
          </a:blip>
          <a:srcRect l="20133" r="8310"/>
          <a:stretch/>
        </p:blipFill>
        <p:spPr>
          <a:xfrm>
            <a:off x="7679226" y="2194559"/>
            <a:ext cx="3960548" cy="368987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A9992-E04F-49D8-C421-6DB50E14162A}"/>
              </a:ext>
            </a:extLst>
          </p:cNvPr>
          <p:cNvSpPr>
            <a:spLocks noGrp="1"/>
          </p:cNvSpPr>
          <p:nvPr>
            <p:ph type="ctrTitle"/>
          </p:nvPr>
        </p:nvSpPr>
        <p:spPr/>
        <p:txBody>
          <a:bodyPr/>
          <a:lstStyle/>
          <a:p>
            <a:r>
              <a:rPr lang="en-US" dirty="0"/>
              <a:t>Public Health</a:t>
            </a:r>
          </a:p>
        </p:txBody>
      </p:sp>
      <p:sp>
        <p:nvSpPr>
          <p:cNvPr id="3" name="Subtitle 2">
            <a:extLst>
              <a:ext uri="{FF2B5EF4-FFF2-40B4-BE49-F238E27FC236}">
                <a16:creationId xmlns:a16="http://schemas.microsoft.com/office/drawing/2014/main" id="{3D70F10D-B704-41FE-73AE-6D9AEC624487}"/>
              </a:ext>
            </a:extLst>
          </p:cNvPr>
          <p:cNvSpPr>
            <a:spLocks noGrp="1"/>
          </p:cNvSpPr>
          <p:nvPr>
            <p:ph type="subTitle" idx="1"/>
          </p:nvPr>
        </p:nvSpPr>
        <p:spPr>
          <a:xfrm>
            <a:off x="842212" y="1693890"/>
            <a:ext cx="10016288" cy="4407438"/>
          </a:xfrm>
        </p:spPr>
        <p:txBody>
          <a:bodyPr/>
          <a:lstStyle/>
          <a:p>
            <a:r>
              <a:rPr lang="en-US" sz="2400" dirty="0"/>
              <a:t>Crucial role in advancing health and well-being of individuals, preventing disease and injuries, and safeguarding overall health of the population.</a:t>
            </a:r>
          </a:p>
          <a:p>
            <a:endParaRPr lang="en-US" sz="2400" dirty="0"/>
          </a:p>
          <a:p>
            <a:r>
              <a:rPr lang="en-US" sz="2400" dirty="0"/>
              <a:t>Core functions of Public Health</a:t>
            </a:r>
          </a:p>
          <a:p>
            <a:pPr marL="514350" indent="-514350">
              <a:buAutoNum type="arabicPeriod"/>
            </a:pPr>
            <a:r>
              <a:rPr lang="en-US" sz="2400" dirty="0"/>
              <a:t>Health protection</a:t>
            </a:r>
          </a:p>
          <a:p>
            <a:pPr marL="514350" indent="-514350">
              <a:buAutoNum type="arabicPeriod"/>
            </a:pPr>
            <a:r>
              <a:rPr lang="en-US" sz="2400" dirty="0"/>
              <a:t>Disease and injury prevention</a:t>
            </a:r>
          </a:p>
          <a:p>
            <a:pPr marL="514350" indent="-514350">
              <a:buAutoNum type="arabicPeriod"/>
            </a:pPr>
            <a:r>
              <a:rPr lang="en-US" sz="2400" dirty="0"/>
              <a:t>Health promotion</a:t>
            </a:r>
          </a:p>
          <a:p>
            <a:pPr marL="514350" indent="-514350">
              <a:buAutoNum type="arabicPeriod"/>
            </a:pPr>
            <a:r>
              <a:rPr lang="en-US" sz="2400" dirty="0"/>
              <a:t>Emergency preparedness and response</a:t>
            </a:r>
          </a:p>
          <a:p>
            <a:pPr marL="514350" indent="-514350">
              <a:buAutoNum type="arabicPeriod"/>
            </a:pPr>
            <a:r>
              <a:rPr lang="en-US" sz="2400" dirty="0"/>
              <a:t>Population health assessment</a:t>
            </a:r>
          </a:p>
          <a:p>
            <a:pPr marL="514350" indent="-514350">
              <a:buAutoNum type="arabicPeriod"/>
            </a:pPr>
            <a:r>
              <a:rPr lang="en-US" sz="2400" dirty="0"/>
              <a:t>Health surveillance</a:t>
            </a:r>
          </a:p>
          <a:p>
            <a:pPr marL="514350" indent="-514350">
              <a:buAutoNum type="arabicPeriod"/>
            </a:pPr>
            <a:endParaRPr lang="en-US" dirty="0"/>
          </a:p>
        </p:txBody>
      </p:sp>
      <p:sp>
        <p:nvSpPr>
          <p:cNvPr id="4" name="TextBox 3">
            <a:extLst>
              <a:ext uri="{FF2B5EF4-FFF2-40B4-BE49-F238E27FC236}">
                <a16:creationId xmlns:a16="http://schemas.microsoft.com/office/drawing/2014/main" id="{CB581D68-641B-4345-DD8A-DE847A6AC59C}"/>
              </a:ext>
            </a:extLst>
          </p:cNvPr>
          <p:cNvSpPr txBox="1"/>
          <p:nvPr/>
        </p:nvSpPr>
        <p:spPr>
          <a:xfrm>
            <a:off x="8160026" y="3297836"/>
            <a:ext cx="318976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First line of defense for the health care system!</a:t>
            </a:r>
          </a:p>
        </p:txBody>
      </p:sp>
    </p:spTree>
    <p:extLst>
      <p:ext uri="{BB962C8B-B14F-4D97-AF65-F5344CB8AC3E}">
        <p14:creationId xmlns:p14="http://schemas.microsoft.com/office/powerpoint/2010/main" val="88456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64CDE-3003-7F15-67E7-FC5BAB130277}"/>
              </a:ext>
            </a:extLst>
          </p:cNvPr>
          <p:cNvSpPr>
            <a:spLocks noGrp="1"/>
          </p:cNvSpPr>
          <p:nvPr>
            <p:ph type="ctrTitle"/>
          </p:nvPr>
        </p:nvSpPr>
        <p:spPr/>
        <p:txBody>
          <a:bodyPr/>
          <a:lstStyle/>
          <a:p>
            <a:r>
              <a:rPr lang="en-US" dirty="0"/>
              <a:t>Public Health</a:t>
            </a:r>
          </a:p>
        </p:txBody>
      </p:sp>
      <p:sp>
        <p:nvSpPr>
          <p:cNvPr id="3" name="Subtitle 2">
            <a:extLst>
              <a:ext uri="{FF2B5EF4-FFF2-40B4-BE49-F238E27FC236}">
                <a16:creationId xmlns:a16="http://schemas.microsoft.com/office/drawing/2014/main" id="{918E2F95-A0CF-028E-AADC-54FB583FB452}"/>
              </a:ext>
            </a:extLst>
          </p:cNvPr>
          <p:cNvSpPr>
            <a:spLocks noGrp="1"/>
          </p:cNvSpPr>
          <p:nvPr>
            <p:ph type="subTitle" idx="1"/>
          </p:nvPr>
        </p:nvSpPr>
        <p:spPr/>
        <p:txBody>
          <a:bodyPr/>
          <a:lstStyle/>
          <a:p>
            <a:r>
              <a:rPr lang="en-US" dirty="0"/>
              <a:t>The core of the PH system is the workforce that delivers services across the province. </a:t>
            </a:r>
          </a:p>
          <a:p>
            <a:endParaRPr lang="en-US" dirty="0"/>
          </a:p>
          <a:p>
            <a:r>
              <a:rPr lang="en-US" dirty="0"/>
              <a:t>The only way to ensure a strong public health system is to ensure adequate staffing levels and good working conditions.</a:t>
            </a:r>
          </a:p>
          <a:p>
            <a:endParaRPr lang="en-US" dirty="0"/>
          </a:p>
        </p:txBody>
      </p:sp>
    </p:spTree>
    <p:extLst>
      <p:ext uri="{BB962C8B-B14F-4D97-AF65-F5344CB8AC3E}">
        <p14:creationId xmlns:p14="http://schemas.microsoft.com/office/powerpoint/2010/main" val="2599325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pic>
        <p:nvPicPr>
          <p:cNvPr id="3" name="Picture 2">
            <a:extLst>
              <a:ext uri="{FF2B5EF4-FFF2-40B4-BE49-F238E27FC236}">
                <a16:creationId xmlns:a16="http://schemas.microsoft.com/office/drawing/2014/main" id="{51F761B4-6C2A-0700-A943-D27C60CAA36A}"/>
              </a:ext>
            </a:extLst>
          </p:cNvPr>
          <p:cNvPicPr>
            <a:picLocks noChangeAspect="1"/>
          </p:cNvPicPr>
          <p:nvPr/>
        </p:nvPicPr>
        <p:blipFill>
          <a:blip r:embed="rId3"/>
          <a:stretch>
            <a:fillRect/>
          </a:stretch>
        </p:blipFill>
        <p:spPr>
          <a:xfrm>
            <a:off x="6049551" y="2270234"/>
            <a:ext cx="6142449" cy="3689131"/>
          </a:xfrm>
          <a:prstGeom prst="rect">
            <a:avLst/>
          </a:prstGeom>
        </p:spPr>
      </p:pic>
      <p:sp>
        <p:nvSpPr>
          <p:cNvPr id="31" name="Google Shape;31;p2"/>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Public Health in CUPE</a:t>
            </a:r>
            <a:endParaRPr/>
          </a:p>
        </p:txBody>
      </p:sp>
      <p:sp>
        <p:nvSpPr>
          <p:cNvPr id="32" name="Google Shape;32;p2"/>
          <p:cNvSpPr txBox="1">
            <a:spLocks noGrp="1"/>
          </p:cNvSpPr>
          <p:nvPr>
            <p:ph type="subTitle" idx="1"/>
          </p:nvPr>
        </p:nvSpPr>
        <p:spPr>
          <a:xfrm>
            <a:off x="842213" y="1919814"/>
            <a:ext cx="5968490" cy="4389970"/>
          </a:xfrm>
          <a:prstGeom prst="rect">
            <a:avLst/>
          </a:prstGeom>
          <a:noFill/>
          <a:ln>
            <a:noFill/>
          </a:ln>
        </p:spPr>
        <p:txBody>
          <a:bodyPr spcFirstLastPara="1" wrap="square" lIns="91425" tIns="45700" rIns="91425" bIns="45700" anchor="t" anchorCtr="0">
            <a:noAutofit/>
          </a:bodyPr>
          <a:lstStyle/>
          <a:p>
            <a:pPr lvl="0"/>
            <a:r>
              <a:rPr lang="en-US" sz="2400" b="1" dirty="0"/>
              <a:t>CUPE Public Health Survey (2023)</a:t>
            </a:r>
          </a:p>
          <a:p>
            <a:pPr lvl="0"/>
            <a:r>
              <a:rPr lang="en-US" sz="2400" dirty="0"/>
              <a:t>brought to light pandemic challenges faced by public health workers.</a:t>
            </a:r>
          </a:p>
          <a:p>
            <a:pPr lvl="0"/>
            <a:endParaRPr lang="en-US" sz="2400" dirty="0"/>
          </a:p>
          <a:p>
            <a:pPr lvl="0"/>
            <a:r>
              <a:rPr lang="en-US" sz="2400" b="1" dirty="0"/>
              <a:t>Public Health Workers Organize (2023) </a:t>
            </a:r>
          </a:p>
          <a:p>
            <a:pPr lvl="0"/>
            <a:r>
              <a:rPr lang="en-US" sz="2400" dirty="0"/>
              <a:t>Resolution to form the Public Health subsector was debated and voted on at OMW/OMECC. </a:t>
            </a:r>
          </a:p>
          <a:p>
            <a:pPr marL="457200" lvl="0" indent="-457200">
              <a:buFontTx/>
              <a:buChar char="-"/>
            </a:pPr>
            <a:endParaRPr lang="en-US" sz="2400" dirty="0"/>
          </a:p>
          <a:p>
            <a:pPr lvl="0"/>
            <a:r>
              <a:rPr lang="en-US" sz="2400" b="1" dirty="0"/>
              <a:t>Committee Elections (2024)</a:t>
            </a:r>
          </a:p>
          <a:p>
            <a:pPr lvl="0"/>
            <a:endParaRPr lang="en-US" sz="2400" b="1" dirty="0"/>
          </a:p>
          <a:p>
            <a:pPr lvl="0"/>
            <a:r>
              <a:rPr lang="en-US" sz="2400" b="1" dirty="0"/>
              <a:t>Because Public Health Matters Campaign launch (2024)</a:t>
            </a:r>
            <a:endParaRPr lang="en-CA" sz="2400" dirty="0"/>
          </a:p>
          <a:p>
            <a:pPr marL="457200" lvl="0" indent="-457200" algn="l" rtl="0">
              <a:lnSpc>
                <a:spcPct val="100000"/>
              </a:lnSpc>
              <a:spcBef>
                <a:spcPts val="0"/>
              </a:spcBef>
              <a:spcAft>
                <a:spcPts val="0"/>
              </a:spcAft>
              <a:buClr>
                <a:schemeClr val="dk1"/>
              </a:buClr>
              <a:buSzPts val="3200"/>
              <a:buFontTx/>
              <a:buChar char="-"/>
            </a:pPr>
            <a:endParaRPr lang="en-US" sz="2800" dirty="0"/>
          </a:p>
        </p:txBody>
      </p:sp>
    </p:spTree>
    <p:extLst>
      <p:ext uri="{BB962C8B-B14F-4D97-AF65-F5344CB8AC3E}">
        <p14:creationId xmlns:p14="http://schemas.microsoft.com/office/powerpoint/2010/main" val="848617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4"/>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dirty="0"/>
              <a:t>Public Health in CUPE</a:t>
            </a:r>
            <a:endParaRPr dirty="0"/>
          </a:p>
        </p:txBody>
      </p:sp>
      <p:sp>
        <p:nvSpPr>
          <p:cNvPr id="70" name="Google Shape;70;p4"/>
          <p:cNvSpPr txBox="1">
            <a:spLocks noGrp="1"/>
          </p:cNvSpPr>
          <p:nvPr>
            <p:ph type="subTitle" idx="1"/>
          </p:nvPr>
        </p:nvSpPr>
        <p:spPr>
          <a:xfrm>
            <a:off x="1091594" y="3429000"/>
            <a:ext cx="10646955" cy="30444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95959"/>
              </a:buClr>
              <a:buSzPts val="3200"/>
              <a:buNone/>
            </a:pPr>
            <a:r>
              <a:rPr lang="en-CA" dirty="0">
                <a:solidFill>
                  <a:srgbClr val="595959"/>
                </a:solidFill>
              </a:rPr>
              <a:t>“F</a:t>
            </a:r>
            <a:r>
              <a:rPr lang="en-CA" dirty="0">
                <a:solidFill>
                  <a:srgbClr val="595959"/>
                </a:solidFill>
                <a:latin typeface="Quattrocento Sans"/>
                <a:ea typeface="Quattrocento Sans"/>
                <a:cs typeface="Quattrocento Sans"/>
                <a:sym typeface="Quattrocento Sans"/>
              </a:rPr>
              <a:t>ostering a strong network among public health workers, the CUPE Public Health Committee ensures that there is a unified voice addressing common concerns and needs. This collective approach enhances communication, support, and collaboration, leading to more effective public health outcomes for communities across Ontario.”</a:t>
            </a:r>
            <a:endParaRPr dirty="0"/>
          </a:p>
          <a:p>
            <a:pPr marL="0" lvl="0" indent="0" algn="l" rtl="0">
              <a:lnSpc>
                <a:spcPct val="100000"/>
              </a:lnSpc>
              <a:spcBef>
                <a:spcPts val="600"/>
              </a:spcBef>
              <a:spcAft>
                <a:spcPts val="0"/>
              </a:spcAft>
              <a:buClr>
                <a:schemeClr val="dk1"/>
              </a:buClr>
              <a:buSzPts val="3200"/>
              <a:buNone/>
            </a:pPr>
            <a:endParaRPr dirty="0">
              <a:solidFill>
                <a:srgbClr val="595959"/>
              </a:solidFill>
            </a:endParaRPr>
          </a:p>
        </p:txBody>
      </p:sp>
      <p:sp>
        <p:nvSpPr>
          <p:cNvPr id="2" name="TextBox 1">
            <a:extLst>
              <a:ext uri="{FF2B5EF4-FFF2-40B4-BE49-F238E27FC236}">
                <a16:creationId xmlns:a16="http://schemas.microsoft.com/office/drawing/2014/main" id="{34A1D2F2-6DEB-5EF2-E20A-FDEA261BDD84}"/>
              </a:ext>
            </a:extLst>
          </p:cNvPr>
          <p:cNvSpPr txBox="1"/>
          <p:nvPr/>
        </p:nvSpPr>
        <p:spPr>
          <a:xfrm>
            <a:off x="1136639" y="2548328"/>
            <a:ext cx="8487046" cy="584775"/>
          </a:xfrm>
          <a:prstGeom prst="rect">
            <a:avLst/>
          </a:prstGeom>
          <a:noFill/>
        </p:spPr>
        <p:txBody>
          <a:bodyPr wrap="square" rtlCol="0">
            <a:spAutoFit/>
          </a:bodyPr>
          <a:lstStyle/>
          <a:p>
            <a:r>
              <a:rPr lang="en-US" sz="3200" dirty="0">
                <a:latin typeface="Quattrocento Sans" panose="020B0502050000020003" pitchFamily="34" charset="0"/>
              </a:rPr>
              <a:t>Committee’s Mission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4"/>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Public Health in CUPE</a:t>
            </a:r>
            <a:endParaRPr/>
          </a:p>
        </p:txBody>
      </p:sp>
      <p:sp>
        <p:nvSpPr>
          <p:cNvPr id="70" name="Google Shape;70;p4"/>
          <p:cNvSpPr txBox="1">
            <a:spLocks noGrp="1"/>
          </p:cNvSpPr>
          <p:nvPr>
            <p:ph type="subTitle" idx="1"/>
          </p:nvPr>
        </p:nvSpPr>
        <p:spPr>
          <a:xfrm>
            <a:off x="842212" y="2560320"/>
            <a:ext cx="10646955" cy="30444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Clr>
                <a:schemeClr val="dk1"/>
              </a:buClr>
              <a:buSzPts val="3200"/>
              <a:buNone/>
            </a:pPr>
            <a:r>
              <a:rPr lang="en-US" dirty="0">
                <a:solidFill>
                  <a:srgbClr val="595959"/>
                </a:solidFill>
              </a:rPr>
              <a:t>Committee’s Strategic Priorities</a:t>
            </a:r>
          </a:p>
          <a:p>
            <a:pPr marL="514350" lvl="0" indent="-514350" algn="l" rtl="0">
              <a:lnSpc>
                <a:spcPct val="100000"/>
              </a:lnSpc>
              <a:spcBef>
                <a:spcPts val="600"/>
              </a:spcBef>
              <a:spcAft>
                <a:spcPts val="0"/>
              </a:spcAft>
              <a:buClr>
                <a:schemeClr val="dk1"/>
              </a:buClr>
              <a:buSzPts val="3200"/>
              <a:buAutoNum type="arabicPeriod"/>
            </a:pPr>
            <a:r>
              <a:rPr lang="en-US" b="1" dirty="0">
                <a:solidFill>
                  <a:srgbClr val="595959"/>
                </a:solidFill>
              </a:rPr>
              <a:t>Education</a:t>
            </a:r>
            <a:r>
              <a:rPr lang="en-US" dirty="0">
                <a:solidFill>
                  <a:srgbClr val="595959"/>
                </a:solidFill>
              </a:rPr>
              <a:t> about what we do and the challenges we face</a:t>
            </a:r>
          </a:p>
          <a:p>
            <a:pPr marL="514350" lvl="0" indent="-514350" algn="l" rtl="0">
              <a:lnSpc>
                <a:spcPct val="100000"/>
              </a:lnSpc>
              <a:spcBef>
                <a:spcPts val="600"/>
              </a:spcBef>
              <a:spcAft>
                <a:spcPts val="0"/>
              </a:spcAft>
              <a:buClr>
                <a:schemeClr val="dk1"/>
              </a:buClr>
              <a:buSzPts val="3200"/>
              <a:buAutoNum type="arabicPeriod"/>
            </a:pPr>
            <a:r>
              <a:rPr lang="en-US" b="1" dirty="0">
                <a:solidFill>
                  <a:srgbClr val="595959"/>
                </a:solidFill>
              </a:rPr>
              <a:t>Engagement </a:t>
            </a:r>
            <a:r>
              <a:rPr lang="en-US" dirty="0">
                <a:solidFill>
                  <a:srgbClr val="595959"/>
                </a:solidFill>
              </a:rPr>
              <a:t>with public health locals across the province to build connections and capacity</a:t>
            </a:r>
          </a:p>
          <a:p>
            <a:pPr marL="514350" lvl="0" indent="-514350" algn="l" rtl="0">
              <a:lnSpc>
                <a:spcPct val="100000"/>
              </a:lnSpc>
              <a:spcBef>
                <a:spcPts val="600"/>
              </a:spcBef>
              <a:spcAft>
                <a:spcPts val="0"/>
              </a:spcAft>
              <a:buClr>
                <a:schemeClr val="dk1"/>
              </a:buClr>
              <a:buSzPts val="3200"/>
              <a:buAutoNum type="arabicPeriod"/>
            </a:pPr>
            <a:r>
              <a:rPr lang="en-US" b="1" dirty="0">
                <a:solidFill>
                  <a:srgbClr val="595959"/>
                </a:solidFill>
              </a:rPr>
              <a:t>Advocacy </a:t>
            </a:r>
            <a:r>
              <a:rPr lang="en-US" dirty="0">
                <a:solidFill>
                  <a:srgbClr val="595959"/>
                </a:solidFill>
              </a:rPr>
              <a:t>on the provincial level within CUPE and the government</a:t>
            </a:r>
          </a:p>
        </p:txBody>
      </p:sp>
    </p:spTree>
    <p:extLst>
      <p:ext uri="{BB962C8B-B14F-4D97-AF65-F5344CB8AC3E}">
        <p14:creationId xmlns:p14="http://schemas.microsoft.com/office/powerpoint/2010/main" val="375354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5" descr="Glass of water with bubbles"/>
          <p:cNvPicPr preferRelativeResize="0"/>
          <p:nvPr/>
        </p:nvPicPr>
        <p:blipFill rotWithShape="1">
          <a:blip r:embed="rId3">
            <a:alphaModFix/>
          </a:blip>
          <a:srcRect/>
          <a:stretch/>
        </p:blipFill>
        <p:spPr>
          <a:xfrm>
            <a:off x="10315850" y="2322334"/>
            <a:ext cx="1778758" cy="2668137"/>
          </a:xfrm>
          <a:prstGeom prst="rect">
            <a:avLst/>
          </a:prstGeom>
          <a:noFill/>
          <a:ln>
            <a:noFill/>
          </a:ln>
        </p:spPr>
      </p:pic>
      <p:pic>
        <p:nvPicPr>
          <p:cNvPr id="77" name="Google Shape;77;p5" descr="Close up of dental instruments"/>
          <p:cNvPicPr preferRelativeResize="0"/>
          <p:nvPr/>
        </p:nvPicPr>
        <p:blipFill rotWithShape="1">
          <a:blip r:embed="rId4">
            <a:alphaModFix/>
          </a:blip>
          <a:srcRect/>
          <a:stretch/>
        </p:blipFill>
        <p:spPr>
          <a:xfrm>
            <a:off x="4940422" y="1723824"/>
            <a:ext cx="2582266" cy="1718316"/>
          </a:xfrm>
          <a:prstGeom prst="rect">
            <a:avLst/>
          </a:prstGeom>
          <a:noFill/>
          <a:ln>
            <a:noFill/>
          </a:ln>
        </p:spPr>
      </p:pic>
      <p:pic>
        <p:nvPicPr>
          <p:cNvPr id="78" name="Google Shape;78;p5"/>
          <p:cNvPicPr preferRelativeResize="0"/>
          <p:nvPr/>
        </p:nvPicPr>
        <p:blipFill rotWithShape="1">
          <a:blip r:embed="rId5">
            <a:alphaModFix/>
          </a:blip>
          <a:srcRect/>
          <a:stretch/>
        </p:blipFill>
        <p:spPr>
          <a:xfrm>
            <a:off x="2162641" y="1924457"/>
            <a:ext cx="3220916" cy="2144014"/>
          </a:xfrm>
          <a:prstGeom prst="rect">
            <a:avLst/>
          </a:prstGeom>
          <a:noFill/>
          <a:ln>
            <a:noFill/>
          </a:ln>
        </p:spPr>
      </p:pic>
      <p:pic>
        <p:nvPicPr>
          <p:cNvPr id="79" name="Google Shape;79;p5" descr="Graphs and charts"/>
          <p:cNvPicPr preferRelativeResize="0"/>
          <p:nvPr/>
        </p:nvPicPr>
        <p:blipFill rotWithShape="1">
          <a:blip r:embed="rId6">
            <a:alphaModFix/>
          </a:blip>
          <a:srcRect/>
          <a:stretch/>
        </p:blipFill>
        <p:spPr>
          <a:xfrm>
            <a:off x="8130541" y="1723824"/>
            <a:ext cx="2623531" cy="1383502"/>
          </a:xfrm>
          <a:prstGeom prst="rect">
            <a:avLst/>
          </a:prstGeom>
          <a:noFill/>
          <a:ln>
            <a:noFill/>
          </a:ln>
        </p:spPr>
      </p:pic>
      <p:sp>
        <p:nvSpPr>
          <p:cNvPr id="80" name="Google Shape;80;p5"/>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dirty="0"/>
              <a:t>Public Health Workers</a:t>
            </a:r>
            <a:endParaRPr dirty="0"/>
          </a:p>
        </p:txBody>
      </p:sp>
      <p:pic>
        <p:nvPicPr>
          <p:cNvPr id="81" name="Google Shape;81;p5" descr="Omelet on plate"/>
          <p:cNvPicPr preferRelativeResize="0"/>
          <p:nvPr/>
        </p:nvPicPr>
        <p:blipFill rotWithShape="1">
          <a:blip r:embed="rId7">
            <a:alphaModFix/>
          </a:blip>
          <a:srcRect/>
          <a:stretch/>
        </p:blipFill>
        <p:spPr>
          <a:xfrm>
            <a:off x="3543789" y="3728503"/>
            <a:ext cx="2762275" cy="1840257"/>
          </a:xfrm>
          <a:prstGeom prst="rect">
            <a:avLst/>
          </a:prstGeom>
          <a:noFill/>
          <a:ln>
            <a:noFill/>
          </a:ln>
        </p:spPr>
      </p:pic>
      <p:pic>
        <p:nvPicPr>
          <p:cNvPr id="82" name="Google Shape;82;p5" descr="Baker kneading dough"/>
          <p:cNvPicPr preferRelativeResize="0"/>
          <p:nvPr/>
        </p:nvPicPr>
        <p:blipFill rotWithShape="1">
          <a:blip r:embed="rId8">
            <a:alphaModFix/>
          </a:blip>
          <a:srcRect/>
          <a:stretch/>
        </p:blipFill>
        <p:spPr>
          <a:xfrm>
            <a:off x="9803104" y="5174679"/>
            <a:ext cx="2234661" cy="1489774"/>
          </a:xfrm>
          <a:prstGeom prst="rect">
            <a:avLst/>
          </a:prstGeom>
          <a:noFill/>
          <a:ln>
            <a:noFill/>
          </a:ln>
        </p:spPr>
      </p:pic>
      <p:pic>
        <p:nvPicPr>
          <p:cNvPr id="83" name="Google Shape;83;p5"/>
          <p:cNvPicPr preferRelativeResize="0"/>
          <p:nvPr/>
        </p:nvPicPr>
        <p:blipFill rotWithShape="1">
          <a:blip r:embed="rId9">
            <a:alphaModFix/>
          </a:blip>
          <a:srcRect/>
          <a:stretch/>
        </p:blipFill>
        <p:spPr>
          <a:xfrm>
            <a:off x="5238516" y="4713986"/>
            <a:ext cx="3220916" cy="2144014"/>
          </a:xfrm>
          <a:prstGeom prst="rect">
            <a:avLst/>
          </a:prstGeom>
          <a:noFill/>
          <a:ln>
            <a:noFill/>
          </a:ln>
        </p:spPr>
      </p:pic>
      <p:pic>
        <p:nvPicPr>
          <p:cNvPr id="84" name="Google Shape;84;p5"/>
          <p:cNvPicPr preferRelativeResize="0"/>
          <p:nvPr/>
        </p:nvPicPr>
        <p:blipFill rotWithShape="1">
          <a:blip r:embed="rId10">
            <a:alphaModFix/>
          </a:blip>
          <a:srcRect/>
          <a:stretch/>
        </p:blipFill>
        <p:spPr>
          <a:xfrm>
            <a:off x="602788" y="3107326"/>
            <a:ext cx="2948744" cy="1900697"/>
          </a:xfrm>
          <a:prstGeom prst="rect">
            <a:avLst/>
          </a:prstGeom>
          <a:noFill/>
          <a:ln>
            <a:noFill/>
          </a:ln>
        </p:spPr>
      </p:pic>
      <p:pic>
        <p:nvPicPr>
          <p:cNvPr id="85" name="Google Shape;85;p5"/>
          <p:cNvPicPr preferRelativeResize="0"/>
          <p:nvPr/>
        </p:nvPicPr>
        <p:blipFill rotWithShape="1">
          <a:blip r:embed="rId11">
            <a:alphaModFix/>
          </a:blip>
          <a:srcRect/>
          <a:stretch/>
        </p:blipFill>
        <p:spPr>
          <a:xfrm>
            <a:off x="6892565" y="3038636"/>
            <a:ext cx="2762275" cy="1746362"/>
          </a:xfrm>
          <a:prstGeom prst="rect">
            <a:avLst/>
          </a:prstGeom>
          <a:noFill/>
          <a:ln>
            <a:noFill/>
          </a:ln>
        </p:spPr>
      </p:pic>
      <p:pic>
        <p:nvPicPr>
          <p:cNvPr id="86" name="Google Shape;86;p5"/>
          <p:cNvPicPr preferRelativeResize="0"/>
          <p:nvPr/>
        </p:nvPicPr>
        <p:blipFill rotWithShape="1">
          <a:blip r:embed="rId12">
            <a:alphaModFix/>
          </a:blip>
          <a:srcRect/>
          <a:stretch/>
        </p:blipFill>
        <p:spPr>
          <a:xfrm>
            <a:off x="8180259" y="4422138"/>
            <a:ext cx="3003822" cy="1999505"/>
          </a:xfrm>
          <a:prstGeom prst="rect">
            <a:avLst/>
          </a:prstGeom>
          <a:noFill/>
          <a:ln>
            <a:noFill/>
          </a:ln>
        </p:spPr>
      </p:pic>
      <p:pic>
        <p:nvPicPr>
          <p:cNvPr id="87" name="Google Shape;87;p5" descr="Close-up of three casual professionals watching presentation in creative office"/>
          <p:cNvPicPr preferRelativeResize="0"/>
          <p:nvPr/>
        </p:nvPicPr>
        <p:blipFill rotWithShape="1">
          <a:blip r:embed="rId13">
            <a:alphaModFix/>
          </a:blip>
          <a:srcRect/>
          <a:stretch/>
        </p:blipFill>
        <p:spPr>
          <a:xfrm>
            <a:off x="990089" y="4784998"/>
            <a:ext cx="2753795" cy="183586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7"/>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3F7778"/>
              </a:buClr>
              <a:buSzPts val="4000"/>
              <a:buFont typeface="Quattrocento Sans"/>
              <a:buNone/>
            </a:pPr>
            <a:r>
              <a:rPr lang="en-CA" sz="4400" dirty="0"/>
              <a:t>Public Health Workers</a:t>
            </a:r>
            <a:br>
              <a:rPr lang="en-CA" dirty="0"/>
            </a:br>
            <a:endParaRPr dirty="0"/>
          </a:p>
        </p:txBody>
      </p:sp>
      <p:sp>
        <p:nvSpPr>
          <p:cNvPr id="104" name="Google Shape;104;p7"/>
          <p:cNvSpPr txBox="1">
            <a:spLocks noGrp="1"/>
          </p:cNvSpPr>
          <p:nvPr>
            <p:ph type="subTitle" idx="1"/>
          </p:nvPr>
        </p:nvSpPr>
        <p:spPr>
          <a:xfrm>
            <a:off x="842212" y="1936376"/>
            <a:ext cx="9646494" cy="41649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B00061"/>
              </a:buClr>
              <a:buSzPts val="3200"/>
              <a:buNone/>
            </a:pPr>
            <a:endParaRPr b="1" dirty="0">
              <a:solidFill>
                <a:srgbClr val="B00061"/>
              </a:solidFill>
            </a:endParaRPr>
          </a:p>
          <a:p>
            <a:pPr marL="457200" lvl="0" indent="-457200" algn="l" rtl="0">
              <a:lnSpc>
                <a:spcPct val="100000"/>
              </a:lnSpc>
              <a:spcBef>
                <a:spcPts val="1200"/>
              </a:spcBef>
              <a:spcAft>
                <a:spcPts val="0"/>
              </a:spcAft>
              <a:buClr>
                <a:schemeClr val="dk1"/>
              </a:buClr>
              <a:buSzPts val="3200"/>
              <a:buFont typeface="Arial"/>
              <a:buChar char="•"/>
            </a:pPr>
            <a:r>
              <a:rPr lang="en-CA" sz="3200" dirty="0">
                <a:latin typeface="Quattrocento Sans"/>
                <a:ea typeface="Quattrocento Sans"/>
                <a:cs typeface="Quattrocento Sans"/>
                <a:sym typeface="Quattrocento Sans"/>
              </a:rPr>
              <a:t>Transform data into action, predicting concerns in communities before they become a problem.</a:t>
            </a:r>
            <a:endParaRPr dirty="0"/>
          </a:p>
          <a:p>
            <a:pPr marL="457200" lvl="0" indent="-457200" algn="l" rtl="0">
              <a:lnSpc>
                <a:spcPct val="100000"/>
              </a:lnSpc>
              <a:spcBef>
                <a:spcPts val="600"/>
              </a:spcBef>
              <a:spcAft>
                <a:spcPts val="0"/>
              </a:spcAft>
              <a:buClr>
                <a:schemeClr val="dk1"/>
              </a:buClr>
              <a:buSzPts val="3200"/>
              <a:buFont typeface="Arial"/>
              <a:buChar char="•"/>
            </a:pPr>
            <a:r>
              <a:rPr lang="en-CA" dirty="0"/>
              <a:t>Follow </a:t>
            </a:r>
            <a:r>
              <a:rPr lang="en-CA" sz="3200" dirty="0">
                <a:latin typeface="Quattrocento Sans"/>
                <a:ea typeface="Quattrocento Sans"/>
                <a:cs typeface="Quattrocento Sans"/>
                <a:sym typeface="Quattrocento Sans"/>
              </a:rPr>
              <a:t>provincial standards with focus on </a:t>
            </a:r>
            <a:r>
              <a:rPr lang="en-CA" sz="3200" b="1" dirty="0">
                <a:latin typeface="Quattrocento Sans"/>
                <a:ea typeface="Quattrocento Sans"/>
                <a:cs typeface="Quattrocento Sans"/>
                <a:sym typeface="Quattrocento Sans"/>
              </a:rPr>
              <a:t>local needs.</a:t>
            </a:r>
            <a:endParaRPr dirty="0"/>
          </a:p>
          <a:p>
            <a:pPr marL="457200" lvl="0" indent="-457200" algn="l" rtl="0">
              <a:lnSpc>
                <a:spcPct val="100000"/>
              </a:lnSpc>
              <a:spcBef>
                <a:spcPts val="600"/>
              </a:spcBef>
              <a:spcAft>
                <a:spcPts val="0"/>
              </a:spcAft>
              <a:buClr>
                <a:schemeClr val="dk1"/>
              </a:buClr>
              <a:buSzPts val="3200"/>
              <a:buFont typeface="Arial"/>
              <a:buChar char="•"/>
            </a:pPr>
            <a:r>
              <a:rPr lang="en-CA" sz="3200" dirty="0">
                <a:latin typeface="Quattrocento Sans"/>
                <a:ea typeface="Quattrocento Sans"/>
                <a:cs typeface="Quattrocento Sans"/>
                <a:sym typeface="Quattrocento Sans"/>
              </a:rPr>
              <a:t>Are partners within our communities … working for </a:t>
            </a:r>
            <a:r>
              <a:rPr lang="en-CA" sz="3200" b="1" dirty="0">
                <a:latin typeface="Quattrocento Sans"/>
                <a:ea typeface="Quattrocento Sans"/>
                <a:cs typeface="Quattrocento Sans"/>
                <a:sym typeface="Quattrocento Sans"/>
              </a:rPr>
              <a:t>everyone</a:t>
            </a:r>
            <a:r>
              <a:rPr lang="en-CA" sz="3200" dirty="0">
                <a:latin typeface="Quattrocento Sans"/>
                <a:ea typeface="Quattrocento Sans"/>
                <a:cs typeface="Quattrocento Sans"/>
                <a:sym typeface="Quattrocento Sans"/>
              </a:rPr>
              <a:t> … people strong … </a:t>
            </a:r>
            <a:r>
              <a:rPr lang="en-CA" sz="3200" b="1" dirty="0">
                <a:solidFill>
                  <a:srgbClr val="B00061"/>
                </a:solidFill>
                <a:latin typeface="Quattrocento Sans"/>
                <a:ea typeface="Quattrocento Sans"/>
                <a:cs typeface="Quattrocento Sans"/>
                <a:sym typeface="Quattrocento Sans"/>
              </a:rPr>
              <a:t>CUPE Strong!</a:t>
            </a:r>
            <a:endParaRPr sz="3200" dirty="0">
              <a:latin typeface="Quattrocento Sans"/>
              <a:ea typeface="Quattrocento Sans"/>
              <a:cs typeface="Quattrocento Sans"/>
              <a:sym typeface="Quattrocento Sans"/>
            </a:endParaRPr>
          </a:p>
          <a:p>
            <a:pPr marL="0" lvl="0" indent="0" algn="l" rtl="0">
              <a:lnSpc>
                <a:spcPct val="100000"/>
              </a:lnSpc>
              <a:spcBef>
                <a:spcPts val="600"/>
              </a:spcBef>
              <a:spcAft>
                <a:spcPts val="0"/>
              </a:spcAft>
              <a:buClr>
                <a:schemeClr val="dk1"/>
              </a:buClr>
              <a:buSzPts val="3200"/>
              <a:buNone/>
            </a:pPr>
            <a:endParaRPr dirty="0"/>
          </a:p>
        </p:txBody>
      </p:sp>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480</TotalTime>
  <Words>2225</Words>
  <Application>Microsoft Office PowerPoint</Application>
  <PresentationFormat>Widescreen</PresentationFormat>
  <Paragraphs>249</Paragraphs>
  <Slides>20</Slides>
  <Notes>19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Quattrocento Sans</vt:lpstr>
      <vt:lpstr>Noto Sans Symbols</vt:lpstr>
      <vt:lpstr>Aptos</vt:lpstr>
      <vt:lpstr>Wingdings</vt:lpstr>
      <vt:lpstr>Segoe UI</vt:lpstr>
      <vt:lpstr>Calibri</vt:lpstr>
      <vt:lpstr>Arial</vt:lpstr>
      <vt:lpstr>Aptos Display</vt:lpstr>
      <vt:lpstr>Custom Design</vt:lpstr>
      <vt:lpstr>1_Office Theme</vt:lpstr>
      <vt:lpstr>2_Custom Design</vt:lpstr>
      <vt:lpstr>PowerPoint Presentation</vt:lpstr>
      <vt:lpstr>Public Health in CUPE</vt:lpstr>
      <vt:lpstr>Public Health</vt:lpstr>
      <vt:lpstr>Public Health</vt:lpstr>
      <vt:lpstr>Public Health in CUPE</vt:lpstr>
      <vt:lpstr>Public Health in CUPE</vt:lpstr>
      <vt:lpstr>Public Health in CUPE</vt:lpstr>
      <vt:lpstr>Public Health Workers</vt:lpstr>
      <vt:lpstr>Public Health Workers </vt:lpstr>
      <vt:lpstr>Essential and Undervalued</vt:lpstr>
      <vt:lpstr>Challenge - Underfunding</vt:lpstr>
      <vt:lpstr>Challenge - Underfunding</vt:lpstr>
      <vt:lpstr>Challenge - Mergers</vt:lpstr>
      <vt:lpstr>Challenge</vt:lpstr>
      <vt:lpstr>Challenge</vt:lpstr>
      <vt:lpstr>The Campaign</vt:lpstr>
      <vt:lpstr>The Campaign</vt:lpstr>
      <vt:lpstr>Public Health Workers Resources</vt:lpstr>
      <vt:lpstr>Getting Involved</vt:lpstr>
      <vt:lpstr>Getting Involved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Jocelyn Renaud</dc:creator>
  <cp:lastModifiedBy>Cupe 1559</cp:lastModifiedBy>
  <cp:revision>7</cp:revision>
  <dcterms:created xsi:type="dcterms:W3CDTF">2019-04-03T14:30:56Z</dcterms:created>
  <dcterms:modified xsi:type="dcterms:W3CDTF">2026-03-13T18:49:35Z</dcterms:modified>
</cp:coreProperties>
</file>