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 id="2147483652" r:id="rId3"/>
  </p:sldMasterIdLst>
  <p:notesMasterIdLst>
    <p:notesMasterId r:id="rId28"/>
  </p:notesMasterIdLst>
  <p:sldIdLst>
    <p:sldId id="256" r:id="rId4"/>
    <p:sldId id="257" r:id="rId5"/>
    <p:sldId id="279" r:id="rId6"/>
    <p:sldId id="274" r:id="rId7"/>
    <p:sldId id="258" r:id="rId8"/>
    <p:sldId id="278" r:id="rId9"/>
    <p:sldId id="259" r:id="rId10"/>
    <p:sldId id="275" r:id="rId11"/>
    <p:sldId id="260" r:id="rId12"/>
    <p:sldId id="261" r:id="rId13"/>
    <p:sldId id="276" r:id="rId14"/>
    <p:sldId id="262" r:id="rId15"/>
    <p:sldId id="263" r:id="rId16"/>
    <p:sldId id="264" r:id="rId17"/>
    <p:sldId id="265" r:id="rId18"/>
    <p:sldId id="266" r:id="rId19"/>
    <p:sldId id="267" r:id="rId20"/>
    <p:sldId id="277" r:id="rId21"/>
    <p:sldId id="268" r:id="rId22"/>
    <p:sldId id="269" r:id="rId23"/>
    <p:sldId id="270" r:id="rId24"/>
    <p:sldId id="271" r:id="rId25"/>
    <p:sldId id="272" r:id="rId26"/>
    <p:sldId id="273" r:id="rId27"/>
  </p:sldIdLst>
  <p:sldSz cx="12192000" cy="6858000"/>
  <p:notesSz cx="6858000" cy="9144000"/>
  <p:embeddedFontLst>
    <p:embeddedFont>
      <p:font typeface="Quattrocento Sans" panose="020B0502050000020003"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3" roundtripDataSignature="AMtx7mjQI4v236RwWq28ENWuN6sV4UbGu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upe 1559" initials="C1" lastIdx="1" clrIdx="0">
    <p:extLst>
      <p:ext uri="{19B8F6BF-5375-455C-9EA6-DF929625EA0E}">
        <p15:presenceInfo xmlns:p15="http://schemas.microsoft.com/office/powerpoint/2012/main" userId="41ee8ad743d664b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051" autoAdjust="0"/>
  </p:normalViewPr>
  <p:slideViewPr>
    <p:cSldViewPr snapToGrid="0">
      <p:cViewPr varScale="1">
        <p:scale>
          <a:sx n="51" d="100"/>
          <a:sy n="51" d="100"/>
        </p:scale>
        <p:origin x="1877"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customschemas.google.com/relationships/presentationmetadata" Target="meta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2.fntdata"/><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4A98CA-842E-4291-A2E0-85E6C4AFCACF}" type="doc">
      <dgm:prSet loTypeId="urn:microsoft.com/office/officeart/2008/layout/NameandTitleOrganizationalChart" loCatId="hierarchy" qsTypeId="urn:microsoft.com/office/officeart/2005/8/quickstyle/simple3" qsCatId="simple" csTypeId="urn:microsoft.com/office/officeart/2005/8/colors/colorful5" csCatId="colorful" phldr="1"/>
      <dgm:spPr/>
      <dgm:t>
        <a:bodyPr/>
        <a:lstStyle/>
        <a:p>
          <a:endParaRPr lang="en-US"/>
        </a:p>
      </dgm:t>
    </dgm:pt>
    <dgm:pt modelId="{6B7A555A-DF98-4703-B4F5-F4DF696C1517}">
      <dgm:prSet phldrT="[Text]"/>
      <dgm:spPr/>
      <dgm:t>
        <a:bodyPr/>
        <a:lstStyle/>
        <a:p>
          <a:r>
            <a:rPr lang="en-US" dirty="0"/>
            <a:t>CUPE Ontario</a:t>
          </a:r>
        </a:p>
      </dgm:t>
    </dgm:pt>
    <dgm:pt modelId="{AFD80EE5-3CB2-4078-BC6C-3E4E905E2A75}" type="parTrans" cxnId="{2EEEC284-7E6D-489E-8399-4D90F8B535C6}">
      <dgm:prSet/>
      <dgm:spPr/>
      <dgm:t>
        <a:bodyPr/>
        <a:lstStyle/>
        <a:p>
          <a:endParaRPr lang="en-US"/>
        </a:p>
      </dgm:t>
    </dgm:pt>
    <dgm:pt modelId="{081B151D-C1F9-45B8-9E28-C5A9F3ED7D63}" type="sibTrans" cxnId="{2EEEC284-7E6D-489E-8399-4D90F8B535C6}">
      <dgm:prSet/>
      <dgm:spPr/>
      <dgm:t>
        <a:bodyPr/>
        <a:lstStyle/>
        <a:p>
          <a:r>
            <a:rPr lang="en-US" dirty="0"/>
            <a:t>290,000 members</a:t>
          </a:r>
        </a:p>
      </dgm:t>
    </dgm:pt>
    <dgm:pt modelId="{F739A284-01C7-4079-9684-C5C13490CF26}">
      <dgm:prSet phldrT="[Text]"/>
      <dgm:spPr/>
      <dgm:t>
        <a:bodyPr/>
        <a:lstStyle/>
        <a:p>
          <a:r>
            <a:rPr lang="en-US" dirty="0"/>
            <a:t>OMW Ontario Municipal Workers</a:t>
          </a:r>
        </a:p>
      </dgm:t>
    </dgm:pt>
    <dgm:pt modelId="{39FCAFEB-7A69-4409-A164-40A2C4A17E7B}" type="parTrans" cxnId="{2E1FA9ED-F389-48A2-BDED-80912EAD36F6}">
      <dgm:prSet/>
      <dgm:spPr/>
      <dgm:t>
        <a:bodyPr/>
        <a:lstStyle/>
        <a:p>
          <a:endParaRPr lang="en-US"/>
        </a:p>
      </dgm:t>
    </dgm:pt>
    <dgm:pt modelId="{D31B7BBD-F5BD-484A-A1BD-EA6EBCE89A38}" type="sibTrans" cxnId="{2E1FA9ED-F389-48A2-BDED-80912EAD36F6}">
      <dgm:prSet/>
      <dgm:spPr/>
      <dgm:t>
        <a:bodyPr/>
        <a:lstStyle/>
        <a:p>
          <a:r>
            <a:rPr lang="en-US" dirty="0"/>
            <a:t>90,000</a:t>
          </a:r>
        </a:p>
      </dgm:t>
    </dgm:pt>
    <dgm:pt modelId="{AE246993-9389-4970-9654-026235DE1488}">
      <dgm:prSet phldrT="[Text]"/>
      <dgm:spPr/>
      <dgm:t>
        <a:bodyPr/>
        <a:lstStyle/>
        <a:p>
          <a:r>
            <a:rPr lang="en-US" dirty="0"/>
            <a:t>Public Health Subsector</a:t>
          </a:r>
        </a:p>
      </dgm:t>
    </dgm:pt>
    <dgm:pt modelId="{7CF1DC65-B1FF-4BF7-9303-E8101F4C967A}" type="parTrans" cxnId="{5CDEFC0A-5811-48D2-AC32-73D333E6FB3E}">
      <dgm:prSet/>
      <dgm:spPr/>
      <dgm:t>
        <a:bodyPr/>
        <a:lstStyle/>
        <a:p>
          <a:endParaRPr lang="en-US"/>
        </a:p>
      </dgm:t>
    </dgm:pt>
    <dgm:pt modelId="{3A3F6920-EB5C-4201-890B-01A1714FAB81}" type="sibTrans" cxnId="{5CDEFC0A-5811-48D2-AC32-73D333E6FB3E}">
      <dgm:prSet/>
      <dgm:spPr/>
      <dgm:t>
        <a:bodyPr/>
        <a:lstStyle/>
        <a:p>
          <a:r>
            <a:rPr lang="en-US" dirty="0"/>
            <a:t>5,000</a:t>
          </a:r>
        </a:p>
      </dgm:t>
    </dgm:pt>
    <dgm:pt modelId="{AED08FF5-117F-477A-A2FE-B087DA8900DB}">
      <dgm:prSet phldrT="[Text]"/>
      <dgm:spPr/>
      <dgm:t>
        <a:bodyPr/>
        <a:lstStyle/>
        <a:p>
          <a:r>
            <a:rPr lang="en-US" dirty="0"/>
            <a:t>Health Care Sector</a:t>
          </a:r>
        </a:p>
      </dgm:t>
    </dgm:pt>
    <dgm:pt modelId="{A8BFFDED-9843-4F53-914E-4A72F30E8DCC}" type="parTrans" cxnId="{571547C0-DBA7-490B-B3D3-86A3CCB61971}">
      <dgm:prSet/>
      <dgm:spPr/>
      <dgm:t>
        <a:bodyPr/>
        <a:lstStyle/>
        <a:p>
          <a:endParaRPr lang="en-US"/>
        </a:p>
      </dgm:t>
    </dgm:pt>
    <dgm:pt modelId="{209AC779-2C46-4D09-A5FE-82AF0E1B7087}" type="sibTrans" cxnId="{571547C0-DBA7-490B-B3D3-86A3CCB61971}">
      <dgm:prSet/>
      <dgm:spPr/>
      <dgm:t>
        <a:bodyPr/>
        <a:lstStyle/>
        <a:p>
          <a:r>
            <a:rPr lang="en-US" dirty="0"/>
            <a:t>60,000</a:t>
          </a:r>
        </a:p>
      </dgm:t>
    </dgm:pt>
    <dgm:pt modelId="{FCCFC1B9-19E6-4961-B300-DC6A29C0973C}">
      <dgm:prSet phldrT="[Text]"/>
      <dgm:spPr/>
      <dgm:t>
        <a:bodyPr/>
        <a:lstStyle/>
        <a:p>
          <a:r>
            <a:rPr lang="en-US" dirty="0"/>
            <a:t>School Board Sector</a:t>
          </a:r>
        </a:p>
      </dgm:t>
    </dgm:pt>
    <dgm:pt modelId="{9113FCCB-5D4B-4530-BDE1-EEE495325AD6}" type="parTrans" cxnId="{04D831BB-04A1-4D8E-A15A-18BAF3F4B670}">
      <dgm:prSet/>
      <dgm:spPr/>
      <dgm:t>
        <a:bodyPr/>
        <a:lstStyle/>
        <a:p>
          <a:endParaRPr lang="en-US"/>
        </a:p>
      </dgm:t>
    </dgm:pt>
    <dgm:pt modelId="{7FAB832B-0872-41CA-A485-5BAF5D0A117A}" type="sibTrans" cxnId="{04D831BB-04A1-4D8E-A15A-18BAF3F4B670}">
      <dgm:prSet/>
      <dgm:spPr/>
      <dgm:t>
        <a:bodyPr/>
        <a:lstStyle/>
        <a:p>
          <a:r>
            <a:rPr lang="en-US" dirty="0"/>
            <a:t>55,000</a:t>
          </a:r>
        </a:p>
      </dgm:t>
    </dgm:pt>
    <dgm:pt modelId="{67A99818-50E1-4FCE-B86F-75356F1B9AE1}">
      <dgm:prSet/>
      <dgm:spPr/>
      <dgm:t>
        <a:bodyPr/>
        <a:lstStyle/>
        <a:p>
          <a:r>
            <a:rPr lang="en-US" dirty="0"/>
            <a:t>University Sector</a:t>
          </a:r>
        </a:p>
      </dgm:t>
    </dgm:pt>
    <dgm:pt modelId="{E22B6E65-F2E9-406E-8D1F-28D390511AA5}" type="parTrans" cxnId="{6B1CFEA9-00C8-4777-8962-2ADF5D660A00}">
      <dgm:prSet/>
      <dgm:spPr/>
      <dgm:t>
        <a:bodyPr/>
        <a:lstStyle/>
        <a:p>
          <a:endParaRPr lang="en-US"/>
        </a:p>
      </dgm:t>
    </dgm:pt>
    <dgm:pt modelId="{1AB8F486-9F15-41E8-99DE-A36A22AECDE0}" type="sibTrans" cxnId="{6B1CFEA9-00C8-4777-8962-2ADF5D660A00}">
      <dgm:prSet/>
      <dgm:spPr/>
      <dgm:t>
        <a:bodyPr/>
        <a:lstStyle/>
        <a:p>
          <a:r>
            <a:rPr lang="en-US" dirty="0"/>
            <a:t>30,000 </a:t>
          </a:r>
        </a:p>
      </dgm:t>
    </dgm:pt>
    <dgm:pt modelId="{4472B33B-5D44-4EC2-B0AD-D2D56195584C}">
      <dgm:prSet/>
      <dgm:spPr/>
      <dgm:t>
        <a:bodyPr/>
        <a:lstStyle/>
        <a:p>
          <a:r>
            <a:rPr lang="en-US" dirty="0"/>
            <a:t>Social Services Sector</a:t>
          </a:r>
        </a:p>
      </dgm:t>
    </dgm:pt>
    <dgm:pt modelId="{3CE4DC54-305A-4B65-9D8F-1EA4CF4934A5}" type="parTrans" cxnId="{D564BDE6-5676-4A79-92ED-5A4DC7F2044F}">
      <dgm:prSet/>
      <dgm:spPr/>
      <dgm:t>
        <a:bodyPr/>
        <a:lstStyle/>
        <a:p>
          <a:endParaRPr lang="en-US"/>
        </a:p>
      </dgm:t>
    </dgm:pt>
    <dgm:pt modelId="{F3995D2A-11F8-4B42-A448-312F725F7429}" type="sibTrans" cxnId="{D564BDE6-5676-4A79-92ED-5A4DC7F2044F}">
      <dgm:prSet/>
      <dgm:spPr/>
      <dgm:t>
        <a:bodyPr/>
        <a:lstStyle/>
        <a:p>
          <a:r>
            <a:rPr lang="en-US" dirty="0"/>
            <a:t>30,000 </a:t>
          </a:r>
        </a:p>
      </dgm:t>
    </dgm:pt>
    <dgm:pt modelId="{CE3F4DFD-75DB-466A-BA13-9A744F9CBFC3}" type="pres">
      <dgm:prSet presAssocID="{194A98CA-842E-4291-A2E0-85E6C4AFCACF}" presName="hierChild1" presStyleCnt="0">
        <dgm:presLayoutVars>
          <dgm:orgChart val="1"/>
          <dgm:chPref val="1"/>
          <dgm:dir/>
          <dgm:animOne val="branch"/>
          <dgm:animLvl val="lvl"/>
          <dgm:resizeHandles/>
        </dgm:presLayoutVars>
      </dgm:prSet>
      <dgm:spPr/>
    </dgm:pt>
    <dgm:pt modelId="{C605FF45-314E-4D21-AFA2-C43BB1DAE34F}" type="pres">
      <dgm:prSet presAssocID="{6B7A555A-DF98-4703-B4F5-F4DF696C1517}" presName="hierRoot1" presStyleCnt="0">
        <dgm:presLayoutVars>
          <dgm:hierBranch val="init"/>
        </dgm:presLayoutVars>
      </dgm:prSet>
      <dgm:spPr/>
    </dgm:pt>
    <dgm:pt modelId="{F0E3BA0A-9E20-4BF0-AB92-04A51FDF9E49}" type="pres">
      <dgm:prSet presAssocID="{6B7A555A-DF98-4703-B4F5-F4DF696C1517}" presName="rootComposite1" presStyleCnt="0"/>
      <dgm:spPr/>
    </dgm:pt>
    <dgm:pt modelId="{D96E84E4-EB28-4849-8657-374FE11AD86C}" type="pres">
      <dgm:prSet presAssocID="{6B7A555A-DF98-4703-B4F5-F4DF696C1517}" presName="rootText1" presStyleLbl="node0" presStyleIdx="0" presStyleCnt="1">
        <dgm:presLayoutVars>
          <dgm:chMax/>
          <dgm:chPref val="3"/>
        </dgm:presLayoutVars>
      </dgm:prSet>
      <dgm:spPr/>
    </dgm:pt>
    <dgm:pt modelId="{E7FB9293-46E4-4DFB-B8D0-6BB1C0D4409E}" type="pres">
      <dgm:prSet presAssocID="{6B7A555A-DF98-4703-B4F5-F4DF696C1517}" presName="titleText1" presStyleLbl="fgAcc0" presStyleIdx="0" presStyleCnt="1">
        <dgm:presLayoutVars>
          <dgm:chMax val="0"/>
          <dgm:chPref val="0"/>
        </dgm:presLayoutVars>
      </dgm:prSet>
      <dgm:spPr/>
    </dgm:pt>
    <dgm:pt modelId="{4EF2A09E-D452-4C33-9D2E-2B1B28CB5616}" type="pres">
      <dgm:prSet presAssocID="{6B7A555A-DF98-4703-B4F5-F4DF696C1517}" presName="rootConnector1" presStyleLbl="node1" presStyleIdx="0" presStyleCnt="6"/>
      <dgm:spPr/>
    </dgm:pt>
    <dgm:pt modelId="{EAE3322F-0FDB-4C75-BD1C-016738168DCF}" type="pres">
      <dgm:prSet presAssocID="{6B7A555A-DF98-4703-B4F5-F4DF696C1517}" presName="hierChild2" presStyleCnt="0"/>
      <dgm:spPr/>
    </dgm:pt>
    <dgm:pt modelId="{88115C64-D24B-4801-84FF-9E1E5B7A123F}" type="pres">
      <dgm:prSet presAssocID="{39FCAFEB-7A69-4409-A164-40A2C4A17E7B}" presName="Name37" presStyleLbl="parChTrans1D2" presStyleIdx="0" presStyleCnt="5"/>
      <dgm:spPr/>
    </dgm:pt>
    <dgm:pt modelId="{F6642D56-819C-44D0-91B4-4C958DC768AA}" type="pres">
      <dgm:prSet presAssocID="{F739A284-01C7-4079-9684-C5C13490CF26}" presName="hierRoot2" presStyleCnt="0">
        <dgm:presLayoutVars>
          <dgm:hierBranch val="init"/>
        </dgm:presLayoutVars>
      </dgm:prSet>
      <dgm:spPr/>
    </dgm:pt>
    <dgm:pt modelId="{101C7924-55DF-4299-9125-688D71786A57}" type="pres">
      <dgm:prSet presAssocID="{F739A284-01C7-4079-9684-C5C13490CF26}" presName="rootComposite" presStyleCnt="0"/>
      <dgm:spPr/>
    </dgm:pt>
    <dgm:pt modelId="{36E221FF-1FB9-4EF4-9B56-4B93D1015003}" type="pres">
      <dgm:prSet presAssocID="{F739A284-01C7-4079-9684-C5C13490CF26}" presName="rootText" presStyleLbl="node1" presStyleIdx="0" presStyleCnt="6">
        <dgm:presLayoutVars>
          <dgm:chMax/>
          <dgm:chPref val="3"/>
        </dgm:presLayoutVars>
      </dgm:prSet>
      <dgm:spPr/>
    </dgm:pt>
    <dgm:pt modelId="{A867C13A-51DC-4305-AF74-6F4E8E0E21A2}" type="pres">
      <dgm:prSet presAssocID="{F739A284-01C7-4079-9684-C5C13490CF26}" presName="titleText2" presStyleLbl="fgAcc1" presStyleIdx="0" presStyleCnt="6">
        <dgm:presLayoutVars>
          <dgm:chMax val="0"/>
          <dgm:chPref val="0"/>
        </dgm:presLayoutVars>
      </dgm:prSet>
      <dgm:spPr/>
    </dgm:pt>
    <dgm:pt modelId="{F2BCF245-7617-4142-9F7A-D2E9FEE6C07E}" type="pres">
      <dgm:prSet presAssocID="{F739A284-01C7-4079-9684-C5C13490CF26}" presName="rootConnector" presStyleLbl="node2" presStyleIdx="0" presStyleCnt="0"/>
      <dgm:spPr/>
    </dgm:pt>
    <dgm:pt modelId="{E424CE4C-F7D8-4D9F-AE45-44892B6D6BD9}" type="pres">
      <dgm:prSet presAssocID="{F739A284-01C7-4079-9684-C5C13490CF26}" presName="hierChild4" presStyleCnt="0"/>
      <dgm:spPr/>
    </dgm:pt>
    <dgm:pt modelId="{864F8DA3-09A0-45DB-838F-D16535092B5A}" type="pres">
      <dgm:prSet presAssocID="{7CF1DC65-B1FF-4BF7-9303-E8101F4C967A}" presName="Name37" presStyleLbl="parChTrans1D3" presStyleIdx="0" presStyleCnt="1"/>
      <dgm:spPr/>
    </dgm:pt>
    <dgm:pt modelId="{040DBCF8-4984-4A07-A9C8-0FF46EB228C3}" type="pres">
      <dgm:prSet presAssocID="{AE246993-9389-4970-9654-026235DE1488}" presName="hierRoot2" presStyleCnt="0">
        <dgm:presLayoutVars>
          <dgm:hierBranch val="init"/>
        </dgm:presLayoutVars>
      </dgm:prSet>
      <dgm:spPr/>
    </dgm:pt>
    <dgm:pt modelId="{EE9CF617-79E0-41EB-88F5-C61F0FAEF900}" type="pres">
      <dgm:prSet presAssocID="{AE246993-9389-4970-9654-026235DE1488}" presName="rootComposite" presStyleCnt="0"/>
      <dgm:spPr/>
    </dgm:pt>
    <dgm:pt modelId="{048779C6-36B9-4EBF-8A80-369BF242E335}" type="pres">
      <dgm:prSet presAssocID="{AE246993-9389-4970-9654-026235DE1488}" presName="rootText" presStyleLbl="node1" presStyleIdx="1" presStyleCnt="6">
        <dgm:presLayoutVars>
          <dgm:chMax/>
          <dgm:chPref val="3"/>
        </dgm:presLayoutVars>
      </dgm:prSet>
      <dgm:spPr/>
    </dgm:pt>
    <dgm:pt modelId="{491DA1E8-88C0-40A9-810E-E5030529AE8A}" type="pres">
      <dgm:prSet presAssocID="{AE246993-9389-4970-9654-026235DE1488}" presName="titleText2" presStyleLbl="fgAcc1" presStyleIdx="1" presStyleCnt="6">
        <dgm:presLayoutVars>
          <dgm:chMax val="0"/>
          <dgm:chPref val="0"/>
        </dgm:presLayoutVars>
      </dgm:prSet>
      <dgm:spPr/>
    </dgm:pt>
    <dgm:pt modelId="{0B00FC0A-6A05-4C8D-BA81-19C216727586}" type="pres">
      <dgm:prSet presAssocID="{AE246993-9389-4970-9654-026235DE1488}" presName="rootConnector" presStyleLbl="node3" presStyleIdx="0" presStyleCnt="0"/>
      <dgm:spPr/>
    </dgm:pt>
    <dgm:pt modelId="{99E220CC-141E-412B-A26C-769AC0880D26}" type="pres">
      <dgm:prSet presAssocID="{AE246993-9389-4970-9654-026235DE1488}" presName="hierChild4" presStyleCnt="0"/>
      <dgm:spPr/>
    </dgm:pt>
    <dgm:pt modelId="{5C508C9A-EA9C-4FE0-911E-9675BBAEA439}" type="pres">
      <dgm:prSet presAssocID="{AE246993-9389-4970-9654-026235DE1488}" presName="hierChild5" presStyleCnt="0"/>
      <dgm:spPr/>
    </dgm:pt>
    <dgm:pt modelId="{088070BB-A509-4816-B8A2-0053DA972C1F}" type="pres">
      <dgm:prSet presAssocID="{F739A284-01C7-4079-9684-C5C13490CF26}" presName="hierChild5" presStyleCnt="0"/>
      <dgm:spPr/>
    </dgm:pt>
    <dgm:pt modelId="{5E9A3A33-10B4-4CB1-8F21-EE0D0EE5FAAA}" type="pres">
      <dgm:prSet presAssocID="{A8BFFDED-9843-4F53-914E-4A72F30E8DCC}" presName="Name37" presStyleLbl="parChTrans1D2" presStyleIdx="1" presStyleCnt="5"/>
      <dgm:spPr/>
    </dgm:pt>
    <dgm:pt modelId="{A0F4491F-3A41-46F3-B071-EC7CE700280B}" type="pres">
      <dgm:prSet presAssocID="{AED08FF5-117F-477A-A2FE-B087DA8900DB}" presName="hierRoot2" presStyleCnt="0">
        <dgm:presLayoutVars>
          <dgm:hierBranch val="init"/>
        </dgm:presLayoutVars>
      </dgm:prSet>
      <dgm:spPr/>
    </dgm:pt>
    <dgm:pt modelId="{CDCEE92A-4BC8-4122-8A01-6E989B5C24F3}" type="pres">
      <dgm:prSet presAssocID="{AED08FF5-117F-477A-A2FE-B087DA8900DB}" presName="rootComposite" presStyleCnt="0"/>
      <dgm:spPr/>
    </dgm:pt>
    <dgm:pt modelId="{35A71049-05C3-4E2F-BA2F-A816D77EC48C}" type="pres">
      <dgm:prSet presAssocID="{AED08FF5-117F-477A-A2FE-B087DA8900DB}" presName="rootText" presStyleLbl="node1" presStyleIdx="2" presStyleCnt="6">
        <dgm:presLayoutVars>
          <dgm:chMax/>
          <dgm:chPref val="3"/>
        </dgm:presLayoutVars>
      </dgm:prSet>
      <dgm:spPr/>
    </dgm:pt>
    <dgm:pt modelId="{6898CAA8-749D-429C-97E8-CA6144B2BA40}" type="pres">
      <dgm:prSet presAssocID="{AED08FF5-117F-477A-A2FE-B087DA8900DB}" presName="titleText2" presStyleLbl="fgAcc1" presStyleIdx="2" presStyleCnt="6">
        <dgm:presLayoutVars>
          <dgm:chMax val="0"/>
          <dgm:chPref val="0"/>
        </dgm:presLayoutVars>
      </dgm:prSet>
      <dgm:spPr/>
    </dgm:pt>
    <dgm:pt modelId="{6C2CA6A6-F492-40A0-AB4A-1DB039178A02}" type="pres">
      <dgm:prSet presAssocID="{AED08FF5-117F-477A-A2FE-B087DA8900DB}" presName="rootConnector" presStyleLbl="node2" presStyleIdx="0" presStyleCnt="0"/>
      <dgm:spPr/>
    </dgm:pt>
    <dgm:pt modelId="{016AB295-BEBC-4526-AEA5-68FD79CDC8FA}" type="pres">
      <dgm:prSet presAssocID="{AED08FF5-117F-477A-A2FE-B087DA8900DB}" presName="hierChild4" presStyleCnt="0"/>
      <dgm:spPr/>
    </dgm:pt>
    <dgm:pt modelId="{8C3EF3C6-C32D-4D32-9A09-BCA7CEF6832A}" type="pres">
      <dgm:prSet presAssocID="{AED08FF5-117F-477A-A2FE-B087DA8900DB}" presName="hierChild5" presStyleCnt="0"/>
      <dgm:spPr/>
    </dgm:pt>
    <dgm:pt modelId="{D2998906-1DC9-4E39-A589-E95FF170A3BF}" type="pres">
      <dgm:prSet presAssocID="{3CE4DC54-305A-4B65-9D8F-1EA4CF4934A5}" presName="Name37" presStyleLbl="parChTrans1D2" presStyleIdx="2" presStyleCnt="5"/>
      <dgm:spPr/>
    </dgm:pt>
    <dgm:pt modelId="{FA0192B2-E416-4617-B754-E23CC0BA2A3C}" type="pres">
      <dgm:prSet presAssocID="{4472B33B-5D44-4EC2-B0AD-D2D56195584C}" presName="hierRoot2" presStyleCnt="0">
        <dgm:presLayoutVars>
          <dgm:hierBranch val="init"/>
        </dgm:presLayoutVars>
      </dgm:prSet>
      <dgm:spPr/>
    </dgm:pt>
    <dgm:pt modelId="{7266B584-3CA3-445A-AD0D-8EFF3D5B0450}" type="pres">
      <dgm:prSet presAssocID="{4472B33B-5D44-4EC2-B0AD-D2D56195584C}" presName="rootComposite" presStyleCnt="0"/>
      <dgm:spPr/>
    </dgm:pt>
    <dgm:pt modelId="{8CAA4069-F15E-4FC2-B8ED-5938F50E2CA0}" type="pres">
      <dgm:prSet presAssocID="{4472B33B-5D44-4EC2-B0AD-D2D56195584C}" presName="rootText" presStyleLbl="node1" presStyleIdx="3" presStyleCnt="6">
        <dgm:presLayoutVars>
          <dgm:chMax/>
          <dgm:chPref val="3"/>
        </dgm:presLayoutVars>
      </dgm:prSet>
      <dgm:spPr/>
    </dgm:pt>
    <dgm:pt modelId="{10E868E7-3274-4CAD-83BB-BA4C2B492513}" type="pres">
      <dgm:prSet presAssocID="{4472B33B-5D44-4EC2-B0AD-D2D56195584C}" presName="titleText2" presStyleLbl="fgAcc1" presStyleIdx="3" presStyleCnt="6">
        <dgm:presLayoutVars>
          <dgm:chMax val="0"/>
          <dgm:chPref val="0"/>
        </dgm:presLayoutVars>
      </dgm:prSet>
      <dgm:spPr/>
    </dgm:pt>
    <dgm:pt modelId="{68AED4CE-BE74-468A-B935-C586CE7FF3FC}" type="pres">
      <dgm:prSet presAssocID="{4472B33B-5D44-4EC2-B0AD-D2D56195584C}" presName="rootConnector" presStyleLbl="node2" presStyleIdx="0" presStyleCnt="0"/>
      <dgm:spPr/>
    </dgm:pt>
    <dgm:pt modelId="{3F5E7CEA-233A-428D-983A-62708A3F69B6}" type="pres">
      <dgm:prSet presAssocID="{4472B33B-5D44-4EC2-B0AD-D2D56195584C}" presName="hierChild4" presStyleCnt="0"/>
      <dgm:spPr/>
    </dgm:pt>
    <dgm:pt modelId="{4E51BE1E-18BE-497A-A198-4AC075E4211C}" type="pres">
      <dgm:prSet presAssocID="{4472B33B-5D44-4EC2-B0AD-D2D56195584C}" presName="hierChild5" presStyleCnt="0"/>
      <dgm:spPr/>
    </dgm:pt>
    <dgm:pt modelId="{CDB0FBF6-14C2-4020-AE3B-E8B70B20AF1E}" type="pres">
      <dgm:prSet presAssocID="{9113FCCB-5D4B-4530-BDE1-EEE495325AD6}" presName="Name37" presStyleLbl="parChTrans1D2" presStyleIdx="3" presStyleCnt="5"/>
      <dgm:spPr/>
    </dgm:pt>
    <dgm:pt modelId="{B58D724D-2418-4C9B-A083-B70696D0203B}" type="pres">
      <dgm:prSet presAssocID="{FCCFC1B9-19E6-4961-B300-DC6A29C0973C}" presName="hierRoot2" presStyleCnt="0">
        <dgm:presLayoutVars>
          <dgm:hierBranch val="init"/>
        </dgm:presLayoutVars>
      </dgm:prSet>
      <dgm:spPr/>
    </dgm:pt>
    <dgm:pt modelId="{2153162A-5EA6-4E8A-9F47-8E1A181F414C}" type="pres">
      <dgm:prSet presAssocID="{FCCFC1B9-19E6-4961-B300-DC6A29C0973C}" presName="rootComposite" presStyleCnt="0"/>
      <dgm:spPr/>
    </dgm:pt>
    <dgm:pt modelId="{F05547F4-98DD-4768-BC1A-42EAB54900EF}" type="pres">
      <dgm:prSet presAssocID="{FCCFC1B9-19E6-4961-B300-DC6A29C0973C}" presName="rootText" presStyleLbl="node1" presStyleIdx="4" presStyleCnt="6">
        <dgm:presLayoutVars>
          <dgm:chMax/>
          <dgm:chPref val="3"/>
        </dgm:presLayoutVars>
      </dgm:prSet>
      <dgm:spPr/>
    </dgm:pt>
    <dgm:pt modelId="{24D8F2B0-0D17-4FD2-9756-D461E899DAC3}" type="pres">
      <dgm:prSet presAssocID="{FCCFC1B9-19E6-4961-B300-DC6A29C0973C}" presName="titleText2" presStyleLbl="fgAcc1" presStyleIdx="4" presStyleCnt="6">
        <dgm:presLayoutVars>
          <dgm:chMax val="0"/>
          <dgm:chPref val="0"/>
        </dgm:presLayoutVars>
      </dgm:prSet>
      <dgm:spPr/>
    </dgm:pt>
    <dgm:pt modelId="{D525BABC-67DE-41AA-A6BB-B0B4407B3EA3}" type="pres">
      <dgm:prSet presAssocID="{FCCFC1B9-19E6-4961-B300-DC6A29C0973C}" presName="rootConnector" presStyleLbl="node2" presStyleIdx="0" presStyleCnt="0"/>
      <dgm:spPr/>
    </dgm:pt>
    <dgm:pt modelId="{3E3498C1-C244-461F-AFD8-DB5348F7EAC6}" type="pres">
      <dgm:prSet presAssocID="{FCCFC1B9-19E6-4961-B300-DC6A29C0973C}" presName="hierChild4" presStyleCnt="0"/>
      <dgm:spPr/>
    </dgm:pt>
    <dgm:pt modelId="{F35E5C88-376D-4DA7-B07F-4682A8C7CC1F}" type="pres">
      <dgm:prSet presAssocID="{FCCFC1B9-19E6-4961-B300-DC6A29C0973C}" presName="hierChild5" presStyleCnt="0"/>
      <dgm:spPr/>
    </dgm:pt>
    <dgm:pt modelId="{98B7831C-C163-42DC-8243-6A43C753370E}" type="pres">
      <dgm:prSet presAssocID="{E22B6E65-F2E9-406E-8D1F-28D390511AA5}" presName="Name37" presStyleLbl="parChTrans1D2" presStyleIdx="4" presStyleCnt="5"/>
      <dgm:spPr/>
    </dgm:pt>
    <dgm:pt modelId="{9EA89C0A-07A5-429B-A7D5-BB3629BF6F92}" type="pres">
      <dgm:prSet presAssocID="{67A99818-50E1-4FCE-B86F-75356F1B9AE1}" presName="hierRoot2" presStyleCnt="0">
        <dgm:presLayoutVars>
          <dgm:hierBranch val="init"/>
        </dgm:presLayoutVars>
      </dgm:prSet>
      <dgm:spPr/>
    </dgm:pt>
    <dgm:pt modelId="{FE02D121-7B8D-4CAE-A870-5F0F8EFBCFC1}" type="pres">
      <dgm:prSet presAssocID="{67A99818-50E1-4FCE-B86F-75356F1B9AE1}" presName="rootComposite" presStyleCnt="0"/>
      <dgm:spPr/>
    </dgm:pt>
    <dgm:pt modelId="{E6CF8189-EA3E-4CDC-A76B-72559B91C53A}" type="pres">
      <dgm:prSet presAssocID="{67A99818-50E1-4FCE-B86F-75356F1B9AE1}" presName="rootText" presStyleLbl="node1" presStyleIdx="5" presStyleCnt="6">
        <dgm:presLayoutVars>
          <dgm:chMax/>
          <dgm:chPref val="3"/>
        </dgm:presLayoutVars>
      </dgm:prSet>
      <dgm:spPr/>
    </dgm:pt>
    <dgm:pt modelId="{079500B6-B580-4AA0-AC31-BC2BF2F31FFC}" type="pres">
      <dgm:prSet presAssocID="{67A99818-50E1-4FCE-B86F-75356F1B9AE1}" presName="titleText2" presStyleLbl="fgAcc1" presStyleIdx="5" presStyleCnt="6">
        <dgm:presLayoutVars>
          <dgm:chMax val="0"/>
          <dgm:chPref val="0"/>
        </dgm:presLayoutVars>
      </dgm:prSet>
      <dgm:spPr/>
    </dgm:pt>
    <dgm:pt modelId="{A60C6DDF-34BC-4CD7-BC4A-FDFA83D8A9A9}" type="pres">
      <dgm:prSet presAssocID="{67A99818-50E1-4FCE-B86F-75356F1B9AE1}" presName="rootConnector" presStyleLbl="node2" presStyleIdx="0" presStyleCnt="0"/>
      <dgm:spPr/>
    </dgm:pt>
    <dgm:pt modelId="{22675CFA-4C48-4C3D-9DC5-D55098C05F7E}" type="pres">
      <dgm:prSet presAssocID="{67A99818-50E1-4FCE-B86F-75356F1B9AE1}" presName="hierChild4" presStyleCnt="0"/>
      <dgm:spPr/>
    </dgm:pt>
    <dgm:pt modelId="{C8F1FE09-2AC8-4D33-8850-E49A645A21CC}" type="pres">
      <dgm:prSet presAssocID="{67A99818-50E1-4FCE-B86F-75356F1B9AE1}" presName="hierChild5" presStyleCnt="0"/>
      <dgm:spPr/>
    </dgm:pt>
    <dgm:pt modelId="{D9867DB8-3205-4433-8C9B-A93CC2ED01CE}" type="pres">
      <dgm:prSet presAssocID="{6B7A555A-DF98-4703-B4F5-F4DF696C1517}" presName="hierChild3" presStyleCnt="0"/>
      <dgm:spPr/>
    </dgm:pt>
  </dgm:ptLst>
  <dgm:cxnLst>
    <dgm:cxn modelId="{24EDC507-4504-4A39-A592-259B2EE2A267}" type="presOf" srcId="{F739A284-01C7-4079-9684-C5C13490CF26}" destId="{F2BCF245-7617-4142-9F7A-D2E9FEE6C07E}" srcOrd="1" destOrd="0" presId="urn:microsoft.com/office/officeart/2008/layout/NameandTitleOrganizationalChart"/>
    <dgm:cxn modelId="{5CDEFC0A-5811-48D2-AC32-73D333E6FB3E}" srcId="{F739A284-01C7-4079-9684-C5C13490CF26}" destId="{AE246993-9389-4970-9654-026235DE1488}" srcOrd="0" destOrd="0" parTransId="{7CF1DC65-B1FF-4BF7-9303-E8101F4C967A}" sibTransId="{3A3F6920-EB5C-4201-890B-01A1714FAB81}"/>
    <dgm:cxn modelId="{F5386819-DC9E-4352-8F0D-6C7227840DF6}" type="presOf" srcId="{AE246993-9389-4970-9654-026235DE1488}" destId="{0B00FC0A-6A05-4C8D-BA81-19C216727586}" srcOrd="1" destOrd="0" presId="urn:microsoft.com/office/officeart/2008/layout/NameandTitleOrganizationalChart"/>
    <dgm:cxn modelId="{6BA11029-8A4B-4FE9-8AF1-966D68C2E845}" type="presOf" srcId="{194A98CA-842E-4291-A2E0-85E6C4AFCACF}" destId="{CE3F4DFD-75DB-466A-BA13-9A744F9CBFC3}" srcOrd="0" destOrd="0" presId="urn:microsoft.com/office/officeart/2008/layout/NameandTitleOrganizationalChart"/>
    <dgm:cxn modelId="{DEA78E2D-459E-4B40-A34C-FDFF4C3B5B1E}" type="presOf" srcId="{6B7A555A-DF98-4703-B4F5-F4DF696C1517}" destId="{4EF2A09E-D452-4C33-9D2E-2B1B28CB5616}" srcOrd="1" destOrd="0" presId="urn:microsoft.com/office/officeart/2008/layout/NameandTitleOrganizationalChart"/>
    <dgm:cxn modelId="{44CC1532-B23F-43AC-892F-6C963C23593F}" type="presOf" srcId="{D31B7BBD-F5BD-484A-A1BD-EA6EBCE89A38}" destId="{A867C13A-51DC-4305-AF74-6F4E8E0E21A2}" srcOrd="0" destOrd="0" presId="urn:microsoft.com/office/officeart/2008/layout/NameandTitleOrganizationalChart"/>
    <dgm:cxn modelId="{1A828062-84A7-43A4-8089-33CE182DDA7E}" type="presOf" srcId="{FCCFC1B9-19E6-4961-B300-DC6A29C0973C}" destId="{F05547F4-98DD-4768-BC1A-42EAB54900EF}" srcOrd="0" destOrd="0" presId="urn:microsoft.com/office/officeart/2008/layout/NameandTitleOrganizationalChart"/>
    <dgm:cxn modelId="{AAE0A543-298D-43E6-A3BD-B3892B03A8F2}" type="presOf" srcId="{209AC779-2C46-4D09-A5FE-82AF0E1B7087}" destId="{6898CAA8-749D-429C-97E8-CA6144B2BA40}" srcOrd="0" destOrd="0" presId="urn:microsoft.com/office/officeart/2008/layout/NameandTitleOrganizationalChart"/>
    <dgm:cxn modelId="{8EFC6765-035B-4C2A-8577-D62E5C6C6AB2}" type="presOf" srcId="{A8BFFDED-9843-4F53-914E-4A72F30E8DCC}" destId="{5E9A3A33-10B4-4CB1-8F21-EE0D0EE5FAAA}" srcOrd="0" destOrd="0" presId="urn:microsoft.com/office/officeart/2008/layout/NameandTitleOrganizationalChart"/>
    <dgm:cxn modelId="{AE4F4A65-2CE6-4E33-8DF4-B11064DCB087}" type="presOf" srcId="{39FCAFEB-7A69-4409-A164-40A2C4A17E7B}" destId="{88115C64-D24B-4801-84FF-9E1E5B7A123F}" srcOrd="0" destOrd="0" presId="urn:microsoft.com/office/officeart/2008/layout/NameandTitleOrganizationalChart"/>
    <dgm:cxn modelId="{7D1EB168-7C80-48E0-9A51-5B964906D214}" type="presOf" srcId="{4472B33B-5D44-4EC2-B0AD-D2D56195584C}" destId="{8CAA4069-F15E-4FC2-B8ED-5938F50E2CA0}" srcOrd="0" destOrd="0" presId="urn:microsoft.com/office/officeart/2008/layout/NameandTitleOrganizationalChart"/>
    <dgm:cxn modelId="{69B2AA71-380B-4F04-A9FA-17A34C2340F3}" type="presOf" srcId="{67A99818-50E1-4FCE-B86F-75356F1B9AE1}" destId="{A60C6DDF-34BC-4CD7-BC4A-FDFA83D8A9A9}" srcOrd="1" destOrd="0" presId="urn:microsoft.com/office/officeart/2008/layout/NameandTitleOrganizationalChart"/>
    <dgm:cxn modelId="{FEF78553-1DDF-48A5-B323-01358C816647}" type="presOf" srcId="{4472B33B-5D44-4EC2-B0AD-D2D56195584C}" destId="{68AED4CE-BE74-468A-B935-C586CE7FF3FC}" srcOrd="1" destOrd="0" presId="urn:microsoft.com/office/officeart/2008/layout/NameandTitleOrganizationalChart"/>
    <dgm:cxn modelId="{16E9A655-A9D6-4957-B1AF-BF3804630070}" type="presOf" srcId="{6B7A555A-DF98-4703-B4F5-F4DF696C1517}" destId="{D96E84E4-EB28-4849-8657-374FE11AD86C}" srcOrd="0" destOrd="0" presId="urn:microsoft.com/office/officeart/2008/layout/NameandTitleOrganizationalChart"/>
    <dgm:cxn modelId="{7AA45A83-8052-44CD-B5D8-781C5C82FE5A}" type="presOf" srcId="{9113FCCB-5D4B-4530-BDE1-EEE495325AD6}" destId="{CDB0FBF6-14C2-4020-AE3B-E8B70B20AF1E}" srcOrd="0" destOrd="0" presId="urn:microsoft.com/office/officeart/2008/layout/NameandTitleOrganizationalChart"/>
    <dgm:cxn modelId="{2EEEC284-7E6D-489E-8399-4D90F8B535C6}" srcId="{194A98CA-842E-4291-A2E0-85E6C4AFCACF}" destId="{6B7A555A-DF98-4703-B4F5-F4DF696C1517}" srcOrd="0" destOrd="0" parTransId="{AFD80EE5-3CB2-4078-BC6C-3E4E905E2A75}" sibTransId="{081B151D-C1F9-45B8-9E28-C5A9F3ED7D63}"/>
    <dgm:cxn modelId="{D94A2186-7B00-4D6F-8789-BD92A158F0C5}" type="presOf" srcId="{AE246993-9389-4970-9654-026235DE1488}" destId="{048779C6-36B9-4EBF-8A80-369BF242E335}" srcOrd="0" destOrd="0" presId="urn:microsoft.com/office/officeart/2008/layout/NameandTitleOrganizationalChart"/>
    <dgm:cxn modelId="{57DFD186-C2E2-4D77-A794-BB542BC6A491}" type="presOf" srcId="{F3995D2A-11F8-4B42-A448-312F725F7429}" destId="{10E868E7-3274-4CAD-83BB-BA4C2B492513}" srcOrd="0" destOrd="0" presId="urn:microsoft.com/office/officeart/2008/layout/NameandTitleOrganizationalChart"/>
    <dgm:cxn modelId="{2CEE8D87-7F4E-442E-8E11-AA888C28EE3D}" type="presOf" srcId="{7FAB832B-0872-41CA-A485-5BAF5D0A117A}" destId="{24D8F2B0-0D17-4FD2-9756-D461E899DAC3}" srcOrd="0" destOrd="0" presId="urn:microsoft.com/office/officeart/2008/layout/NameandTitleOrganizationalChart"/>
    <dgm:cxn modelId="{5D600293-5C57-4A5A-BCFF-B958405624D4}" type="presOf" srcId="{3CE4DC54-305A-4B65-9D8F-1EA4CF4934A5}" destId="{D2998906-1DC9-4E39-A589-E95FF170A3BF}" srcOrd="0" destOrd="0" presId="urn:microsoft.com/office/officeart/2008/layout/NameandTitleOrganizationalChart"/>
    <dgm:cxn modelId="{6B1CFEA9-00C8-4777-8962-2ADF5D660A00}" srcId="{6B7A555A-DF98-4703-B4F5-F4DF696C1517}" destId="{67A99818-50E1-4FCE-B86F-75356F1B9AE1}" srcOrd="4" destOrd="0" parTransId="{E22B6E65-F2E9-406E-8D1F-28D390511AA5}" sibTransId="{1AB8F486-9F15-41E8-99DE-A36A22AECDE0}"/>
    <dgm:cxn modelId="{FA2CEEAE-B6AD-4DF0-ABFD-30B22CDABF0A}" type="presOf" srcId="{AED08FF5-117F-477A-A2FE-B087DA8900DB}" destId="{35A71049-05C3-4E2F-BA2F-A816D77EC48C}" srcOrd="0" destOrd="0" presId="urn:microsoft.com/office/officeart/2008/layout/NameandTitleOrganizationalChart"/>
    <dgm:cxn modelId="{8AFFA7B0-D5D7-463D-B08C-93DA099988EE}" type="presOf" srcId="{E22B6E65-F2E9-406E-8D1F-28D390511AA5}" destId="{98B7831C-C163-42DC-8243-6A43C753370E}" srcOrd="0" destOrd="0" presId="urn:microsoft.com/office/officeart/2008/layout/NameandTitleOrganizationalChart"/>
    <dgm:cxn modelId="{FEA2FEB3-EDC7-4EEC-A5D2-B4E24CE274C4}" type="presOf" srcId="{7CF1DC65-B1FF-4BF7-9303-E8101F4C967A}" destId="{864F8DA3-09A0-45DB-838F-D16535092B5A}" srcOrd="0" destOrd="0" presId="urn:microsoft.com/office/officeart/2008/layout/NameandTitleOrganizationalChart"/>
    <dgm:cxn modelId="{CB03FFB8-5AC7-44DF-8910-C7BB62956DB3}" type="presOf" srcId="{F739A284-01C7-4079-9684-C5C13490CF26}" destId="{36E221FF-1FB9-4EF4-9B56-4B93D1015003}" srcOrd="0" destOrd="0" presId="urn:microsoft.com/office/officeart/2008/layout/NameandTitleOrganizationalChart"/>
    <dgm:cxn modelId="{04D831BB-04A1-4D8E-A15A-18BAF3F4B670}" srcId="{6B7A555A-DF98-4703-B4F5-F4DF696C1517}" destId="{FCCFC1B9-19E6-4961-B300-DC6A29C0973C}" srcOrd="3" destOrd="0" parTransId="{9113FCCB-5D4B-4530-BDE1-EEE495325AD6}" sibTransId="{7FAB832B-0872-41CA-A485-5BAF5D0A117A}"/>
    <dgm:cxn modelId="{571547C0-DBA7-490B-B3D3-86A3CCB61971}" srcId="{6B7A555A-DF98-4703-B4F5-F4DF696C1517}" destId="{AED08FF5-117F-477A-A2FE-B087DA8900DB}" srcOrd="1" destOrd="0" parTransId="{A8BFFDED-9843-4F53-914E-4A72F30E8DCC}" sibTransId="{209AC779-2C46-4D09-A5FE-82AF0E1B7087}"/>
    <dgm:cxn modelId="{6E423BC3-EC7E-4E26-93C9-C4FD15FD01FB}" type="presOf" srcId="{3A3F6920-EB5C-4201-890B-01A1714FAB81}" destId="{491DA1E8-88C0-40A9-810E-E5030529AE8A}" srcOrd="0" destOrd="0" presId="urn:microsoft.com/office/officeart/2008/layout/NameandTitleOrganizationalChart"/>
    <dgm:cxn modelId="{8FF930C7-E2B4-49A4-A815-8ED0A8AA08EB}" type="presOf" srcId="{AED08FF5-117F-477A-A2FE-B087DA8900DB}" destId="{6C2CA6A6-F492-40A0-AB4A-1DB039178A02}" srcOrd="1" destOrd="0" presId="urn:microsoft.com/office/officeart/2008/layout/NameandTitleOrganizationalChart"/>
    <dgm:cxn modelId="{4DF61AD7-A9B7-4CE7-8F56-AB25D83A2E77}" type="presOf" srcId="{FCCFC1B9-19E6-4961-B300-DC6A29C0973C}" destId="{D525BABC-67DE-41AA-A6BB-B0B4407B3EA3}" srcOrd="1" destOrd="0" presId="urn:microsoft.com/office/officeart/2008/layout/NameandTitleOrganizationalChart"/>
    <dgm:cxn modelId="{9FE44CDA-52C4-4794-A7B4-750D301368EA}" type="presOf" srcId="{1AB8F486-9F15-41E8-99DE-A36A22AECDE0}" destId="{079500B6-B580-4AA0-AC31-BC2BF2F31FFC}" srcOrd="0" destOrd="0" presId="urn:microsoft.com/office/officeart/2008/layout/NameandTitleOrganizationalChart"/>
    <dgm:cxn modelId="{41AB17DC-D17F-4068-BD47-68E7F4F97319}" type="presOf" srcId="{67A99818-50E1-4FCE-B86F-75356F1B9AE1}" destId="{E6CF8189-EA3E-4CDC-A76B-72559B91C53A}" srcOrd="0" destOrd="0" presId="urn:microsoft.com/office/officeart/2008/layout/NameandTitleOrganizationalChart"/>
    <dgm:cxn modelId="{14AE45E5-43D5-45E7-842D-41C89229FF47}" type="presOf" srcId="{081B151D-C1F9-45B8-9E28-C5A9F3ED7D63}" destId="{E7FB9293-46E4-4DFB-B8D0-6BB1C0D4409E}" srcOrd="0" destOrd="0" presId="urn:microsoft.com/office/officeart/2008/layout/NameandTitleOrganizationalChart"/>
    <dgm:cxn modelId="{D564BDE6-5676-4A79-92ED-5A4DC7F2044F}" srcId="{6B7A555A-DF98-4703-B4F5-F4DF696C1517}" destId="{4472B33B-5D44-4EC2-B0AD-D2D56195584C}" srcOrd="2" destOrd="0" parTransId="{3CE4DC54-305A-4B65-9D8F-1EA4CF4934A5}" sibTransId="{F3995D2A-11F8-4B42-A448-312F725F7429}"/>
    <dgm:cxn modelId="{2E1FA9ED-F389-48A2-BDED-80912EAD36F6}" srcId="{6B7A555A-DF98-4703-B4F5-F4DF696C1517}" destId="{F739A284-01C7-4079-9684-C5C13490CF26}" srcOrd="0" destOrd="0" parTransId="{39FCAFEB-7A69-4409-A164-40A2C4A17E7B}" sibTransId="{D31B7BBD-F5BD-484A-A1BD-EA6EBCE89A38}"/>
    <dgm:cxn modelId="{3C1B74AE-FF50-44DA-9D41-CEAC57FD0A2F}" type="presParOf" srcId="{CE3F4DFD-75DB-466A-BA13-9A744F9CBFC3}" destId="{C605FF45-314E-4D21-AFA2-C43BB1DAE34F}" srcOrd="0" destOrd="0" presId="urn:microsoft.com/office/officeart/2008/layout/NameandTitleOrganizationalChart"/>
    <dgm:cxn modelId="{562DD34C-1EC2-4AF6-AAB3-744C97902693}" type="presParOf" srcId="{C605FF45-314E-4D21-AFA2-C43BB1DAE34F}" destId="{F0E3BA0A-9E20-4BF0-AB92-04A51FDF9E49}" srcOrd="0" destOrd="0" presId="urn:microsoft.com/office/officeart/2008/layout/NameandTitleOrganizationalChart"/>
    <dgm:cxn modelId="{ADDE3DE9-0433-4F82-A790-6544FE6AF6CF}" type="presParOf" srcId="{F0E3BA0A-9E20-4BF0-AB92-04A51FDF9E49}" destId="{D96E84E4-EB28-4849-8657-374FE11AD86C}" srcOrd="0" destOrd="0" presId="urn:microsoft.com/office/officeart/2008/layout/NameandTitleOrganizationalChart"/>
    <dgm:cxn modelId="{D55BCBC8-A624-421F-8EB3-128D88DD00F5}" type="presParOf" srcId="{F0E3BA0A-9E20-4BF0-AB92-04A51FDF9E49}" destId="{E7FB9293-46E4-4DFB-B8D0-6BB1C0D4409E}" srcOrd="1" destOrd="0" presId="urn:microsoft.com/office/officeart/2008/layout/NameandTitleOrganizationalChart"/>
    <dgm:cxn modelId="{3FC32258-8BFE-43C8-A99B-7B38390DE256}" type="presParOf" srcId="{F0E3BA0A-9E20-4BF0-AB92-04A51FDF9E49}" destId="{4EF2A09E-D452-4C33-9D2E-2B1B28CB5616}" srcOrd="2" destOrd="0" presId="urn:microsoft.com/office/officeart/2008/layout/NameandTitleOrganizationalChart"/>
    <dgm:cxn modelId="{AD4C1369-7E0D-4C56-9CA8-6564DE650EB4}" type="presParOf" srcId="{C605FF45-314E-4D21-AFA2-C43BB1DAE34F}" destId="{EAE3322F-0FDB-4C75-BD1C-016738168DCF}" srcOrd="1" destOrd="0" presId="urn:microsoft.com/office/officeart/2008/layout/NameandTitleOrganizationalChart"/>
    <dgm:cxn modelId="{5A1A6707-F784-4AB8-9225-065DE0F8C625}" type="presParOf" srcId="{EAE3322F-0FDB-4C75-BD1C-016738168DCF}" destId="{88115C64-D24B-4801-84FF-9E1E5B7A123F}" srcOrd="0" destOrd="0" presId="urn:microsoft.com/office/officeart/2008/layout/NameandTitleOrganizationalChart"/>
    <dgm:cxn modelId="{AE310E15-0AFD-4215-9083-B6D28D0E6C1D}" type="presParOf" srcId="{EAE3322F-0FDB-4C75-BD1C-016738168DCF}" destId="{F6642D56-819C-44D0-91B4-4C958DC768AA}" srcOrd="1" destOrd="0" presId="urn:microsoft.com/office/officeart/2008/layout/NameandTitleOrganizationalChart"/>
    <dgm:cxn modelId="{D6A8F279-80F0-4724-AD70-FD7A661C3B24}" type="presParOf" srcId="{F6642D56-819C-44D0-91B4-4C958DC768AA}" destId="{101C7924-55DF-4299-9125-688D71786A57}" srcOrd="0" destOrd="0" presId="urn:microsoft.com/office/officeart/2008/layout/NameandTitleOrganizationalChart"/>
    <dgm:cxn modelId="{5E51CCD6-6436-43F7-9B3C-AD8F41FA5362}" type="presParOf" srcId="{101C7924-55DF-4299-9125-688D71786A57}" destId="{36E221FF-1FB9-4EF4-9B56-4B93D1015003}" srcOrd="0" destOrd="0" presId="urn:microsoft.com/office/officeart/2008/layout/NameandTitleOrganizationalChart"/>
    <dgm:cxn modelId="{3EE65C49-A834-4E73-8695-EF2E63233EFE}" type="presParOf" srcId="{101C7924-55DF-4299-9125-688D71786A57}" destId="{A867C13A-51DC-4305-AF74-6F4E8E0E21A2}" srcOrd="1" destOrd="0" presId="urn:microsoft.com/office/officeart/2008/layout/NameandTitleOrganizationalChart"/>
    <dgm:cxn modelId="{EFA8F8AC-0028-4858-9140-3E7B87BF3A87}" type="presParOf" srcId="{101C7924-55DF-4299-9125-688D71786A57}" destId="{F2BCF245-7617-4142-9F7A-D2E9FEE6C07E}" srcOrd="2" destOrd="0" presId="urn:microsoft.com/office/officeart/2008/layout/NameandTitleOrganizationalChart"/>
    <dgm:cxn modelId="{F57931B9-5C75-4834-8FE9-FB7C0E3CC3F8}" type="presParOf" srcId="{F6642D56-819C-44D0-91B4-4C958DC768AA}" destId="{E424CE4C-F7D8-4D9F-AE45-44892B6D6BD9}" srcOrd="1" destOrd="0" presId="urn:microsoft.com/office/officeart/2008/layout/NameandTitleOrganizationalChart"/>
    <dgm:cxn modelId="{14869F8C-B204-4D13-B679-C4417757FACB}" type="presParOf" srcId="{E424CE4C-F7D8-4D9F-AE45-44892B6D6BD9}" destId="{864F8DA3-09A0-45DB-838F-D16535092B5A}" srcOrd="0" destOrd="0" presId="urn:microsoft.com/office/officeart/2008/layout/NameandTitleOrganizationalChart"/>
    <dgm:cxn modelId="{1ACE8C14-4D8B-404D-B252-FDBA666716C0}" type="presParOf" srcId="{E424CE4C-F7D8-4D9F-AE45-44892B6D6BD9}" destId="{040DBCF8-4984-4A07-A9C8-0FF46EB228C3}" srcOrd="1" destOrd="0" presId="urn:microsoft.com/office/officeart/2008/layout/NameandTitleOrganizationalChart"/>
    <dgm:cxn modelId="{79905CD1-A155-47F2-83C1-ED6A9104539C}" type="presParOf" srcId="{040DBCF8-4984-4A07-A9C8-0FF46EB228C3}" destId="{EE9CF617-79E0-41EB-88F5-C61F0FAEF900}" srcOrd="0" destOrd="0" presId="urn:microsoft.com/office/officeart/2008/layout/NameandTitleOrganizationalChart"/>
    <dgm:cxn modelId="{05591DAA-0505-40BE-B491-AB242A607E7A}" type="presParOf" srcId="{EE9CF617-79E0-41EB-88F5-C61F0FAEF900}" destId="{048779C6-36B9-4EBF-8A80-369BF242E335}" srcOrd="0" destOrd="0" presId="urn:microsoft.com/office/officeart/2008/layout/NameandTitleOrganizationalChart"/>
    <dgm:cxn modelId="{390E8D99-F843-4A43-9109-5E3C60298265}" type="presParOf" srcId="{EE9CF617-79E0-41EB-88F5-C61F0FAEF900}" destId="{491DA1E8-88C0-40A9-810E-E5030529AE8A}" srcOrd="1" destOrd="0" presId="urn:microsoft.com/office/officeart/2008/layout/NameandTitleOrganizationalChart"/>
    <dgm:cxn modelId="{294303B7-F22B-4BE3-B48E-F91F4073EF8D}" type="presParOf" srcId="{EE9CF617-79E0-41EB-88F5-C61F0FAEF900}" destId="{0B00FC0A-6A05-4C8D-BA81-19C216727586}" srcOrd="2" destOrd="0" presId="urn:microsoft.com/office/officeart/2008/layout/NameandTitleOrganizationalChart"/>
    <dgm:cxn modelId="{D7018B84-0FCA-4015-B63E-BA70B3381F27}" type="presParOf" srcId="{040DBCF8-4984-4A07-A9C8-0FF46EB228C3}" destId="{99E220CC-141E-412B-A26C-769AC0880D26}" srcOrd="1" destOrd="0" presId="urn:microsoft.com/office/officeart/2008/layout/NameandTitleOrganizationalChart"/>
    <dgm:cxn modelId="{315CFE86-C8A1-4189-9E77-20AEA2E2D2E0}" type="presParOf" srcId="{040DBCF8-4984-4A07-A9C8-0FF46EB228C3}" destId="{5C508C9A-EA9C-4FE0-911E-9675BBAEA439}" srcOrd="2" destOrd="0" presId="urn:microsoft.com/office/officeart/2008/layout/NameandTitleOrganizationalChart"/>
    <dgm:cxn modelId="{53769703-D666-4663-960D-8087205445FC}" type="presParOf" srcId="{F6642D56-819C-44D0-91B4-4C958DC768AA}" destId="{088070BB-A509-4816-B8A2-0053DA972C1F}" srcOrd="2" destOrd="0" presId="urn:microsoft.com/office/officeart/2008/layout/NameandTitleOrganizationalChart"/>
    <dgm:cxn modelId="{50754F70-D1FE-4BFE-878B-E22303AA012D}" type="presParOf" srcId="{EAE3322F-0FDB-4C75-BD1C-016738168DCF}" destId="{5E9A3A33-10B4-4CB1-8F21-EE0D0EE5FAAA}" srcOrd="2" destOrd="0" presId="urn:microsoft.com/office/officeart/2008/layout/NameandTitleOrganizationalChart"/>
    <dgm:cxn modelId="{CE060F52-CC57-4D3B-B65C-6718A88145BC}" type="presParOf" srcId="{EAE3322F-0FDB-4C75-BD1C-016738168DCF}" destId="{A0F4491F-3A41-46F3-B071-EC7CE700280B}" srcOrd="3" destOrd="0" presId="urn:microsoft.com/office/officeart/2008/layout/NameandTitleOrganizationalChart"/>
    <dgm:cxn modelId="{497883B2-6113-4BCB-891A-C0C5D6799C48}" type="presParOf" srcId="{A0F4491F-3A41-46F3-B071-EC7CE700280B}" destId="{CDCEE92A-4BC8-4122-8A01-6E989B5C24F3}" srcOrd="0" destOrd="0" presId="urn:microsoft.com/office/officeart/2008/layout/NameandTitleOrganizationalChart"/>
    <dgm:cxn modelId="{2CAA78A5-A5E9-4AB7-92D7-0A644B0908DE}" type="presParOf" srcId="{CDCEE92A-4BC8-4122-8A01-6E989B5C24F3}" destId="{35A71049-05C3-4E2F-BA2F-A816D77EC48C}" srcOrd="0" destOrd="0" presId="urn:microsoft.com/office/officeart/2008/layout/NameandTitleOrganizationalChart"/>
    <dgm:cxn modelId="{C07DD5CA-673C-4291-A1C5-4A750FC18DDB}" type="presParOf" srcId="{CDCEE92A-4BC8-4122-8A01-6E989B5C24F3}" destId="{6898CAA8-749D-429C-97E8-CA6144B2BA40}" srcOrd="1" destOrd="0" presId="urn:microsoft.com/office/officeart/2008/layout/NameandTitleOrganizationalChart"/>
    <dgm:cxn modelId="{B7399127-8FBC-433B-B37B-46E368F767E1}" type="presParOf" srcId="{CDCEE92A-4BC8-4122-8A01-6E989B5C24F3}" destId="{6C2CA6A6-F492-40A0-AB4A-1DB039178A02}" srcOrd="2" destOrd="0" presId="urn:microsoft.com/office/officeart/2008/layout/NameandTitleOrganizationalChart"/>
    <dgm:cxn modelId="{E2DF01DC-3DB8-437D-AA93-149E219A11E6}" type="presParOf" srcId="{A0F4491F-3A41-46F3-B071-EC7CE700280B}" destId="{016AB295-BEBC-4526-AEA5-68FD79CDC8FA}" srcOrd="1" destOrd="0" presId="urn:microsoft.com/office/officeart/2008/layout/NameandTitleOrganizationalChart"/>
    <dgm:cxn modelId="{F699C45D-466A-46BB-8751-D25AE3193596}" type="presParOf" srcId="{A0F4491F-3A41-46F3-B071-EC7CE700280B}" destId="{8C3EF3C6-C32D-4D32-9A09-BCA7CEF6832A}" srcOrd="2" destOrd="0" presId="urn:microsoft.com/office/officeart/2008/layout/NameandTitleOrganizationalChart"/>
    <dgm:cxn modelId="{F93A0B5E-9549-448A-8C40-34E21141D1A4}" type="presParOf" srcId="{EAE3322F-0FDB-4C75-BD1C-016738168DCF}" destId="{D2998906-1DC9-4E39-A589-E95FF170A3BF}" srcOrd="4" destOrd="0" presId="urn:microsoft.com/office/officeart/2008/layout/NameandTitleOrganizationalChart"/>
    <dgm:cxn modelId="{59D326FA-1289-49D0-99E1-02DAD4F49F2C}" type="presParOf" srcId="{EAE3322F-0FDB-4C75-BD1C-016738168DCF}" destId="{FA0192B2-E416-4617-B754-E23CC0BA2A3C}" srcOrd="5" destOrd="0" presId="urn:microsoft.com/office/officeart/2008/layout/NameandTitleOrganizationalChart"/>
    <dgm:cxn modelId="{F07497A9-988F-4BB1-B965-ABE30C49E3E9}" type="presParOf" srcId="{FA0192B2-E416-4617-B754-E23CC0BA2A3C}" destId="{7266B584-3CA3-445A-AD0D-8EFF3D5B0450}" srcOrd="0" destOrd="0" presId="urn:microsoft.com/office/officeart/2008/layout/NameandTitleOrganizationalChart"/>
    <dgm:cxn modelId="{7F59C631-5AE3-4980-ABB5-923326D7E949}" type="presParOf" srcId="{7266B584-3CA3-445A-AD0D-8EFF3D5B0450}" destId="{8CAA4069-F15E-4FC2-B8ED-5938F50E2CA0}" srcOrd="0" destOrd="0" presId="urn:microsoft.com/office/officeart/2008/layout/NameandTitleOrganizationalChart"/>
    <dgm:cxn modelId="{DCAC99CB-01B4-4E0A-9D83-E1DA31ED9BAA}" type="presParOf" srcId="{7266B584-3CA3-445A-AD0D-8EFF3D5B0450}" destId="{10E868E7-3274-4CAD-83BB-BA4C2B492513}" srcOrd="1" destOrd="0" presId="urn:microsoft.com/office/officeart/2008/layout/NameandTitleOrganizationalChart"/>
    <dgm:cxn modelId="{207CC872-F297-4A18-99F5-2B0FB3FFD6B8}" type="presParOf" srcId="{7266B584-3CA3-445A-AD0D-8EFF3D5B0450}" destId="{68AED4CE-BE74-468A-B935-C586CE7FF3FC}" srcOrd="2" destOrd="0" presId="urn:microsoft.com/office/officeart/2008/layout/NameandTitleOrganizationalChart"/>
    <dgm:cxn modelId="{F7629943-026E-45C3-865C-062FAE4D80D4}" type="presParOf" srcId="{FA0192B2-E416-4617-B754-E23CC0BA2A3C}" destId="{3F5E7CEA-233A-428D-983A-62708A3F69B6}" srcOrd="1" destOrd="0" presId="urn:microsoft.com/office/officeart/2008/layout/NameandTitleOrganizationalChart"/>
    <dgm:cxn modelId="{28A2A3FD-2C10-48EB-98CE-2700F188A4FC}" type="presParOf" srcId="{FA0192B2-E416-4617-B754-E23CC0BA2A3C}" destId="{4E51BE1E-18BE-497A-A198-4AC075E4211C}" srcOrd="2" destOrd="0" presId="urn:microsoft.com/office/officeart/2008/layout/NameandTitleOrganizationalChart"/>
    <dgm:cxn modelId="{19548B78-29B7-4B67-9A95-5EB17CBB7D19}" type="presParOf" srcId="{EAE3322F-0FDB-4C75-BD1C-016738168DCF}" destId="{CDB0FBF6-14C2-4020-AE3B-E8B70B20AF1E}" srcOrd="6" destOrd="0" presId="urn:microsoft.com/office/officeart/2008/layout/NameandTitleOrganizationalChart"/>
    <dgm:cxn modelId="{2CB21D49-6B38-4C77-8BEE-515905D8737C}" type="presParOf" srcId="{EAE3322F-0FDB-4C75-BD1C-016738168DCF}" destId="{B58D724D-2418-4C9B-A083-B70696D0203B}" srcOrd="7" destOrd="0" presId="urn:microsoft.com/office/officeart/2008/layout/NameandTitleOrganizationalChart"/>
    <dgm:cxn modelId="{C2B2FC62-BB03-4572-9F0D-53140A8A121A}" type="presParOf" srcId="{B58D724D-2418-4C9B-A083-B70696D0203B}" destId="{2153162A-5EA6-4E8A-9F47-8E1A181F414C}" srcOrd="0" destOrd="0" presId="urn:microsoft.com/office/officeart/2008/layout/NameandTitleOrganizationalChart"/>
    <dgm:cxn modelId="{67A9FC1B-8C3B-4CFB-9B25-AA8EB0125295}" type="presParOf" srcId="{2153162A-5EA6-4E8A-9F47-8E1A181F414C}" destId="{F05547F4-98DD-4768-BC1A-42EAB54900EF}" srcOrd="0" destOrd="0" presId="urn:microsoft.com/office/officeart/2008/layout/NameandTitleOrganizationalChart"/>
    <dgm:cxn modelId="{1A17D606-50BB-4E1D-9A65-EC025F9539DD}" type="presParOf" srcId="{2153162A-5EA6-4E8A-9F47-8E1A181F414C}" destId="{24D8F2B0-0D17-4FD2-9756-D461E899DAC3}" srcOrd="1" destOrd="0" presId="urn:microsoft.com/office/officeart/2008/layout/NameandTitleOrganizationalChart"/>
    <dgm:cxn modelId="{2ACD0BFE-5EFB-4511-8D01-A48880A3C2DE}" type="presParOf" srcId="{2153162A-5EA6-4E8A-9F47-8E1A181F414C}" destId="{D525BABC-67DE-41AA-A6BB-B0B4407B3EA3}" srcOrd="2" destOrd="0" presId="urn:microsoft.com/office/officeart/2008/layout/NameandTitleOrganizationalChart"/>
    <dgm:cxn modelId="{ED8AC6AB-59C0-4FCA-8298-5A3EA42EA88F}" type="presParOf" srcId="{B58D724D-2418-4C9B-A083-B70696D0203B}" destId="{3E3498C1-C244-461F-AFD8-DB5348F7EAC6}" srcOrd="1" destOrd="0" presId="urn:microsoft.com/office/officeart/2008/layout/NameandTitleOrganizationalChart"/>
    <dgm:cxn modelId="{1510803E-B905-48FE-917F-BE358839287A}" type="presParOf" srcId="{B58D724D-2418-4C9B-A083-B70696D0203B}" destId="{F35E5C88-376D-4DA7-B07F-4682A8C7CC1F}" srcOrd="2" destOrd="0" presId="urn:microsoft.com/office/officeart/2008/layout/NameandTitleOrganizationalChart"/>
    <dgm:cxn modelId="{B937EC13-C822-4541-AAD0-4F377A8E2630}" type="presParOf" srcId="{EAE3322F-0FDB-4C75-BD1C-016738168DCF}" destId="{98B7831C-C163-42DC-8243-6A43C753370E}" srcOrd="8" destOrd="0" presId="urn:microsoft.com/office/officeart/2008/layout/NameandTitleOrganizationalChart"/>
    <dgm:cxn modelId="{7181B868-CD9B-4A3C-B453-5692148824BD}" type="presParOf" srcId="{EAE3322F-0FDB-4C75-BD1C-016738168DCF}" destId="{9EA89C0A-07A5-429B-A7D5-BB3629BF6F92}" srcOrd="9" destOrd="0" presId="urn:microsoft.com/office/officeart/2008/layout/NameandTitleOrganizationalChart"/>
    <dgm:cxn modelId="{C8C0B726-FE4B-4C10-89F0-5DAA56185B66}" type="presParOf" srcId="{9EA89C0A-07A5-429B-A7D5-BB3629BF6F92}" destId="{FE02D121-7B8D-4CAE-A870-5F0F8EFBCFC1}" srcOrd="0" destOrd="0" presId="urn:microsoft.com/office/officeart/2008/layout/NameandTitleOrganizationalChart"/>
    <dgm:cxn modelId="{51C26F40-E6BB-4CD3-98DE-6001B87DBB9F}" type="presParOf" srcId="{FE02D121-7B8D-4CAE-A870-5F0F8EFBCFC1}" destId="{E6CF8189-EA3E-4CDC-A76B-72559B91C53A}" srcOrd="0" destOrd="0" presId="urn:microsoft.com/office/officeart/2008/layout/NameandTitleOrganizationalChart"/>
    <dgm:cxn modelId="{19235624-9C25-4401-85E8-5EEE6D43C5BB}" type="presParOf" srcId="{FE02D121-7B8D-4CAE-A870-5F0F8EFBCFC1}" destId="{079500B6-B580-4AA0-AC31-BC2BF2F31FFC}" srcOrd="1" destOrd="0" presId="urn:microsoft.com/office/officeart/2008/layout/NameandTitleOrganizationalChart"/>
    <dgm:cxn modelId="{DFC3A10D-111D-4C3D-89D5-EC9FAE1A9421}" type="presParOf" srcId="{FE02D121-7B8D-4CAE-A870-5F0F8EFBCFC1}" destId="{A60C6DDF-34BC-4CD7-BC4A-FDFA83D8A9A9}" srcOrd="2" destOrd="0" presId="urn:microsoft.com/office/officeart/2008/layout/NameandTitleOrganizationalChart"/>
    <dgm:cxn modelId="{18C19348-18F9-4B05-8531-6CFF25284669}" type="presParOf" srcId="{9EA89C0A-07A5-429B-A7D5-BB3629BF6F92}" destId="{22675CFA-4C48-4C3D-9DC5-D55098C05F7E}" srcOrd="1" destOrd="0" presId="urn:microsoft.com/office/officeart/2008/layout/NameandTitleOrganizationalChart"/>
    <dgm:cxn modelId="{4160B51E-0085-4277-B7F2-00827858A75F}" type="presParOf" srcId="{9EA89C0A-07A5-429B-A7D5-BB3629BF6F92}" destId="{C8F1FE09-2AC8-4D33-8850-E49A645A21CC}" srcOrd="2" destOrd="0" presId="urn:microsoft.com/office/officeart/2008/layout/NameandTitleOrganizationalChart"/>
    <dgm:cxn modelId="{FE4C909B-6AE3-47B3-AE80-1BE26FD713E6}" type="presParOf" srcId="{C605FF45-314E-4D21-AFA2-C43BB1DAE34F}" destId="{D9867DB8-3205-4433-8C9B-A93CC2ED01CE}" srcOrd="2" destOrd="0" presId="urn:microsoft.com/office/officeart/2008/layout/NameandTitleOrganizational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B7831C-C163-42DC-8243-6A43C753370E}">
      <dsp:nvSpPr>
        <dsp:cNvPr id="0" name=""/>
        <dsp:cNvSpPr/>
      </dsp:nvSpPr>
      <dsp:spPr>
        <a:xfrm>
          <a:off x="5625857" y="2460976"/>
          <a:ext cx="4642796" cy="517614"/>
        </a:xfrm>
        <a:custGeom>
          <a:avLst/>
          <a:gdLst/>
          <a:ahLst/>
          <a:cxnLst/>
          <a:rect l="0" t="0" r="0" b="0"/>
          <a:pathLst>
            <a:path>
              <a:moveTo>
                <a:pt x="0" y="0"/>
              </a:moveTo>
              <a:lnTo>
                <a:pt x="0" y="308577"/>
              </a:lnTo>
              <a:lnTo>
                <a:pt x="4642796" y="308577"/>
              </a:lnTo>
              <a:lnTo>
                <a:pt x="4642796" y="51761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B0FBF6-14C2-4020-AE3B-E8B70B20AF1E}">
      <dsp:nvSpPr>
        <dsp:cNvPr id="0" name=""/>
        <dsp:cNvSpPr/>
      </dsp:nvSpPr>
      <dsp:spPr>
        <a:xfrm>
          <a:off x="5625857" y="2460976"/>
          <a:ext cx="2321398" cy="517614"/>
        </a:xfrm>
        <a:custGeom>
          <a:avLst/>
          <a:gdLst/>
          <a:ahLst/>
          <a:cxnLst/>
          <a:rect l="0" t="0" r="0" b="0"/>
          <a:pathLst>
            <a:path>
              <a:moveTo>
                <a:pt x="0" y="0"/>
              </a:moveTo>
              <a:lnTo>
                <a:pt x="0" y="308577"/>
              </a:lnTo>
              <a:lnTo>
                <a:pt x="2321398" y="308577"/>
              </a:lnTo>
              <a:lnTo>
                <a:pt x="2321398" y="51761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998906-1DC9-4E39-A589-E95FF170A3BF}">
      <dsp:nvSpPr>
        <dsp:cNvPr id="0" name=""/>
        <dsp:cNvSpPr/>
      </dsp:nvSpPr>
      <dsp:spPr>
        <a:xfrm>
          <a:off x="5580137" y="2460976"/>
          <a:ext cx="91440" cy="517614"/>
        </a:xfrm>
        <a:custGeom>
          <a:avLst/>
          <a:gdLst/>
          <a:ahLst/>
          <a:cxnLst/>
          <a:rect l="0" t="0" r="0" b="0"/>
          <a:pathLst>
            <a:path>
              <a:moveTo>
                <a:pt x="45720" y="0"/>
              </a:moveTo>
              <a:lnTo>
                <a:pt x="45720" y="51761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9A3A33-10B4-4CB1-8F21-EE0D0EE5FAAA}">
      <dsp:nvSpPr>
        <dsp:cNvPr id="0" name=""/>
        <dsp:cNvSpPr/>
      </dsp:nvSpPr>
      <dsp:spPr>
        <a:xfrm>
          <a:off x="3304459" y="2460976"/>
          <a:ext cx="2321398" cy="517614"/>
        </a:xfrm>
        <a:custGeom>
          <a:avLst/>
          <a:gdLst/>
          <a:ahLst/>
          <a:cxnLst/>
          <a:rect l="0" t="0" r="0" b="0"/>
          <a:pathLst>
            <a:path>
              <a:moveTo>
                <a:pt x="2321398" y="0"/>
              </a:moveTo>
              <a:lnTo>
                <a:pt x="2321398" y="308577"/>
              </a:lnTo>
              <a:lnTo>
                <a:pt x="0" y="308577"/>
              </a:lnTo>
              <a:lnTo>
                <a:pt x="0" y="51761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64F8DA3-09A0-45DB-838F-D16535092B5A}">
      <dsp:nvSpPr>
        <dsp:cNvPr id="0" name=""/>
        <dsp:cNvSpPr/>
      </dsp:nvSpPr>
      <dsp:spPr>
        <a:xfrm>
          <a:off x="937341" y="3874461"/>
          <a:ext cx="91440" cy="517614"/>
        </a:xfrm>
        <a:custGeom>
          <a:avLst/>
          <a:gdLst/>
          <a:ahLst/>
          <a:cxnLst/>
          <a:rect l="0" t="0" r="0" b="0"/>
          <a:pathLst>
            <a:path>
              <a:moveTo>
                <a:pt x="45720" y="0"/>
              </a:moveTo>
              <a:lnTo>
                <a:pt x="45720" y="517614"/>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115C64-D24B-4801-84FF-9E1E5B7A123F}">
      <dsp:nvSpPr>
        <dsp:cNvPr id="0" name=""/>
        <dsp:cNvSpPr/>
      </dsp:nvSpPr>
      <dsp:spPr>
        <a:xfrm>
          <a:off x="983061" y="2460976"/>
          <a:ext cx="4642796" cy="517614"/>
        </a:xfrm>
        <a:custGeom>
          <a:avLst/>
          <a:gdLst/>
          <a:ahLst/>
          <a:cxnLst/>
          <a:rect l="0" t="0" r="0" b="0"/>
          <a:pathLst>
            <a:path>
              <a:moveTo>
                <a:pt x="4642796" y="0"/>
              </a:moveTo>
              <a:lnTo>
                <a:pt x="4642796" y="308577"/>
              </a:lnTo>
              <a:lnTo>
                <a:pt x="0" y="308577"/>
              </a:lnTo>
              <a:lnTo>
                <a:pt x="0" y="51761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6E84E4-EB28-4849-8657-374FE11AD86C}">
      <dsp:nvSpPr>
        <dsp:cNvPr id="0" name=""/>
        <dsp:cNvSpPr/>
      </dsp:nvSpPr>
      <dsp:spPr>
        <a:xfrm>
          <a:off x="4760709" y="1565106"/>
          <a:ext cx="1730295" cy="89587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6417" numCol="1" spcCol="1270" anchor="ctr" anchorCtr="0">
          <a:noAutofit/>
        </a:bodyPr>
        <a:lstStyle/>
        <a:p>
          <a:pPr marL="0" lvl="0" indent="0" algn="ctr" defTabSz="844550">
            <a:lnSpc>
              <a:spcPct val="90000"/>
            </a:lnSpc>
            <a:spcBef>
              <a:spcPct val="0"/>
            </a:spcBef>
            <a:spcAft>
              <a:spcPct val="35000"/>
            </a:spcAft>
            <a:buNone/>
          </a:pPr>
          <a:r>
            <a:rPr lang="en-US" sz="1900" kern="1200" dirty="0"/>
            <a:t>CUPE Ontario</a:t>
          </a:r>
        </a:p>
      </dsp:txBody>
      <dsp:txXfrm>
        <a:off x="4760709" y="1565106"/>
        <a:ext cx="1730295" cy="895870"/>
      </dsp:txXfrm>
    </dsp:sp>
    <dsp:sp modelId="{E7FB9293-46E4-4DFB-B8D0-6BB1C0D4409E}">
      <dsp:nvSpPr>
        <dsp:cNvPr id="0" name=""/>
        <dsp:cNvSpPr/>
      </dsp:nvSpPr>
      <dsp:spPr>
        <a:xfrm>
          <a:off x="5106769" y="2261894"/>
          <a:ext cx="1557266" cy="298623"/>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5560" tIns="8890" rIns="35560" bIns="8890" numCol="1" spcCol="1270" anchor="ctr" anchorCtr="0">
          <a:noAutofit/>
        </a:bodyPr>
        <a:lstStyle/>
        <a:p>
          <a:pPr marL="0" lvl="0" indent="0" algn="r" defTabSz="622300">
            <a:lnSpc>
              <a:spcPct val="90000"/>
            </a:lnSpc>
            <a:spcBef>
              <a:spcPct val="0"/>
            </a:spcBef>
            <a:spcAft>
              <a:spcPct val="35000"/>
            </a:spcAft>
            <a:buNone/>
          </a:pPr>
          <a:r>
            <a:rPr lang="en-US" sz="1400" kern="1200" dirty="0"/>
            <a:t>290,000 members</a:t>
          </a:r>
        </a:p>
      </dsp:txBody>
      <dsp:txXfrm>
        <a:off x="5106769" y="2261894"/>
        <a:ext cx="1557266" cy="298623"/>
      </dsp:txXfrm>
    </dsp:sp>
    <dsp:sp modelId="{36E221FF-1FB9-4EF4-9B56-4B93D1015003}">
      <dsp:nvSpPr>
        <dsp:cNvPr id="0" name=""/>
        <dsp:cNvSpPr/>
      </dsp:nvSpPr>
      <dsp:spPr>
        <a:xfrm>
          <a:off x="117913" y="2978590"/>
          <a:ext cx="1730295" cy="895870"/>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6417" numCol="1" spcCol="1270" anchor="ctr" anchorCtr="0">
          <a:noAutofit/>
        </a:bodyPr>
        <a:lstStyle/>
        <a:p>
          <a:pPr marL="0" lvl="0" indent="0" algn="ctr" defTabSz="844550">
            <a:lnSpc>
              <a:spcPct val="90000"/>
            </a:lnSpc>
            <a:spcBef>
              <a:spcPct val="0"/>
            </a:spcBef>
            <a:spcAft>
              <a:spcPct val="35000"/>
            </a:spcAft>
            <a:buNone/>
          </a:pPr>
          <a:r>
            <a:rPr lang="en-US" sz="1900" kern="1200" dirty="0"/>
            <a:t>OMW Ontario Municipal Workers</a:t>
          </a:r>
        </a:p>
      </dsp:txBody>
      <dsp:txXfrm>
        <a:off x="117913" y="2978590"/>
        <a:ext cx="1730295" cy="895870"/>
      </dsp:txXfrm>
    </dsp:sp>
    <dsp:sp modelId="{A867C13A-51DC-4305-AF74-6F4E8E0E21A2}">
      <dsp:nvSpPr>
        <dsp:cNvPr id="0" name=""/>
        <dsp:cNvSpPr/>
      </dsp:nvSpPr>
      <dsp:spPr>
        <a:xfrm>
          <a:off x="463972" y="3675378"/>
          <a:ext cx="1557266" cy="298623"/>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0800" tIns="12700" rIns="50800" bIns="12700" numCol="1" spcCol="1270" anchor="ctr" anchorCtr="0">
          <a:noAutofit/>
        </a:bodyPr>
        <a:lstStyle/>
        <a:p>
          <a:pPr marL="0" lvl="0" indent="0" algn="r" defTabSz="889000">
            <a:lnSpc>
              <a:spcPct val="90000"/>
            </a:lnSpc>
            <a:spcBef>
              <a:spcPct val="0"/>
            </a:spcBef>
            <a:spcAft>
              <a:spcPct val="35000"/>
            </a:spcAft>
            <a:buNone/>
          </a:pPr>
          <a:r>
            <a:rPr lang="en-US" sz="2000" kern="1200" dirty="0"/>
            <a:t>90,000</a:t>
          </a:r>
        </a:p>
      </dsp:txBody>
      <dsp:txXfrm>
        <a:off x="463972" y="3675378"/>
        <a:ext cx="1557266" cy="298623"/>
      </dsp:txXfrm>
    </dsp:sp>
    <dsp:sp modelId="{048779C6-36B9-4EBF-8A80-369BF242E335}">
      <dsp:nvSpPr>
        <dsp:cNvPr id="0" name=""/>
        <dsp:cNvSpPr/>
      </dsp:nvSpPr>
      <dsp:spPr>
        <a:xfrm>
          <a:off x="117913" y="4392075"/>
          <a:ext cx="1730295" cy="895870"/>
        </a:xfrm>
        <a:prstGeom prst="rect">
          <a:avLst/>
        </a:prstGeom>
        <a:gradFill rotWithShape="0">
          <a:gsLst>
            <a:gs pos="0">
              <a:schemeClr val="accent5">
                <a:hueOff val="-1351709"/>
                <a:satOff val="-3484"/>
                <a:lumOff val="-2353"/>
                <a:alphaOff val="0"/>
                <a:tint val="50000"/>
                <a:satMod val="300000"/>
              </a:schemeClr>
            </a:gs>
            <a:gs pos="35000">
              <a:schemeClr val="accent5">
                <a:hueOff val="-1351709"/>
                <a:satOff val="-3484"/>
                <a:lumOff val="-2353"/>
                <a:alphaOff val="0"/>
                <a:tint val="37000"/>
                <a:satMod val="300000"/>
              </a:schemeClr>
            </a:gs>
            <a:gs pos="100000">
              <a:schemeClr val="accent5">
                <a:hueOff val="-1351709"/>
                <a:satOff val="-3484"/>
                <a:lumOff val="-235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6417" numCol="1" spcCol="1270" anchor="ctr" anchorCtr="0">
          <a:noAutofit/>
        </a:bodyPr>
        <a:lstStyle/>
        <a:p>
          <a:pPr marL="0" lvl="0" indent="0" algn="ctr" defTabSz="844550">
            <a:lnSpc>
              <a:spcPct val="90000"/>
            </a:lnSpc>
            <a:spcBef>
              <a:spcPct val="0"/>
            </a:spcBef>
            <a:spcAft>
              <a:spcPct val="35000"/>
            </a:spcAft>
            <a:buNone/>
          </a:pPr>
          <a:r>
            <a:rPr lang="en-US" sz="1900" kern="1200" dirty="0"/>
            <a:t>Public Health Subsector</a:t>
          </a:r>
        </a:p>
      </dsp:txBody>
      <dsp:txXfrm>
        <a:off x="117913" y="4392075"/>
        <a:ext cx="1730295" cy="895870"/>
      </dsp:txXfrm>
    </dsp:sp>
    <dsp:sp modelId="{491DA1E8-88C0-40A9-810E-E5030529AE8A}">
      <dsp:nvSpPr>
        <dsp:cNvPr id="0" name=""/>
        <dsp:cNvSpPr/>
      </dsp:nvSpPr>
      <dsp:spPr>
        <a:xfrm>
          <a:off x="463972" y="5088863"/>
          <a:ext cx="1557266" cy="298623"/>
        </a:xfrm>
        <a:prstGeom prst="rect">
          <a:avLst/>
        </a:prstGeom>
        <a:solidFill>
          <a:schemeClr val="lt1">
            <a:alpha val="90000"/>
            <a:hueOff val="0"/>
            <a:satOff val="0"/>
            <a:lumOff val="0"/>
            <a:alphaOff val="0"/>
          </a:schemeClr>
        </a:solidFill>
        <a:ln w="9525" cap="flat" cmpd="sng" algn="ctr">
          <a:solidFill>
            <a:schemeClr val="accent5">
              <a:hueOff val="-1351709"/>
              <a:satOff val="-3484"/>
              <a:lumOff val="-235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0800" tIns="12700" rIns="50800" bIns="12700" numCol="1" spcCol="1270" anchor="ctr" anchorCtr="0">
          <a:noAutofit/>
        </a:bodyPr>
        <a:lstStyle/>
        <a:p>
          <a:pPr marL="0" lvl="0" indent="0" algn="r" defTabSz="889000">
            <a:lnSpc>
              <a:spcPct val="90000"/>
            </a:lnSpc>
            <a:spcBef>
              <a:spcPct val="0"/>
            </a:spcBef>
            <a:spcAft>
              <a:spcPct val="35000"/>
            </a:spcAft>
            <a:buNone/>
          </a:pPr>
          <a:r>
            <a:rPr lang="en-US" sz="2000" kern="1200" dirty="0"/>
            <a:t>5,000</a:t>
          </a:r>
        </a:p>
      </dsp:txBody>
      <dsp:txXfrm>
        <a:off x="463972" y="5088863"/>
        <a:ext cx="1557266" cy="298623"/>
      </dsp:txXfrm>
    </dsp:sp>
    <dsp:sp modelId="{35A71049-05C3-4E2F-BA2F-A816D77EC48C}">
      <dsp:nvSpPr>
        <dsp:cNvPr id="0" name=""/>
        <dsp:cNvSpPr/>
      </dsp:nvSpPr>
      <dsp:spPr>
        <a:xfrm>
          <a:off x="2439311" y="2978590"/>
          <a:ext cx="1730295" cy="895870"/>
        </a:xfrm>
        <a:prstGeom prst="rect">
          <a:avLst/>
        </a:prstGeom>
        <a:gradFill rotWithShape="0">
          <a:gsLst>
            <a:gs pos="0">
              <a:schemeClr val="accent5">
                <a:hueOff val="-2703417"/>
                <a:satOff val="-6968"/>
                <a:lumOff val="-4706"/>
                <a:alphaOff val="0"/>
                <a:tint val="50000"/>
                <a:satMod val="300000"/>
              </a:schemeClr>
            </a:gs>
            <a:gs pos="35000">
              <a:schemeClr val="accent5">
                <a:hueOff val="-2703417"/>
                <a:satOff val="-6968"/>
                <a:lumOff val="-4706"/>
                <a:alphaOff val="0"/>
                <a:tint val="37000"/>
                <a:satMod val="300000"/>
              </a:schemeClr>
            </a:gs>
            <a:gs pos="100000">
              <a:schemeClr val="accent5">
                <a:hueOff val="-2703417"/>
                <a:satOff val="-6968"/>
                <a:lumOff val="-470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6417" numCol="1" spcCol="1270" anchor="ctr" anchorCtr="0">
          <a:noAutofit/>
        </a:bodyPr>
        <a:lstStyle/>
        <a:p>
          <a:pPr marL="0" lvl="0" indent="0" algn="ctr" defTabSz="844550">
            <a:lnSpc>
              <a:spcPct val="90000"/>
            </a:lnSpc>
            <a:spcBef>
              <a:spcPct val="0"/>
            </a:spcBef>
            <a:spcAft>
              <a:spcPct val="35000"/>
            </a:spcAft>
            <a:buNone/>
          </a:pPr>
          <a:r>
            <a:rPr lang="en-US" sz="1900" kern="1200" dirty="0"/>
            <a:t>Health Care Sector</a:t>
          </a:r>
        </a:p>
      </dsp:txBody>
      <dsp:txXfrm>
        <a:off x="2439311" y="2978590"/>
        <a:ext cx="1730295" cy="895870"/>
      </dsp:txXfrm>
    </dsp:sp>
    <dsp:sp modelId="{6898CAA8-749D-429C-97E8-CA6144B2BA40}">
      <dsp:nvSpPr>
        <dsp:cNvPr id="0" name=""/>
        <dsp:cNvSpPr/>
      </dsp:nvSpPr>
      <dsp:spPr>
        <a:xfrm>
          <a:off x="2785370" y="3675378"/>
          <a:ext cx="1557266" cy="298623"/>
        </a:xfrm>
        <a:prstGeom prst="rect">
          <a:avLst/>
        </a:prstGeom>
        <a:solidFill>
          <a:schemeClr val="lt1">
            <a:alpha val="90000"/>
            <a:hueOff val="0"/>
            <a:satOff val="0"/>
            <a:lumOff val="0"/>
            <a:alphaOff val="0"/>
          </a:schemeClr>
        </a:solidFill>
        <a:ln w="9525" cap="flat" cmpd="sng" algn="ctr">
          <a:solidFill>
            <a:schemeClr val="accent5">
              <a:hueOff val="-2703417"/>
              <a:satOff val="-6968"/>
              <a:lumOff val="-470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0800" tIns="12700" rIns="50800" bIns="12700" numCol="1" spcCol="1270" anchor="ctr" anchorCtr="0">
          <a:noAutofit/>
        </a:bodyPr>
        <a:lstStyle/>
        <a:p>
          <a:pPr marL="0" lvl="0" indent="0" algn="r" defTabSz="889000">
            <a:lnSpc>
              <a:spcPct val="90000"/>
            </a:lnSpc>
            <a:spcBef>
              <a:spcPct val="0"/>
            </a:spcBef>
            <a:spcAft>
              <a:spcPct val="35000"/>
            </a:spcAft>
            <a:buNone/>
          </a:pPr>
          <a:r>
            <a:rPr lang="en-US" sz="2000" kern="1200" dirty="0"/>
            <a:t>60,000</a:t>
          </a:r>
        </a:p>
      </dsp:txBody>
      <dsp:txXfrm>
        <a:off x="2785370" y="3675378"/>
        <a:ext cx="1557266" cy="298623"/>
      </dsp:txXfrm>
    </dsp:sp>
    <dsp:sp modelId="{8CAA4069-F15E-4FC2-B8ED-5938F50E2CA0}">
      <dsp:nvSpPr>
        <dsp:cNvPr id="0" name=""/>
        <dsp:cNvSpPr/>
      </dsp:nvSpPr>
      <dsp:spPr>
        <a:xfrm>
          <a:off x="4760709" y="2978590"/>
          <a:ext cx="1730295" cy="895870"/>
        </a:xfrm>
        <a:prstGeom prst="rect">
          <a:avLst/>
        </a:prstGeom>
        <a:gradFill rotWithShape="0">
          <a:gsLst>
            <a:gs pos="0">
              <a:schemeClr val="accent5">
                <a:hueOff val="-4055126"/>
                <a:satOff val="-10451"/>
                <a:lumOff val="-7059"/>
                <a:alphaOff val="0"/>
                <a:tint val="50000"/>
                <a:satMod val="300000"/>
              </a:schemeClr>
            </a:gs>
            <a:gs pos="35000">
              <a:schemeClr val="accent5">
                <a:hueOff val="-4055126"/>
                <a:satOff val="-10451"/>
                <a:lumOff val="-7059"/>
                <a:alphaOff val="0"/>
                <a:tint val="37000"/>
                <a:satMod val="300000"/>
              </a:schemeClr>
            </a:gs>
            <a:gs pos="100000">
              <a:schemeClr val="accent5">
                <a:hueOff val="-4055126"/>
                <a:satOff val="-10451"/>
                <a:lumOff val="-705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6417" numCol="1" spcCol="1270" anchor="ctr" anchorCtr="0">
          <a:noAutofit/>
        </a:bodyPr>
        <a:lstStyle/>
        <a:p>
          <a:pPr marL="0" lvl="0" indent="0" algn="ctr" defTabSz="844550">
            <a:lnSpc>
              <a:spcPct val="90000"/>
            </a:lnSpc>
            <a:spcBef>
              <a:spcPct val="0"/>
            </a:spcBef>
            <a:spcAft>
              <a:spcPct val="35000"/>
            </a:spcAft>
            <a:buNone/>
          </a:pPr>
          <a:r>
            <a:rPr lang="en-US" sz="1900" kern="1200" dirty="0"/>
            <a:t>Social Services Sector</a:t>
          </a:r>
        </a:p>
      </dsp:txBody>
      <dsp:txXfrm>
        <a:off x="4760709" y="2978590"/>
        <a:ext cx="1730295" cy="895870"/>
      </dsp:txXfrm>
    </dsp:sp>
    <dsp:sp modelId="{10E868E7-3274-4CAD-83BB-BA4C2B492513}">
      <dsp:nvSpPr>
        <dsp:cNvPr id="0" name=""/>
        <dsp:cNvSpPr/>
      </dsp:nvSpPr>
      <dsp:spPr>
        <a:xfrm>
          <a:off x="5106769" y="3675378"/>
          <a:ext cx="1557266" cy="298623"/>
        </a:xfrm>
        <a:prstGeom prst="rect">
          <a:avLst/>
        </a:prstGeom>
        <a:solidFill>
          <a:schemeClr val="lt1">
            <a:alpha val="90000"/>
            <a:hueOff val="0"/>
            <a:satOff val="0"/>
            <a:lumOff val="0"/>
            <a:alphaOff val="0"/>
          </a:schemeClr>
        </a:solidFill>
        <a:ln w="9525" cap="flat" cmpd="sng" algn="ctr">
          <a:solidFill>
            <a:schemeClr val="accent5">
              <a:hueOff val="-4055126"/>
              <a:satOff val="-10451"/>
              <a:lumOff val="-705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0800" tIns="12700" rIns="50800" bIns="12700" numCol="1" spcCol="1270" anchor="ctr" anchorCtr="0">
          <a:noAutofit/>
        </a:bodyPr>
        <a:lstStyle/>
        <a:p>
          <a:pPr marL="0" lvl="0" indent="0" algn="r" defTabSz="889000">
            <a:lnSpc>
              <a:spcPct val="90000"/>
            </a:lnSpc>
            <a:spcBef>
              <a:spcPct val="0"/>
            </a:spcBef>
            <a:spcAft>
              <a:spcPct val="35000"/>
            </a:spcAft>
            <a:buNone/>
          </a:pPr>
          <a:r>
            <a:rPr lang="en-US" sz="2000" kern="1200" dirty="0"/>
            <a:t>30,000 </a:t>
          </a:r>
        </a:p>
      </dsp:txBody>
      <dsp:txXfrm>
        <a:off x="5106769" y="3675378"/>
        <a:ext cx="1557266" cy="298623"/>
      </dsp:txXfrm>
    </dsp:sp>
    <dsp:sp modelId="{F05547F4-98DD-4768-BC1A-42EAB54900EF}">
      <dsp:nvSpPr>
        <dsp:cNvPr id="0" name=""/>
        <dsp:cNvSpPr/>
      </dsp:nvSpPr>
      <dsp:spPr>
        <a:xfrm>
          <a:off x="7082108" y="2978590"/>
          <a:ext cx="1730295" cy="895870"/>
        </a:xfrm>
        <a:prstGeom prst="rect">
          <a:avLst/>
        </a:prstGeom>
        <a:gradFill rotWithShape="0">
          <a:gsLst>
            <a:gs pos="0">
              <a:schemeClr val="accent5">
                <a:hueOff val="-5406834"/>
                <a:satOff val="-13935"/>
                <a:lumOff val="-9412"/>
                <a:alphaOff val="0"/>
                <a:tint val="50000"/>
                <a:satMod val="300000"/>
              </a:schemeClr>
            </a:gs>
            <a:gs pos="35000">
              <a:schemeClr val="accent5">
                <a:hueOff val="-5406834"/>
                <a:satOff val="-13935"/>
                <a:lumOff val="-9412"/>
                <a:alphaOff val="0"/>
                <a:tint val="37000"/>
                <a:satMod val="300000"/>
              </a:schemeClr>
            </a:gs>
            <a:gs pos="100000">
              <a:schemeClr val="accent5">
                <a:hueOff val="-5406834"/>
                <a:satOff val="-13935"/>
                <a:lumOff val="-941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6417" numCol="1" spcCol="1270" anchor="ctr" anchorCtr="0">
          <a:noAutofit/>
        </a:bodyPr>
        <a:lstStyle/>
        <a:p>
          <a:pPr marL="0" lvl="0" indent="0" algn="ctr" defTabSz="844550">
            <a:lnSpc>
              <a:spcPct val="90000"/>
            </a:lnSpc>
            <a:spcBef>
              <a:spcPct val="0"/>
            </a:spcBef>
            <a:spcAft>
              <a:spcPct val="35000"/>
            </a:spcAft>
            <a:buNone/>
          </a:pPr>
          <a:r>
            <a:rPr lang="en-US" sz="1900" kern="1200" dirty="0"/>
            <a:t>School Board Sector</a:t>
          </a:r>
        </a:p>
      </dsp:txBody>
      <dsp:txXfrm>
        <a:off x="7082108" y="2978590"/>
        <a:ext cx="1730295" cy="895870"/>
      </dsp:txXfrm>
    </dsp:sp>
    <dsp:sp modelId="{24D8F2B0-0D17-4FD2-9756-D461E899DAC3}">
      <dsp:nvSpPr>
        <dsp:cNvPr id="0" name=""/>
        <dsp:cNvSpPr/>
      </dsp:nvSpPr>
      <dsp:spPr>
        <a:xfrm>
          <a:off x="7428167" y="3675378"/>
          <a:ext cx="1557266" cy="298623"/>
        </a:xfrm>
        <a:prstGeom prst="rect">
          <a:avLst/>
        </a:prstGeom>
        <a:solidFill>
          <a:schemeClr val="lt1">
            <a:alpha val="90000"/>
            <a:hueOff val="0"/>
            <a:satOff val="0"/>
            <a:lumOff val="0"/>
            <a:alphaOff val="0"/>
          </a:schemeClr>
        </a:solidFill>
        <a:ln w="9525" cap="flat" cmpd="sng" algn="ctr">
          <a:solidFill>
            <a:schemeClr val="accent5">
              <a:hueOff val="-5406834"/>
              <a:satOff val="-13935"/>
              <a:lumOff val="-941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0800" tIns="12700" rIns="50800" bIns="12700" numCol="1" spcCol="1270" anchor="ctr" anchorCtr="0">
          <a:noAutofit/>
        </a:bodyPr>
        <a:lstStyle/>
        <a:p>
          <a:pPr marL="0" lvl="0" indent="0" algn="r" defTabSz="889000">
            <a:lnSpc>
              <a:spcPct val="90000"/>
            </a:lnSpc>
            <a:spcBef>
              <a:spcPct val="0"/>
            </a:spcBef>
            <a:spcAft>
              <a:spcPct val="35000"/>
            </a:spcAft>
            <a:buNone/>
          </a:pPr>
          <a:r>
            <a:rPr lang="en-US" sz="2000" kern="1200" dirty="0"/>
            <a:t>55,000</a:t>
          </a:r>
        </a:p>
      </dsp:txBody>
      <dsp:txXfrm>
        <a:off x="7428167" y="3675378"/>
        <a:ext cx="1557266" cy="298623"/>
      </dsp:txXfrm>
    </dsp:sp>
    <dsp:sp modelId="{E6CF8189-EA3E-4CDC-A76B-72559B91C53A}">
      <dsp:nvSpPr>
        <dsp:cNvPr id="0" name=""/>
        <dsp:cNvSpPr/>
      </dsp:nvSpPr>
      <dsp:spPr>
        <a:xfrm>
          <a:off x="9403506" y="2978590"/>
          <a:ext cx="1730295" cy="895870"/>
        </a:xfrm>
        <a:prstGeom prst="rect">
          <a:avLst/>
        </a:prstGeom>
        <a:gradFill rotWithShape="0">
          <a:gsLst>
            <a:gs pos="0">
              <a:schemeClr val="accent5">
                <a:hueOff val="-6758543"/>
                <a:satOff val="-17419"/>
                <a:lumOff val="-11765"/>
                <a:alphaOff val="0"/>
                <a:tint val="50000"/>
                <a:satMod val="300000"/>
              </a:schemeClr>
            </a:gs>
            <a:gs pos="35000">
              <a:schemeClr val="accent5">
                <a:hueOff val="-6758543"/>
                <a:satOff val="-17419"/>
                <a:lumOff val="-11765"/>
                <a:alphaOff val="0"/>
                <a:tint val="37000"/>
                <a:satMod val="300000"/>
              </a:schemeClr>
            </a:gs>
            <a:gs pos="100000">
              <a:schemeClr val="accent5">
                <a:hueOff val="-6758543"/>
                <a:satOff val="-17419"/>
                <a:lumOff val="-1176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6417" numCol="1" spcCol="1270" anchor="ctr" anchorCtr="0">
          <a:noAutofit/>
        </a:bodyPr>
        <a:lstStyle/>
        <a:p>
          <a:pPr marL="0" lvl="0" indent="0" algn="ctr" defTabSz="844550">
            <a:lnSpc>
              <a:spcPct val="90000"/>
            </a:lnSpc>
            <a:spcBef>
              <a:spcPct val="0"/>
            </a:spcBef>
            <a:spcAft>
              <a:spcPct val="35000"/>
            </a:spcAft>
            <a:buNone/>
          </a:pPr>
          <a:r>
            <a:rPr lang="en-US" sz="1900" kern="1200" dirty="0"/>
            <a:t>University Sector</a:t>
          </a:r>
        </a:p>
      </dsp:txBody>
      <dsp:txXfrm>
        <a:off x="9403506" y="2978590"/>
        <a:ext cx="1730295" cy="895870"/>
      </dsp:txXfrm>
    </dsp:sp>
    <dsp:sp modelId="{079500B6-B580-4AA0-AC31-BC2BF2F31FFC}">
      <dsp:nvSpPr>
        <dsp:cNvPr id="0" name=""/>
        <dsp:cNvSpPr/>
      </dsp:nvSpPr>
      <dsp:spPr>
        <a:xfrm>
          <a:off x="9749565" y="3675378"/>
          <a:ext cx="1557266" cy="298623"/>
        </a:xfrm>
        <a:prstGeom prst="rect">
          <a:avLst/>
        </a:prstGeom>
        <a:solidFill>
          <a:schemeClr val="lt1">
            <a:alpha val="90000"/>
            <a:hueOff val="0"/>
            <a:satOff val="0"/>
            <a:lumOff val="0"/>
            <a:alphaOff val="0"/>
          </a:schemeClr>
        </a:solidFill>
        <a:ln w="9525" cap="flat" cmpd="sng" algn="ctr">
          <a:solidFill>
            <a:schemeClr val="accent5">
              <a:hueOff val="-6758543"/>
              <a:satOff val="-17419"/>
              <a:lumOff val="-1176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0800" tIns="12700" rIns="50800" bIns="12700" numCol="1" spcCol="1270" anchor="ctr" anchorCtr="0">
          <a:noAutofit/>
        </a:bodyPr>
        <a:lstStyle/>
        <a:p>
          <a:pPr marL="0" lvl="0" indent="0" algn="r" defTabSz="889000">
            <a:lnSpc>
              <a:spcPct val="90000"/>
            </a:lnSpc>
            <a:spcBef>
              <a:spcPct val="0"/>
            </a:spcBef>
            <a:spcAft>
              <a:spcPct val="35000"/>
            </a:spcAft>
            <a:buNone/>
          </a:pPr>
          <a:r>
            <a:rPr lang="en-US" sz="2000" kern="1200" dirty="0"/>
            <a:t>30,000 </a:t>
          </a:r>
        </a:p>
      </dsp:txBody>
      <dsp:txXfrm>
        <a:off x="9749565" y="3675378"/>
        <a:ext cx="1557266" cy="298623"/>
      </dsp:txXfrm>
    </dsp:sp>
  </dsp:spTree>
</dsp:drawing>
</file>

<file path=ppt/diagrams/layout1.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CA"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p:cNvGrpSpPr/>
        <p:nvPr/>
      </p:nvGrpSpPr>
      <p:grpSpPr>
        <a:xfrm>
          <a:off x="0" y="0"/>
          <a:ext cx="0" cy="0"/>
          <a:chOff x="0" y="0"/>
          <a:chExt cx="0" cy="0"/>
        </a:xfrm>
      </p:grpSpPr>
      <p:sp>
        <p:nvSpPr>
          <p:cNvPr id="23" name="Google Shape;2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 name="Google Shape;2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1" name="Google Shape;9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11</a:t>
            </a:fld>
            <a:endParaRPr/>
          </a:p>
        </p:txBody>
      </p:sp>
    </p:spTree>
    <p:extLst>
      <p:ext uri="{BB962C8B-B14F-4D97-AF65-F5344CB8AC3E}">
        <p14:creationId xmlns:p14="http://schemas.microsoft.com/office/powerpoint/2010/main" val="2348754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CA" sz="1400">
                <a:latin typeface="Quattrocento Sans"/>
                <a:ea typeface="Quattrocento Sans"/>
                <a:cs typeface="Quattrocento Sans"/>
                <a:sym typeface="Quattrocento Sans"/>
              </a:rPr>
              <a:t>CUPE public health workers are essential but have been undervalued by the Ontario government</a:t>
            </a:r>
            <a:endParaRPr/>
          </a:p>
          <a:p>
            <a:pPr marL="0" lvl="0" indent="0" algn="l" rtl="0">
              <a:spcBef>
                <a:spcPts val="0"/>
              </a:spcBef>
              <a:spcAft>
                <a:spcPts val="0"/>
              </a:spcAft>
              <a:buClr>
                <a:schemeClr val="dk1"/>
              </a:buClr>
              <a:buSzPts val="1400"/>
              <a:buFont typeface="Arial"/>
              <a:buNone/>
            </a:pPr>
            <a:endParaRPr sz="1400">
              <a:latin typeface="Quattrocento Sans"/>
              <a:ea typeface="Quattrocento Sans"/>
              <a:cs typeface="Quattrocento Sans"/>
              <a:sym typeface="Quattrocento Sans"/>
            </a:endParaRPr>
          </a:p>
          <a:p>
            <a:pPr marL="0" marR="0" lvl="0" indent="0" algn="l" rtl="0">
              <a:spcBef>
                <a:spcPts val="0"/>
              </a:spcBef>
              <a:spcAft>
                <a:spcPts val="0"/>
              </a:spcAft>
              <a:buNone/>
            </a:pPr>
            <a:r>
              <a:rPr lang="en-CA" sz="1400">
                <a:latin typeface="Quattrocento Sans"/>
                <a:ea typeface="Quattrocento Sans"/>
                <a:cs typeface="Quattrocento Sans"/>
                <a:sym typeface="Quattrocento Sans"/>
              </a:rPr>
              <a:t>Public health transforms data into action … keeping us safe by predicting concerns in communities before they become a problem.  Health units and regional health departments follow provincial standards but are focused on local needs.  They are partners in your community … working for you … people strong … CUPE strong.</a:t>
            </a:r>
            <a:endParaRPr/>
          </a:p>
          <a:p>
            <a:pPr marL="0" marR="0" lvl="0" indent="0" algn="l" rtl="0">
              <a:spcBef>
                <a:spcPts val="0"/>
              </a:spcBef>
              <a:spcAft>
                <a:spcPts val="0"/>
              </a:spcAft>
              <a:buNone/>
            </a:pPr>
            <a:endParaRPr sz="1400">
              <a:latin typeface="Quattrocento Sans"/>
              <a:ea typeface="Quattrocento Sans"/>
              <a:cs typeface="Quattrocento Sans"/>
              <a:sym typeface="Quattrocento Sans"/>
            </a:endParaRPr>
          </a:p>
          <a:p>
            <a:pPr marL="0" marR="0" lvl="0" indent="0" algn="l" rtl="0">
              <a:spcBef>
                <a:spcPts val="0"/>
              </a:spcBef>
              <a:spcAft>
                <a:spcPts val="0"/>
              </a:spcAft>
              <a:buNone/>
            </a:pPr>
            <a:endParaRPr sz="1400">
              <a:latin typeface="Quattrocento Sans"/>
              <a:ea typeface="Quattrocento Sans"/>
              <a:cs typeface="Quattrocento Sans"/>
              <a:sym typeface="Quattrocento Sans"/>
            </a:endParaRPr>
          </a:p>
          <a:p>
            <a:pPr marL="0" lvl="0" indent="0" algn="l" rtl="0">
              <a:spcBef>
                <a:spcPts val="0"/>
              </a:spcBef>
              <a:spcAft>
                <a:spcPts val="0"/>
              </a:spcAft>
              <a:buNone/>
            </a:pPr>
            <a:endParaRPr sz="1400" b="0" i="0" u="none" strike="noStrike">
              <a:solidFill>
                <a:srgbClr val="000000"/>
              </a:solidFill>
              <a:latin typeface="Quattrocento Sans"/>
              <a:ea typeface="Quattrocento Sans"/>
              <a:cs typeface="Quattrocento Sans"/>
              <a:sym typeface="Quattrocento Sans"/>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CA" sz="1200"/>
              <a:t>CUPE Public Health workers are essential but have been undervalued by the Ontario government.</a:t>
            </a:r>
            <a:endParaRPr/>
          </a:p>
          <a:p>
            <a:pPr marL="0" marR="0" lvl="0" indent="0" algn="l" rtl="0">
              <a:lnSpc>
                <a:spcPct val="100000"/>
              </a:lnSpc>
              <a:spcBef>
                <a:spcPts val="0"/>
              </a:spcBef>
              <a:spcAft>
                <a:spcPts val="0"/>
              </a:spcAft>
              <a:buClr>
                <a:schemeClr val="dk1"/>
              </a:buClr>
              <a:buSzPts val="1200"/>
              <a:buFont typeface="Arial"/>
              <a:buNone/>
            </a:pPr>
            <a:endParaRPr sz="1200"/>
          </a:p>
          <a:p>
            <a:pPr marL="0" marR="0" lvl="0" indent="0" algn="l" rtl="0">
              <a:lnSpc>
                <a:spcPct val="100000"/>
              </a:lnSpc>
              <a:spcBef>
                <a:spcPts val="0"/>
              </a:spcBef>
              <a:spcAft>
                <a:spcPts val="0"/>
              </a:spcAft>
              <a:buClr>
                <a:schemeClr val="dk1"/>
              </a:buClr>
              <a:buSzPts val="1200"/>
              <a:buFont typeface="Arial"/>
              <a:buNone/>
            </a:pPr>
            <a:r>
              <a:rPr lang="en-CA" sz="1200"/>
              <a:t>We need to raise our voices and work to increase funding before it’s too late</a:t>
            </a:r>
            <a:endParaRPr/>
          </a:p>
          <a:p>
            <a:pPr marL="0" lvl="0" indent="0" algn="l" rtl="0">
              <a:spcBef>
                <a:spcPts val="0"/>
              </a:spcBef>
              <a:spcAft>
                <a:spcPts val="0"/>
              </a:spcAft>
              <a:buNone/>
            </a:pPr>
            <a:endParaRPr/>
          </a:p>
        </p:txBody>
      </p:sp>
      <p:sp>
        <p:nvSpPr>
          <p:cNvPr id="108" name="Google Shape;10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sz="1400">
                <a:latin typeface="Quattrocento Sans"/>
                <a:ea typeface="Quattrocento Sans"/>
                <a:cs typeface="Quattrocento Sans"/>
                <a:sym typeface="Quattrocento Sans"/>
              </a:rPr>
              <a:t>The campaign is designed to be a series of toolkits that your local can mix, match and update to meet your needs depending on the audience that you feel would work best for your local efforts</a:t>
            </a:r>
            <a:endParaRPr/>
          </a:p>
        </p:txBody>
      </p:sp>
      <p:sp>
        <p:nvSpPr>
          <p:cNvPr id="133" name="Google Shape;13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3" name="Google Shape;13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18</a:t>
            </a:fld>
            <a:endParaRPr/>
          </a:p>
        </p:txBody>
      </p:sp>
    </p:spTree>
    <p:extLst>
      <p:ext uri="{BB962C8B-B14F-4D97-AF65-F5344CB8AC3E}">
        <p14:creationId xmlns:p14="http://schemas.microsoft.com/office/powerpoint/2010/main" val="3818737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
        <p:cNvGrpSpPr/>
        <p:nvPr/>
      </p:nvGrpSpPr>
      <p:grpSpPr>
        <a:xfrm>
          <a:off x="0" y="0"/>
          <a:ext cx="0" cy="0"/>
          <a:chOff x="0" y="0"/>
          <a:chExt cx="0" cy="0"/>
        </a:xfrm>
      </p:grpSpPr>
      <p:sp>
        <p:nvSpPr>
          <p:cNvPr id="27" name="Google Shape;2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 name="Google Shape;2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76200" algn="l" rtl="0">
              <a:spcBef>
                <a:spcPts val="0"/>
              </a:spcBef>
              <a:spcAft>
                <a:spcPts val="0"/>
              </a:spcAft>
              <a:buClr>
                <a:schemeClr val="dk1"/>
              </a:buClr>
              <a:buSzPts val="1200"/>
              <a:buFont typeface="Arial"/>
              <a:buChar char="•"/>
            </a:pPr>
            <a:r>
              <a:rPr lang="en-CA" dirty="0"/>
              <a:t>CUPE represents roughly 5,000 public health workers.</a:t>
            </a:r>
          </a:p>
          <a:p>
            <a:pPr marL="0" lvl="0" indent="-76200" algn="l" rtl="0">
              <a:spcBef>
                <a:spcPts val="0"/>
              </a:spcBef>
              <a:spcAft>
                <a:spcPts val="0"/>
              </a:spcAft>
              <a:buClr>
                <a:schemeClr val="dk1"/>
              </a:buClr>
              <a:buSzPts val="1200"/>
              <a:buFont typeface="Arial"/>
              <a:buChar char="•"/>
            </a:pPr>
            <a:r>
              <a:rPr lang="en-CA" dirty="0"/>
              <a:t>We are a small but mighty group!</a:t>
            </a:r>
            <a:endParaRPr dirty="0"/>
          </a:p>
          <a:p>
            <a:pPr marL="0" lvl="0" indent="-76200" algn="l" rtl="0">
              <a:spcBef>
                <a:spcPts val="0"/>
              </a:spcBef>
              <a:spcAft>
                <a:spcPts val="0"/>
              </a:spcAft>
              <a:buClr>
                <a:schemeClr val="dk1"/>
              </a:buClr>
              <a:buSzPts val="1200"/>
              <a:buFont typeface="Arial"/>
              <a:buChar char="•"/>
            </a:pPr>
            <a:r>
              <a:rPr lang="en-CA" dirty="0"/>
              <a:t>These workers are spread across 25 of the 34 public health units in Ontario.</a:t>
            </a:r>
            <a:endParaRPr dirty="0"/>
          </a:p>
        </p:txBody>
      </p:sp>
      <p:sp>
        <p:nvSpPr>
          <p:cNvPr id="29" name="Google Shape;2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sz="1400">
                <a:latin typeface="Quattrocento Sans"/>
                <a:ea typeface="Quattrocento Sans"/>
                <a:cs typeface="Quattrocento Sans"/>
                <a:sym typeface="Quattrocento Sans"/>
              </a:rPr>
              <a:t>The size of your local does not matter, if you are part of a composite local or an autonomous local, we can all do our part to raise the profile of Public Health in our area. </a:t>
            </a:r>
            <a:endParaRPr/>
          </a:p>
          <a:p>
            <a:pPr marL="0" lvl="0" indent="0" algn="l" rtl="0">
              <a:spcBef>
                <a:spcPts val="0"/>
              </a:spcBef>
              <a:spcAft>
                <a:spcPts val="0"/>
              </a:spcAft>
              <a:buNone/>
            </a:pPr>
            <a:endParaRPr sz="1400">
              <a:latin typeface="Quattrocento Sans"/>
              <a:ea typeface="Quattrocento Sans"/>
              <a:cs typeface="Quattrocento Sans"/>
              <a:sym typeface="Quattrocento Sans"/>
            </a:endParaRPr>
          </a:p>
          <a:p>
            <a:pPr marL="0" lvl="0" indent="0" algn="l" rtl="0">
              <a:spcBef>
                <a:spcPts val="0"/>
              </a:spcBef>
              <a:spcAft>
                <a:spcPts val="0"/>
              </a:spcAft>
              <a:buNone/>
            </a:pPr>
            <a:r>
              <a:rPr lang="en-CA" sz="1400">
                <a:latin typeface="Quattrocento Sans"/>
                <a:ea typeface="Quattrocento Sans"/>
                <a:cs typeface="Quattrocento Sans"/>
                <a:sym typeface="Quattrocento Sans"/>
              </a:rPr>
              <a:t>Visit our home on the web for Public Health Workers - https://cupe.on.ca/committees/public-health-workers/ where you can find:</a:t>
            </a:r>
            <a:endParaRPr/>
          </a:p>
          <a:p>
            <a:pPr marL="0" lvl="0" indent="0" algn="l" rtl="0">
              <a:spcBef>
                <a:spcPts val="0"/>
              </a:spcBef>
              <a:spcAft>
                <a:spcPts val="0"/>
              </a:spcAft>
              <a:buNone/>
            </a:pPr>
            <a:r>
              <a:rPr lang="en-CA" sz="1400">
                <a:latin typeface="Quattrocento Sans"/>
                <a:ea typeface="Quattrocento Sans"/>
                <a:cs typeface="Quattrocento Sans"/>
                <a:sym typeface="Quattrocento Sans"/>
              </a:rPr>
              <a:t>Information on how to apply for campaign funding from CUPE National</a:t>
            </a:r>
            <a:endParaRPr/>
          </a:p>
          <a:p>
            <a:pPr marL="0" lvl="0" indent="0" algn="l" rtl="0">
              <a:spcBef>
                <a:spcPts val="0"/>
              </a:spcBef>
              <a:spcAft>
                <a:spcPts val="0"/>
              </a:spcAft>
              <a:buNone/>
            </a:pPr>
            <a:r>
              <a:rPr lang="en-CA" sz="1400">
                <a:latin typeface="Quattrocento Sans"/>
                <a:ea typeface="Quattrocento Sans"/>
                <a:cs typeface="Quattrocento Sans"/>
                <a:sym typeface="Quattrocento Sans"/>
              </a:rPr>
              <a:t>Toolkit material you can download, customize and use as part of your local campaign</a:t>
            </a:r>
            <a:endParaRPr/>
          </a:p>
          <a:p>
            <a:pPr marL="0" lvl="0" indent="0" algn="l" rtl="0">
              <a:spcBef>
                <a:spcPts val="0"/>
              </a:spcBef>
              <a:spcAft>
                <a:spcPts val="0"/>
              </a:spcAft>
              <a:buNone/>
            </a:pPr>
            <a:endParaRPr sz="1400">
              <a:latin typeface="Quattrocento Sans"/>
              <a:ea typeface="Quattrocento Sans"/>
              <a:cs typeface="Quattrocento Sans"/>
              <a:sym typeface="Quattrocento Sans"/>
            </a:endParaRPr>
          </a:p>
        </p:txBody>
      </p:sp>
      <p:sp>
        <p:nvSpPr>
          <p:cNvPr id="166" name="Google Shape;16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23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a:latin typeface="Quattrocento Sans"/>
              <a:ea typeface="Quattrocento Sans"/>
              <a:cs typeface="Quattrocento Sans"/>
              <a:sym typeface="Quattrocento Sans"/>
            </a:endParaRPr>
          </a:p>
        </p:txBody>
      </p:sp>
      <p:sp>
        <p:nvSpPr>
          <p:cNvPr id="173" name="Google Shape;173;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24</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
        <p:cNvGrpSpPr/>
        <p:nvPr/>
      </p:nvGrpSpPr>
      <p:grpSpPr>
        <a:xfrm>
          <a:off x="0" y="0"/>
          <a:ext cx="0" cy="0"/>
          <a:chOff x="0" y="0"/>
          <a:chExt cx="0" cy="0"/>
        </a:xfrm>
      </p:grpSpPr>
      <p:sp>
        <p:nvSpPr>
          <p:cNvPr id="27" name="Google Shape;2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 name="Google Shape;2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lang="en-US" dirty="0"/>
          </a:p>
          <a:p>
            <a:pPr algn="l"/>
            <a:r>
              <a:rPr lang="en-US" b="0" i="0" dirty="0">
                <a:solidFill>
                  <a:srgbClr val="8D9095"/>
                </a:solidFill>
                <a:effectLst/>
                <a:highlight>
                  <a:srgbClr val="EDEDED"/>
                </a:highlight>
                <a:latin typeface="Arial" panose="020B0604020202020204" pitchFamily="34" charset="0"/>
              </a:rPr>
              <a:t>CUPE Ontario</a:t>
            </a:r>
            <a:r>
              <a:rPr lang="en-US" b="0" i="0" dirty="0">
                <a:solidFill>
                  <a:srgbClr val="000000"/>
                </a:solidFill>
                <a:effectLst/>
                <a:highlight>
                  <a:srgbClr val="EDEDED"/>
                </a:highlight>
                <a:latin typeface="Arial" panose="020B0604020202020204" pitchFamily="34" charset="0"/>
              </a:rPr>
              <a:t> is the political wing of the CUPE, Canada’s largest union.</a:t>
            </a:r>
          </a:p>
          <a:p>
            <a:pPr algn="l"/>
            <a:endParaRPr lang="en-US" b="0" i="0" dirty="0">
              <a:solidFill>
                <a:srgbClr val="8D9095"/>
              </a:solidFill>
              <a:effectLst/>
              <a:highlight>
                <a:srgbClr val="EDEDED"/>
              </a:highlight>
              <a:latin typeface="Arial" panose="020B0604020202020204" pitchFamily="34" charset="0"/>
            </a:endParaRPr>
          </a:p>
          <a:p>
            <a:pPr algn="l"/>
            <a:r>
              <a:rPr lang="en-US" b="0" i="0" dirty="0">
                <a:solidFill>
                  <a:srgbClr val="000000"/>
                </a:solidFill>
                <a:effectLst/>
                <a:highlight>
                  <a:srgbClr val="EDEDED"/>
                </a:highlight>
                <a:latin typeface="Arial" panose="020B0604020202020204" pitchFamily="34" charset="0"/>
              </a:rPr>
              <a:t>With over 290,000 members, CUPE Ontario is a strong voice for rights and fairness for our members and our communities. We work at the provincial level for legislative, policy and political change on issues affecting public services, equality, healthy communities and a better Ontario for everyone.</a:t>
            </a:r>
            <a:endParaRPr lang="en-US" b="0" i="0" dirty="0">
              <a:solidFill>
                <a:srgbClr val="8D9095"/>
              </a:solidFill>
              <a:effectLst/>
              <a:highlight>
                <a:srgbClr val="EDEDED"/>
              </a:highlight>
              <a:latin typeface="Arial" panose="020B0604020202020204" pitchFamily="34" charset="0"/>
            </a:endParaRPr>
          </a:p>
          <a:p>
            <a:pPr algn="l"/>
            <a:endParaRPr lang="en-US" b="0" i="0" dirty="0">
              <a:solidFill>
                <a:srgbClr val="000000"/>
              </a:solidFill>
              <a:effectLst/>
              <a:highlight>
                <a:srgbClr val="EDEDED"/>
              </a:highlight>
              <a:latin typeface="Arial" panose="020B0604020202020204" pitchFamily="34" charset="0"/>
            </a:endParaRPr>
          </a:p>
          <a:p>
            <a:pPr algn="l"/>
            <a:r>
              <a:rPr lang="en-US" b="0" i="0" dirty="0">
                <a:solidFill>
                  <a:srgbClr val="000000"/>
                </a:solidFill>
                <a:effectLst/>
                <a:highlight>
                  <a:srgbClr val="EDEDED"/>
                </a:highlight>
                <a:latin typeface="Arial" panose="020B0604020202020204" pitchFamily="34" charset="0"/>
              </a:rPr>
              <a:t>Our leaders are elected at our convention by delegates selected by member locals. At Convention, we also democratically decide on our political action. Locals choose to join CUPE Ontario because of the strong voice we have collectively, and because of our history of advocacy. We are very proud that the vast majority of locals in Ontario have chosen to affiliate to CUPE Ontario.</a:t>
            </a:r>
            <a:endParaRPr lang="en-US" b="0" i="0" dirty="0">
              <a:solidFill>
                <a:srgbClr val="8D9095"/>
              </a:solidFill>
              <a:effectLst/>
              <a:highlight>
                <a:srgbClr val="EDEDED"/>
              </a:highlight>
              <a:latin typeface="Arial" panose="020B0604020202020204" pitchFamily="34" charset="0"/>
            </a:endParaRPr>
          </a:p>
          <a:p>
            <a:pPr algn="l"/>
            <a:endParaRPr lang="en-US" b="1" i="0" dirty="0">
              <a:solidFill>
                <a:srgbClr val="8D9095"/>
              </a:solidFill>
              <a:effectLst/>
              <a:highlight>
                <a:srgbClr val="EDEDED"/>
              </a:highlight>
              <a:latin typeface="Arial" panose="020B0604020202020204" pitchFamily="34" charset="0"/>
            </a:endParaRPr>
          </a:p>
          <a:p>
            <a:pPr algn="l"/>
            <a:r>
              <a:rPr lang="en-US" b="0" i="0" dirty="0">
                <a:solidFill>
                  <a:srgbClr val="8D9095"/>
                </a:solidFill>
                <a:effectLst/>
                <a:highlight>
                  <a:srgbClr val="EDEDED"/>
                </a:highlight>
                <a:latin typeface="Arial" panose="020B0604020202020204" pitchFamily="34" charset="0"/>
              </a:rPr>
              <a:t>Across the province, our members work in five main sectors: Municipal, Health Care, Social Services, School Board, and University sector.</a:t>
            </a:r>
          </a:p>
          <a:p>
            <a:pPr algn="l"/>
            <a:endParaRPr lang="en-US" b="1" i="0" dirty="0">
              <a:solidFill>
                <a:srgbClr val="8D9095"/>
              </a:solidFill>
              <a:effectLst/>
              <a:highlight>
                <a:srgbClr val="EDEDED"/>
              </a:highlight>
              <a:latin typeface="Arial" panose="020B0604020202020204" pitchFamily="34" charset="0"/>
            </a:endParaRPr>
          </a:p>
          <a:p>
            <a:pPr algn="l"/>
            <a:r>
              <a:rPr lang="en-US" b="1" i="0" dirty="0">
                <a:solidFill>
                  <a:srgbClr val="8D9095"/>
                </a:solidFill>
                <a:effectLst/>
                <a:highlight>
                  <a:srgbClr val="EDEDED"/>
                </a:highlight>
                <a:latin typeface="Arial" panose="020B0604020202020204" pitchFamily="34" charset="0"/>
              </a:rPr>
              <a:t>In the past, public health workers have been shifted between the Municipal and Health Care sectors, but most recently we have carved a permanent spot in CUPE Ontario structure by becoming a subsector of OMW</a:t>
            </a:r>
            <a:endParaRPr lang="en-US" b="0" i="0" dirty="0">
              <a:solidFill>
                <a:srgbClr val="8D9095"/>
              </a:solidFill>
              <a:effectLst/>
              <a:highlight>
                <a:srgbClr val="EDEDED"/>
              </a:highlight>
              <a:latin typeface="Arial" panose="020B0604020202020204" pitchFamily="34" charset="0"/>
            </a:endParaRPr>
          </a:p>
          <a:p>
            <a:pPr marL="0" lvl="0" indent="0" algn="l" rtl="0">
              <a:spcBef>
                <a:spcPts val="0"/>
              </a:spcBef>
              <a:spcAft>
                <a:spcPts val="0"/>
              </a:spcAft>
              <a:buClr>
                <a:schemeClr val="dk1"/>
              </a:buClr>
              <a:buSzPts val="1200"/>
              <a:buFont typeface="Arial"/>
              <a:buNone/>
            </a:pPr>
            <a:endParaRPr dirty="0"/>
          </a:p>
        </p:txBody>
      </p:sp>
      <p:sp>
        <p:nvSpPr>
          <p:cNvPr id="29" name="Google Shape;2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3</a:t>
            </a:fld>
            <a:endParaRPr/>
          </a:p>
        </p:txBody>
      </p:sp>
    </p:spTree>
    <p:extLst>
      <p:ext uri="{BB962C8B-B14F-4D97-AF65-F5344CB8AC3E}">
        <p14:creationId xmlns:p14="http://schemas.microsoft.com/office/powerpoint/2010/main" val="3375399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
        <p:cNvGrpSpPr/>
        <p:nvPr/>
      </p:nvGrpSpPr>
      <p:grpSpPr>
        <a:xfrm>
          <a:off x="0" y="0"/>
          <a:ext cx="0" cy="0"/>
          <a:chOff x="0" y="0"/>
          <a:chExt cx="0" cy="0"/>
        </a:xfrm>
      </p:grpSpPr>
      <p:sp>
        <p:nvSpPr>
          <p:cNvPr id="27" name="Google Shape;2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 name="Google Shape;2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76200" algn="l" rtl="0">
              <a:spcBef>
                <a:spcPts val="0"/>
              </a:spcBef>
              <a:spcAft>
                <a:spcPts val="0"/>
              </a:spcAft>
              <a:buClr>
                <a:schemeClr val="dk1"/>
              </a:buClr>
              <a:buSzPts val="1200"/>
              <a:buFont typeface="Arial"/>
              <a:buChar char="•"/>
            </a:pPr>
            <a:endParaRPr lang="en-US" dirty="0"/>
          </a:p>
          <a:p>
            <a:pPr marL="0" lvl="0" indent="-76200" algn="l" rtl="0">
              <a:spcBef>
                <a:spcPts val="0"/>
              </a:spcBef>
              <a:spcAft>
                <a:spcPts val="0"/>
              </a:spcAft>
              <a:buClr>
                <a:schemeClr val="dk1"/>
              </a:buClr>
              <a:buSzPts val="1200"/>
              <a:buFont typeface="Arial"/>
              <a:buChar char="•"/>
            </a:pPr>
            <a:r>
              <a:rPr lang="en-US" dirty="0"/>
              <a:t>Goals of the CUPE public health survey were to:</a:t>
            </a:r>
          </a:p>
          <a:p>
            <a:pPr marL="514350" indent="-514350" algn="l">
              <a:buAutoNum type="arabicPeriod"/>
            </a:pPr>
            <a:r>
              <a:rPr lang="en-US" sz="1200" dirty="0"/>
              <a:t>Assess workers’ economic and mental well-being, job satisfaction and morale with emphasis on the pandemic experience</a:t>
            </a:r>
          </a:p>
          <a:p>
            <a:pPr marL="514350" indent="-514350" algn="l">
              <a:buAutoNum type="arabicPeriod"/>
            </a:pPr>
            <a:r>
              <a:rPr lang="en-US" sz="1200" dirty="0"/>
              <a:t>Rating of key sector challenges for strategic planning for the sector</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Priorities ranked by the survey</a:t>
            </a:r>
          </a:p>
          <a:p>
            <a:pPr marL="228600" lvl="0" indent="-228600" algn="l" rtl="0">
              <a:spcBef>
                <a:spcPts val="0"/>
              </a:spcBef>
              <a:spcAft>
                <a:spcPts val="0"/>
              </a:spcAft>
              <a:buClr>
                <a:schemeClr val="dk1"/>
              </a:buClr>
              <a:buSzPts val="1200"/>
              <a:buFont typeface="Arial"/>
              <a:buAutoNum type="arabicPeriod"/>
            </a:pPr>
            <a:r>
              <a:rPr lang="en-US" dirty="0"/>
              <a:t>Collective bargaining to raise our wages and improve working conditions</a:t>
            </a:r>
          </a:p>
          <a:p>
            <a:pPr marL="228600" lvl="0" indent="-228600" algn="l" rtl="0">
              <a:spcBef>
                <a:spcPts val="0"/>
              </a:spcBef>
              <a:spcAft>
                <a:spcPts val="0"/>
              </a:spcAft>
              <a:buClr>
                <a:schemeClr val="dk1"/>
              </a:buClr>
              <a:buSzPts val="1200"/>
              <a:buFont typeface="Arial"/>
              <a:buAutoNum type="arabicPeriod"/>
            </a:pPr>
            <a:r>
              <a:rPr lang="en-US" dirty="0"/>
              <a:t>Educating the public on the importance of public health workers</a:t>
            </a:r>
          </a:p>
          <a:p>
            <a:pPr marL="228600" lvl="0" indent="-228600" algn="l" rtl="0">
              <a:spcBef>
                <a:spcPts val="0"/>
              </a:spcBef>
              <a:spcAft>
                <a:spcPts val="0"/>
              </a:spcAft>
              <a:buClr>
                <a:schemeClr val="dk1"/>
              </a:buClr>
              <a:buSzPts val="1200"/>
              <a:buFont typeface="Arial"/>
              <a:buAutoNum type="arabicPeriod"/>
            </a:pPr>
            <a:r>
              <a:rPr lang="en-US" dirty="0"/>
              <a:t>Political action to increase funding and oppose privatization and mergers</a:t>
            </a:r>
          </a:p>
          <a:p>
            <a:pPr marL="228600" lvl="0" indent="-228600" algn="l" rtl="0">
              <a:spcBef>
                <a:spcPts val="0"/>
              </a:spcBef>
              <a:spcAft>
                <a:spcPts val="0"/>
              </a:spcAft>
              <a:buClr>
                <a:schemeClr val="dk1"/>
              </a:buClr>
              <a:buSzPts val="1200"/>
              <a:buFont typeface="Arial"/>
              <a:buAutoNum type="arabicPeriod"/>
            </a:pPr>
            <a:r>
              <a:rPr lang="en-US" dirty="0"/>
              <a:t>Raising the profile of public health workers in CUPE</a:t>
            </a:r>
            <a:endParaRPr dirty="0"/>
          </a:p>
        </p:txBody>
      </p:sp>
      <p:sp>
        <p:nvSpPr>
          <p:cNvPr id="29" name="Google Shape;2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4</a:t>
            </a:fld>
            <a:endParaRPr/>
          </a:p>
        </p:txBody>
      </p:sp>
    </p:spTree>
    <p:extLst>
      <p:ext uri="{BB962C8B-B14F-4D97-AF65-F5344CB8AC3E}">
        <p14:creationId xmlns:p14="http://schemas.microsoft.com/office/powerpoint/2010/main" val="2005294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 name="Google Shape;5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CA" sz="1400" b="1">
                <a:latin typeface="Quattrocento Sans"/>
                <a:ea typeface="Quattrocento Sans"/>
                <a:cs typeface="Quattrocento Sans"/>
                <a:sym typeface="Quattrocento Sans"/>
              </a:rPr>
              <a:t>Goals/Objectives:</a:t>
            </a:r>
            <a:endParaRPr/>
          </a:p>
          <a:p>
            <a:pPr marL="0" lvl="0" indent="-88900" algn="l" rtl="0">
              <a:spcBef>
                <a:spcPts val="0"/>
              </a:spcBef>
              <a:spcAft>
                <a:spcPts val="0"/>
              </a:spcAft>
              <a:buClr>
                <a:schemeClr val="dk1"/>
              </a:buClr>
              <a:buSzPts val="1400"/>
              <a:buFont typeface="Arial"/>
              <a:buChar char="•"/>
            </a:pPr>
            <a:r>
              <a:rPr lang="en-CA" sz="1400">
                <a:latin typeface="Quattrocento Sans"/>
                <a:ea typeface="Quattrocento Sans"/>
                <a:cs typeface="Quattrocento Sans"/>
                <a:sym typeface="Quattrocento Sans"/>
              </a:rPr>
              <a:t>We are a diverse workforce, and all classifications are important to Public Health as a whole.</a:t>
            </a:r>
            <a:endParaRPr/>
          </a:p>
          <a:p>
            <a:pPr marL="0" lvl="0" indent="-88900" algn="l" rtl="0">
              <a:spcBef>
                <a:spcPts val="0"/>
              </a:spcBef>
              <a:spcAft>
                <a:spcPts val="0"/>
              </a:spcAft>
              <a:buClr>
                <a:schemeClr val="dk1"/>
              </a:buClr>
              <a:buSzPts val="1400"/>
              <a:buFont typeface="Arial"/>
              <a:buChar char="•"/>
            </a:pPr>
            <a:r>
              <a:rPr lang="en-CA" sz="1400">
                <a:latin typeface="Quattrocento Sans"/>
                <a:ea typeface="Quattrocento Sans"/>
                <a:cs typeface="Quattrocento Sans"/>
                <a:sym typeface="Quattrocento Sans"/>
              </a:rPr>
              <a:t>Educating union members, government officials, and the public about the importance of public health and its diverse workforce is crucial. </a:t>
            </a:r>
            <a:endParaRPr/>
          </a:p>
          <a:p>
            <a:pPr marL="0" lvl="0" indent="-88900" algn="l" rtl="0">
              <a:spcBef>
                <a:spcPts val="0"/>
              </a:spcBef>
              <a:spcAft>
                <a:spcPts val="0"/>
              </a:spcAft>
              <a:buClr>
                <a:schemeClr val="dk1"/>
              </a:buClr>
              <a:buSzPts val="1400"/>
              <a:buFont typeface="Arial"/>
              <a:buChar char="•"/>
            </a:pPr>
            <a:r>
              <a:rPr lang="en-CA" sz="1400">
                <a:latin typeface="Quattrocento Sans"/>
                <a:ea typeface="Quattrocento Sans"/>
                <a:cs typeface="Quattrocento Sans"/>
                <a:sym typeface="Quattrocento Sans"/>
              </a:rPr>
              <a:t>Highlighting the vital roles public health workers play in preventing disease and promoting wellness, ensuring better policies, and resources to improve community health outcomes in a cost-effective manner.</a:t>
            </a:r>
            <a:endParaRPr/>
          </a:p>
          <a:p>
            <a:pPr marL="0" lvl="0" indent="0" algn="l" rtl="0">
              <a:spcBef>
                <a:spcPts val="0"/>
              </a:spcBef>
              <a:spcAft>
                <a:spcPts val="0"/>
              </a:spcAft>
              <a:buClr>
                <a:schemeClr val="dk1"/>
              </a:buClr>
              <a:buSzPts val="1400"/>
              <a:buFont typeface="Arial"/>
              <a:buNone/>
            </a:pPr>
            <a:endParaRPr sz="140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CA" sz="1400" b="1">
                <a:latin typeface="Quattrocento Sans"/>
                <a:ea typeface="Quattrocento Sans"/>
                <a:cs typeface="Quattrocento Sans"/>
                <a:sym typeface="Quattrocento Sans"/>
              </a:rPr>
              <a:t>Build Solidarity:</a:t>
            </a:r>
            <a:endParaRPr/>
          </a:p>
          <a:p>
            <a:pPr marL="0" lvl="0" indent="-88900" algn="l" rtl="0">
              <a:spcBef>
                <a:spcPts val="0"/>
              </a:spcBef>
              <a:spcAft>
                <a:spcPts val="0"/>
              </a:spcAft>
              <a:buClr>
                <a:schemeClr val="dk1"/>
              </a:buClr>
              <a:buSzPts val="1400"/>
              <a:buFont typeface="Arial"/>
              <a:buChar char="•"/>
            </a:pPr>
            <a:r>
              <a:rPr lang="en-CA" sz="1400">
                <a:latin typeface="Quattrocento Sans"/>
                <a:ea typeface="Quattrocento Sans"/>
                <a:cs typeface="Quattrocento Sans"/>
                <a:sym typeface="Quattrocento Sans"/>
              </a:rPr>
              <a:t>Create a network of communication with Locals and Bargaining Units under Public Health to share tools to better communicate their needs with their Employer and government leaders.</a:t>
            </a:r>
            <a:endParaRPr/>
          </a:p>
          <a:p>
            <a:pPr marL="0" lvl="0" indent="0" algn="l" rtl="0">
              <a:spcBef>
                <a:spcPts val="0"/>
              </a:spcBef>
              <a:spcAft>
                <a:spcPts val="0"/>
              </a:spcAft>
              <a:buClr>
                <a:schemeClr val="dk1"/>
              </a:buClr>
              <a:buSzPts val="1400"/>
              <a:buFont typeface="Arial"/>
              <a:buNone/>
            </a:pPr>
            <a:endParaRPr sz="140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CA" sz="1400" b="1">
                <a:latin typeface="Quattrocento Sans"/>
                <a:ea typeface="Quattrocento Sans"/>
                <a:cs typeface="Quattrocento Sans"/>
                <a:sym typeface="Quattrocento Sans"/>
              </a:rPr>
              <a:t>Build Connections:</a:t>
            </a:r>
            <a:endParaRPr/>
          </a:p>
          <a:p>
            <a:pPr marL="0" lvl="0" indent="-88900" algn="l" rtl="0">
              <a:spcBef>
                <a:spcPts val="0"/>
              </a:spcBef>
              <a:spcAft>
                <a:spcPts val="0"/>
              </a:spcAft>
              <a:buClr>
                <a:schemeClr val="dk1"/>
              </a:buClr>
              <a:buSzPts val="1400"/>
              <a:buFont typeface="Arial"/>
              <a:buChar char="•"/>
            </a:pPr>
            <a:r>
              <a:rPr lang="en-CA" sz="1400">
                <a:latin typeface="Quattrocento Sans"/>
                <a:ea typeface="Quattrocento Sans"/>
                <a:cs typeface="Quattrocento Sans"/>
                <a:sym typeface="Quattrocento Sans"/>
              </a:rPr>
              <a:t>Make everyone feel like they belong, connectiveness and understanding.</a:t>
            </a:r>
            <a:endParaRPr/>
          </a:p>
          <a:p>
            <a:pPr marL="0" lvl="0" indent="-88900" algn="l" rtl="0">
              <a:spcBef>
                <a:spcPts val="0"/>
              </a:spcBef>
              <a:spcAft>
                <a:spcPts val="0"/>
              </a:spcAft>
              <a:buClr>
                <a:schemeClr val="dk1"/>
              </a:buClr>
              <a:buSzPts val="1400"/>
              <a:buFont typeface="Arial"/>
              <a:buChar char="•"/>
            </a:pPr>
            <a:r>
              <a:rPr lang="en-CA" sz="1400">
                <a:latin typeface="Quattrocento Sans"/>
                <a:ea typeface="Quattrocento Sans"/>
                <a:cs typeface="Quattrocento Sans"/>
                <a:sym typeface="Quattrocento Sans"/>
              </a:rPr>
              <a:t>By fostering a strong network among public health workers, the CUPE Public Health Committee ensures that there is a unified voice addressing common concerns and needs. This collective approach enhances communication, support, ad collaboration, leading to more effective public health outcomes for communities across Ontario.</a:t>
            </a:r>
            <a:endParaRPr/>
          </a:p>
          <a:p>
            <a:pPr marL="0" lvl="0" indent="-88900" algn="l" rtl="0">
              <a:spcBef>
                <a:spcPts val="0"/>
              </a:spcBef>
              <a:spcAft>
                <a:spcPts val="0"/>
              </a:spcAft>
              <a:buClr>
                <a:schemeClr val="dk1"/>
              </a:buClr>
              <a:buSzPts val="1400"/>
              <a:buFont typeface="Arial"/>
              <a:buChar char="•"/>
            </a:pPr>
            <a:r>
              <a:rPr lang="en-CA" sz="1400">
                <a:latin typeface="Quattrocento Sans"/>
                <a:ea typeface="Quattrocento Sans"/>
                <a:cs typeface="Quattrocento Sans"/>
                <a:sym typeface="Quattrocento Sans"/>
              </a:rPr>
              <a:t>Voice public health workers within CUPE for issue we face to steer our organization and the government at large, strength of diversity, work together, support members that are greater wage equity. Equality of equity, respect.</a:t>
            </a:r>
            <a:endParaRPr/>
          </a:p>
          <a:p>
            <a:pPr marL="0" lvl="0" indent="-88900" algn="l" rtl="0">
              <a:spcBef>
                <a:spcPts val="0"/>
              </a:spcBef>
              <a:spcAft>
                <a:spcPts val="0"/>
              </a:spcAft>
              <a:buClr>
                <a:schemeClr val="dk1"/>
              </a:buClr>
              <a:buSzPts val="1400"/>
              <a:buFont typeface="Arial"/>
              <a:buChar char="•"/>
            </a:pPr>
            <a:r>
              <a:rPr lang="en-CA" sz="1400">
                <a:latin typeface="Quattrocento Sans"/>
                <a:ea typeface="Quattrocento Sans"/>
                <a:cs typeface="Quattrocento Sans"/>
                <a:sym typeface="Quattrocento Sans"/>
              </a:rPr>
              <a:t>Foster a work environment that promotes each worker as an equally valued member.</a:t>
            </a:r>
            <a:endParaRPr/>
          </a:p>
          <a:p>
            <a:pPr marL="0" lvl="0" indent="-88900" algn="l" rtl="0">
              <a:spcBef>
                <a:spcPts val="0"/>
              </a:spcBef>
              <a:spcAft>
                <a:spcPts val="0"/>
              </a:spcAft>
              <a:buClr>
                <a:schemeClr val="dk1"/>
              </a:buClr>
              <a:buSzPts val="1400"/>
              <a:buFont typeface="Arial"/>
              <a:buChar char="•"/>
            </a:pPr>
            <a:r>
              <a:rPr lang="en-CA" sz="1400">
                <a:latin typeface="Quattrocento Sans"/>
                <a:ea typeface="Quattrocento Sans"/>
                <a:cs typeface="Quattrocento Sans"/>
                <a:sym typeface="Quattrocento Sans"/>
              </a:rPr>
              <a:t>Partner with other CUPE groups with overlapping interests to build a louder voice in our communities.</a:t>
            </a:r>
            <a:endParaRPr/>
          </a:p>
          <a:p>
            <a:pPr marL="0" lvl="0" indent="-88900" algn="l" rtl="0">
              <a:spcBef>
                <a:spcPts val="0"/>
              </a:spcBef>
              <a:spcAft>
                <a:spcPts val="0"/>
              </a:spcAft>
              <a:buClr>
                <a:schemeClr val="dk1"/>
              </a:buClr>
              <a:buSzPts val="1400"/>
              <a:buFont typeface="Arial"/>
              <a:buChar char="•"/>
            </a:pPr>
            <a:r>
              <a:rPr lang="en-CA" sz="1400">
                <a:latin typeface="Quattrocento Sans"/>
                <a:ea typeface="Quattrocento Sans"/>
                <a:cs typeface="Quattrocento Sans"/>
                <a:sym typeface="Quattrocento Sans"/>
              </a:rPr>
              <a:t>Build resources to help find sympathetic government leaders to advocate in higher levels of government.</a:t>
            </a:r>
            <a:endParaRPr sz="1400">
              <a:latin typeface="Quattrocento Sans"/>
              <a:ea typeface="Quattrocento Sans"/>
              <a:cs typeface="Quattrocento Sans"/>
              <a:sym typeface="Quattrocento Sans"/>
            </a:endParaRPr>
          </a:p>
        </p:txBody>
      </p:sp>
      <p:sp>
        <p:nvSpPr>
          <p:cNvPr id="59" name="Google Shape;5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CA" sz="1400" b="1" dirty="0">
                <a:latin typeface="Quattrocento Sans"/>
                <a:ea typeface="Quattrocento Sans"/>
                <a:cs typeface="Quattrocento Sans"/>
                <a:sym typeface="Quattrocento Sans"/>
              </a:rPr>
              <a:t>Goals/Objectives:</a:t>
            </a:r>
            <a:endParaRPr dirty="0"/>
          </a:p>
          <a:p>
            <a:pPr marL="0" lvl="0" indent="-88900" algn="l" rtl="0">
              <a:spcBef>
                <a:spcPts val="0"/>
              </a:spcBef>
              <a:spcAft>
                <a:spcPts val="0"/>
              </a:spcAft>
              <a:buClr>
                <a:schemeClr val="dk1"/>
              </a:buClr>
              <a:buSzPts val="1400"/>
              <a:buFont typeface="Arial"/>
              <a:buChar char="•"/>
            </a:pPr>
            <a:r>
              <a:rPr lang="en-CA" sz="1400" dirty="0">
                <a:latin typeface="Quattrocento Sans"/>
                <a:ea typeface="Quattrocento Sans"/>
                <a:cs typeface="Quattrocento Sans"/>
                <a:sym typeface="Quattrocento Sans"/>
              </a:rPr>
              <a:t>We are a diverse workforce, and all classifications are important to Public Health as a whole.</a:t>
            </a:r>
            <a:endParaRPr dirty="0"/>
          </a:p>
          <a:p>
            <a:pPr marL="0" lvl="0" indent="-88900" algn="l" rtl="0">
              <a:spcBef>
                <a:spcPts val="0"/>
              </a:spcBef>
              <a:spcAft>
                <a:spcPts val="0"/>
              </a:spcAft>
              <a:buClr>
                <a:schemeClr val="dk1"/>
              </a:buClr>
              <a:buSzPts val="1400"/>
              <a:buFont typeface="Arial"/>
              <a:buChar char="•"/>
            </a:pPr>
            <a:r>
              <a:rPr lang="en-CA" sz="1400" dirty="0">
                <a:latin typeface="Quattrocento Sans"/>
                <a:ea typeface="Quattrocento Sans"/>
                <a:cs typeface="Quattrocento Sans"/>
                <a:sym typeface="Quattrocento Sans"/>
              </a:rPr>
              <a:t>Educating union members, government officials, and the public about the importance of public health and its diverse workforce is crucial. </a:t>
            </a:r>
            <a:endParaRPr dirty="0"/>
          </a:p>
          <a:p>
            <a:pPr marL="0" lvl="0" indent="-88900" algn="l" rtl="0">
              <a:spcBef>
                <a:spcPts val="0"/>
              </a:spcBef>
              <a:spcAft>
                <a:spcPts val="0"/>
              </a:spcAft>
              <a:buClr>
                <a:schemeClr val="dk1"/>
              </a:buClr>
              <a:buSzPts val="1400"/>
              <a:buFont typeface="Arial"/>
              <a:buChar char="•"/>
            </a:pPr>
            <a:r>
              <a:rPr lang="en-CA" sz="1400" dirty="0">
                <a:latin typeface="Quattrocento Sans"/>
                <a:ea typeface="Quattrocento Sans"/>
                <a:cs typeface="Quattrocento Sans"/>
                <a:sym typeface="Quattrocento Sans"/>
              </a:rPr>
              <a:t>Highlighting the vital roles public health workers play in preventing disease and promoting wellness, ensuring better policies, and resources to improve community health outcomes in a cost-effective manner.</a:t>
            </a:r>
            <a:endParaRPr dirty="0"/>
          </a:p>
          <a:p>
            <a:pPr marL="0" lvl="0" indent="0" algn="l" rtl="0">
              <a:spcBef>
                <a:spcPts val="0"/>
              </a:spcBef>
              <a:spcAft>
                <a:spcPts val="0"/>
              </a:spcAft>
              <a:buClr>
                <a:schemeClr val="dk1"/>
              </a:buClr>
              <a:buSzPts val="1400"/>
              <a:buFont typeface="Arial"/>
              <a:buNone/>
            </a:pPr>
            <a:endParaRPr sz="1400"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CA" sz="1400" b="1" dirty="0">
                <a:latin typeface="Quattrocento Sans"/>
                <a:ea typeface="Quattrocento Sans"/>
                <a:cs typeface="Quattrocento Sans"/>
                <a:sym typeface="Quattrocento Sans"/>
              </a:rPr>
              <a:t>Build Solidarity:</a:t>
            </a:r>
            <a:endParaRPr dirty="0"/>
          </a:p>
          <a:p>
            <a:pPr marL="0" lvl="0" indent="-88900" algn="l" rtl="0">
              <a:spcBef>
                <a:spcPts val="0"/>
              </a:spcBef>
              <a:spcAft>
                <a:spcPts val="0"/>
              </a:spcAft>
              <a:buClr>
                <a:schemeClr val="dk1"/>
              </a:buClr>
              <a:buSzPts val="1400"/>
              <a:buFont typeface="Arial"/>
              <a:buChar char="•"/>
            </a:pPr>
            <a:r>
              <a:rPr lang="en-CA" sz="1400" dirty="0">
                <a:latin typeface="Quattrocento Sans"/>
                <a:ea typeface="Quattrocento Sans"/>
                <a:cs typeface="Quattrocento Sans"/>
                <a:sym typeface="Quattrocento Sans"/>
              </a:rPr>
              <a:t>Create a network of communication with Locals and Bargaining Units under Public Health to share tools to better communicate their needs with their Employer and government leaders.</a:t>
            </a:r>
            <a:endParaRPr dirty="0"/>
          </a:p>
          <a:p>
            <a:pPr marL="0" lvl="0" indent="0" algn="l" rtl="0">
              <a:spcBef>
                <a:spcPts val="0"/>
              </a:spcBef>
              <a:spcAft>
                <a:spcPts val="0"/>
              </a:spcAft>
              <a:buClr>
                <a:schemeClr val="dk1"/>
              </a:buClr>
              <a:buSzPts val="1400"/>
              <a:buFont typeface="Arial"/>
              <a:buNone/>
            </a:pPr>
            <a:endParaRPr sz="1400"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CA" sz="1400" b="1" dirty="0">
                <a:latin typeface="Quattrocento Sans"/>
                <a:ea typeface="Quattrocento Sans"/>
                <a:cs typeface="Quattrocento Sans"/>
                <a:sym typeface="Quattrocento Sans"/>
              </a:rPr>
              <a:t>Build Connections:</a:t>
            </a:r>
            <a:endParaRPr dirty="0"/>
          </a:p>
          <a:p>
            <a:pPr marL="0" lvl="0" indent="-88900" algn="l" rtl="0">
              <a:spcBef>
                <a:spcPts val="0"/>
              </a:spcBef>
              <a:spcAft>
                <a:spcPts val="0"/>
              </a:spcAft>
              <a:buClr>
                <a:schemeClr val="dk1"/>
              </a:buClr>
              <a:buSzPts val="1400"/>
              <a:buFont typeface="Arial"/>
              <a:buChar char="•"/>
            </a:pPr>
            <a:r>
              <a:rPr lang="en-CA" sz="1400" dirty="0">
                <a:latin typeface="Quattrocento Sans"/>
                <a:ea typeface="Quattrocento Sans"/>
                <a:cs typeface="Quattrocento Sans"/>
                <a:sym typeface="Quattrocento Sans"/>
              </a:rPr>
              <a:t>Make everyone feel like they belong, connectiveness and understanding.</a:t>
            </a:r>
            <a:endParaRPr dirty="0"/>
          </a:p>
          <a:p>
            <a:pPr marL="0" lvl="0" indent="-88900" algn="l" rtl="0">
              <a:spcBef>
                <a:spcPts val="0"/>
              </a:spcBef>
              <a:spcAft>
                <a:spcPts val="0"/>
              </a:spcAft>
              <a:buClr>
                <a:schemeClr val="dk1"/>
              </a:buClr>
              <a:buSzPts val="1400"/>
              <a:buFont typeface="Arial"/>
              <a:buChar char="•"/>
            </a:pPr>
            <a:r>
              <a:rPr lang="en-CA" sz="1400" dirty="0">
                <a:latin typeface="Quattrocento Sans"/>
                <a:ea typeface="Quattrocento Sans"/>
                <a:cs typeface="Quattrocento Sans"/>
                <a:sym typeface="Quattrocento Sans"/>
              </a:rPr>
              <a:t>By fostering a strong network among public health workers, the CUPE Public Health Committee ensures that there is a unified voice addressing common concerns and needs. This collective approach enhances communication, support, ad collaboration, leading to more effective public health outcomes for communities across Ontario.</a:t>
            </a:r>
            <a:endParaRPr dirty="0"/>
          </a:p>
          <a:p>
            <a:pPr marL="0" lvl="0" indent="-88900" algn="l" rtl="0">
              <a:spcBef>
                <a:spcPts val="0"/>
              </a:spcBef>
              <a:spcAft>
                <a:spcPts val="0"/>
              </a:spcAft>
              <a:buClr>
                <a:schemeClr val="dk1"/>
              </a:buClr>
              <a:buSzPts val="1400"/>
              <a:buFont typeface="Arial"/>
              <a:buChar char="•"/>
            </a:pPr>
            <a:r>
              <a:rPr lang="en-CA" sz="1400" dirty="0">
                <a:latin typeface="Quattrocento Sans"/>
                <a:ea typeface="Quattrocento Sans"/>
                <a:cs typeface="Quattrocento Sans"/>
                <a:sym typeface="Quattrocento Sans"/>
              </a:rPr>
              <a:t>Voice public health workers within CUPE for issue we face to steer our organization and the government at large, strength of diversity, work together, support members that are greater wage equity. Equality of equity, respect.</a:t>
            </a:r>
            <a:endParaRPr dirty="0"/>
          </a:p>
          <a:p>
            <a:pPr marL="0" lvl="0" indent="-88900" algn="l" rtl="0">
              <a:spcBef>
                <a:spcPts val="0"/>
              </a:spcBef>
              <a:spcAft>
                <a:spcPts val="0"/>
              </a:spcAft>
              <a:buClr>
                <a:schemeClr val="dk1"/>
              </a:buClr>
              <a:buSzPts val="1400"/>
              <a:buFont typeface="Arial"/>
              <a:buChar char="•"/>
            </a:pPr>
            <a:r>
              <a:rPr lang="en-CA" sz="1400" dirty="0">
                <a:latin typeface="Quattrocento Sans"/>
                <a:ea typeface="Quattrocento Sans"/>
                <a:cs typeface="Quattrocento Sans"/>
                <a:sym typeface="Quattrocento Sans"/>
              </a:rPr>
              <a:t>Foster a work environment that promotes each worker as an equally valued member.</a:t>
            </a:r>
            <a:endParaRPr dirty="0"/>
          </a:p>
          <a:p>
            <a:pPr marL="0" lvl="0" indent="-88900" algn="l" rtl="0">
              <a:spcBef>
                <a:spcPts val="0"/>
              </a:spcBef>
              <a:spcAft>
                <a:spcPts val="0"/>
              </a:spcAft>
              <a:buClr>
                <a:schemeClr val="dk1"/>
              </a:buClr>
              <a:buSzPts val="1400"/>
              <a:buFont typeface="Arial"/>
              <a:buChar char="•"/>
            </a:pPr>
            <a:r>
              <a:rPr lang="en-CA" sz="1400" dirty="0">
                <a:latin typeface="Quattrocento Sans"/>
                <a:ea typeface="Quattrocento Sans"/>
                <a:cs typeface="Quattrocento Sans"/>
                <a:sym typeface="Quattrocento Sans"/>
              </a:rPr>
              <a:t>Partner with other CUPE groups with overlapping interests to build a louder voice in our communities.</a:t>
            </a:r>
            <a:endParaRPr dirty="0"/>
          </a:p>
          <a:p>
            <a:pPr marL="0" lvl="0" indent="-88900" algn="l" rtl="0">
              <a:spcBef>
                <a:spcPts val="0"/>
              </a:spcBef>
              <a:spcAft>
                <a:spcPts val="0"/>
              </a:spcAft>
              <a:buClr>
                <a:schemeClr val="dk1"/>
              </a:buClr>
              <a:buSzPts val="1400"/>
              <a:buFont typeface="Arial"/>
              <a:buChar char="•"/>
            </a:pPr>
            <a:r>
              <a:rPr lang="en-CA" sz="1400" dirty="0">
                <a:latin typeface="Quattrocento Sans"/>
                <a:ea typeface="Quattrocento Sans"/>
                <a:cs typeface="Quattrocento Sans"/>
                <a:sym typeface="Quattrocento Sans"/>
              </a:rPr>
              <a:t>Build resources to help find sympathetic government leaders to advocate in higher levels of government.</a:t>
            </a:r>
            <a:endParaRPr sz="1400" dirty="0">
              <a:latin typeface="Quattrocento Sans"/>
              <a:ea typeface="Quattrocento Sans"/>
              <a:cs typeface="Quattrocento Sans"/>
              <a:sym typeface="Quattrocento Sans"/>
            </a:endParaRPr>
          </a:p>
        </p:txBody>
      </p:sp>
      <p:sp>
        <p:nvSpPr>
          <p:cNvPr id="67" name="Google Shape;6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sz="1400" dirty="0">
              <a:latin typeface="Quattrocento Sans"/>
              <a:ea typeface="Quattrocento Sans"/>
              <a:cs typeface="Quattrocento Sans"/>
              <a:sym typeface="Quattrocento Sans"/>
            </a:endParaRPr>
          </a:p>
        </p:txBody>
      </p:sp>
      <p:sp>
        <p:nvSpPr>
          <p:cNvPr id="67" name="Google Shape;6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8</a:t>
            </a:fld>
            <a:endParaRPr/>
          </a:p>
        </p:txBody>
      </p:sp>
    </p:spTree>
    <p:extLst>
      <p:ext uri="{BB962C8B-B14F-4D97-AF65-F5344CB8AC3E}">
        <p14:creationId xmlns:p14="http://schemas.microsoft.com/office/powerpoint/2010/main" val="4186625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 name="Google Shape;7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CA" b="1"/>
              <a:t>Roles include:</a:t>
            </a:r>
            <a:endParaRPr/>
          </a:p>
          <a:p>
            <a:pPr marL="0" lvl="0" indent="-76200" algn="l" rtl="0">
              <a:spcBef>
                <a:spcPts val="0"/>
              </a:spcBef>
              <a:spcAft>
                <a:spcPts val="0"/>
              </a:spcAft>
              <a:buClr>
                <a:schemeClr val="dk1"/>
              </a:buClr>
              <a:buSzPts val="1200"/>
              <a:buFont typeface="Arial"/>
              <a:buChar char="•"/>
            </a:pPr>
            <a:r>
              <a:rPr lang="en-CA"/>
              <a:t>Public Health Inspectors</a:t>
            </a:r>
            <a:endParaRPr/>
          </a:p>
          <a:p>
            <a:pPr marL="0" lvl="0" indent="-76200" algn="l" rtl="0">
              <a:spcBef>
                <a:spcPts val="0"/>
              </a:spcBef>
              <a:spcAft>
                <a:spcPts val="0"/>
              </a:spcAft>
              <a:buClr>
                <a:schemeClr val="dk1"/>
              </a:buClr>
              <a:buSzPts val="1200"/>
              <a:buFont typeface="Arial"/>
              <a:buChar char="•"/>
            </a:pPr>
            <a:r>
              <a:rPr lang="en-CA"/>
              <a:t>Dental Hygienists and Assistants</a:t>
            </a:r>
            <a:endParaRPr/>
          </a:p>
          <a:p>
            <a:pPr marL="0" lvl="0" indent="-76200" algn="l" rtl="0">
              <a:spcBef>
                <a:spcPts val="0"/>
              </a:spcBef>
              <a:spcAft>
                <a:spcPts val="0"/>
              </a:spcAft>
              <a:buClr>
                <a:schemeClr val="dk1"/>
              </a:buClr>
              <a:buSzPts val="1200"/>
              <a:buFont typeface="Arial"/>
              <a:buChar char="•"/>
            </a:pPr>
            <a:r>
              <a:rPr lang="en-CA"/>
              <a:t>Health Promoters</a:t>
            </a:r>
            <a:endParaRPr/>
          </a:p>
          <a:p>
            <a:pPr marL="0" lvl="0" indent="-76200" algn="l" rtl="0">
              <a:spcBef>
                <a:spcPts val="0"/>
              </a:spcBef>
              <a:spcAft>
                <a:spcPts val="0"/>
              </a:spcAft>
              <a:buClr>
                <a:schemeClr val="dk1"/>
              </a:buClr>
              <a:buSzPts val="1200"/>
              <a:buFont typeface="Arial"/>
              <a:buChar char="•"/>
            </a:pPr>
            <a:r>
              <a:rPr lang="en-CA"/>
              <a:t>Family Home Visitors</a:t>
            </a:r>
            <a:endParaRPr/>
          </a:p>
          <a:p>
            <a:pPr marL="0" lvl="0" indent="-76200" algn="l" rtl="0">
              <a:spcBef>
                <a:spcPts val="0"/>
              </a:spcBef>
              <a:spcAft>
                <a:spcPts val="0"/>
              </a:spcAft>
              <a:buClr>
                <a:schemeClr val="dk1"/>
              </a:buClr>
              <a:buSzPts val="1200"/>
              <a:buFont typeface="Arial"/>
              <a:buChar char="•"/>
            </a:pPr>
            <a:r>
              <a:rPr lang="en-CA"/>
              <a:t>Public Health Nurses</a:t>
            </a:r>
            <a:endParaRPr/>
          </a:p>
          <a:p>
            <a:pPr marL="0" lvl="0" indent="-76200" algn="l" rtl="0">
              <a:spcBef>
                <a:spcPts val="0"/>
              </a:spcBef>
              <a:spcAft>
                <a:spcPts val="0"/>
              </a:spcAft>
              <a:buClr>
                <a:schemeClr val="dk1"/>
              </a:buClr>
              <a:buSzPts val="1200"/>
              <a:buFont typeface="Arial"/>
              <a:buChar char="•"/>
            </a:pPr>
            <a:r>
              <a:rPr lang="en-CA"/>
              <a:t>Smoke Free Ontario Inspectors</a:t>
            </a:r>
            <a:endParaRPr/>
          </a:p>
          <a:p>
            <a:pPr marL="0" lvl="0" indent="-76200" algn="l" rtl="0">
              <a:spcBef>
                <a:spcPts val="0"/>
              </a:spcBef>
              <a:spcAft>
                <a:spcPts val="0"/>
              </a:spcAft>
              <a:buClr>
                <a:schemeClr val="dk1"/>
              </a:buClr>
              <a:buSzPts val="1200"/>
              <a:buFont typeface="Arial"/>
              <a:buChar char="•"/>
            </a:pPr>
            <a:r>
              <a:rPr lang="en-CA"/>
              <a:t>Nutritionists</a:t>
            </a:r>
            <a:endParaRPr/>
          </a:p>
          <a:p>
            <a:pPr marL="0" lvl="0" indent="-76200" algn="l" rtl="0">
              <a:spcBef>
                <a:spcPts val="0"/>
              </a:spcBef>
              <a:spcAft>
                <a:spcPts val="0"/>
              </a:spcAft>
              <a:buClr>
                <a:schemeClr val="dk1"/>
              </a:buClr>
              <a:buSzPts val="1200"/>
              <a:buFont typeface="Arial"/>
              <a:buChar char="•"/>
            </a:pPr>
            <a:r>
              <a:rPr lang="en-CA"/>
              <a:t>Epidemiologists</a:t>
            </a:r>
            <a:endParaRPr/>
          </a:p>
          <a:p>
            <a:pPr marL="0" lvl="0" indent="-76200" algn="l" rtl="0">
              <a:spcBef>
                <a:spcPts val="0"/>
              </a:spcBef>
              <a:spcAft>
                <a:spcPts val="0"/>
              </a:spcAft>
              <a:buClr>
                <a:schemeClr val="dk1"/>
              </a:buClr>
              <a:buSzPts val="1200"/>
              <a:buFont typeface="Arial"/>
              <a:buChar char="•"/>
            </a:pPr>
            <a:r>
              <a:rPr lang="en-CA"/>
              <a:t>Administrative Assistants</a:t>
            </a:r>
            <a:endParaRPr/>
          </a:p>
          <a:p>
            <a:pPr marL="0" lvl="0" indent="-76200" algn="l" rtl="0">
              <a:spcBef>
                <a:spcPts val="0"/>
              </a:spcBef>
              <a:spcAft>
                <a:spcPts val="0"/>
              </a:spcAft>
              <a:buClr>
                <a:schemeClr val="dk1"/>
              </a:buClr>
              <a:buSzPts val="1200"/>
              <a:buFont typeface="Arial"/>
              <a:buChar char="•"/>
            </a:pPr>
            <a:r>
              <a:rPr lang="en-CA"/>
              <a:t>And many more...</a:t>
            </a:r>
            <a:endParaRPr/>
          </a:p>
          <a:p>
            <a:pPr marL="0" lvl="0" indent="0" algn="l" rtl="0">
              <a:spcBef>
                <a:spcPts val="0"/>
              </a:spcBef>
              <a:spcAft>
                <a:spcPts val="0"/>
              </a:spcAft>
              <a:buNone/>
            </a:pPr>
            <a:endParaRPr/>
          </a:p>
        </p:txBody>
      </p:sp>
      <p:sp>
        <p:nvSpPr>
          <p:cNvPr id="74" name="Google Shape;7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200"/>
              <a:buFont typeface="Arial"/>
              <a:buNone/>
            </a:pPr>
            <a:r>
              <a:rPr lang="en-CA" b="0" i="0" u="none" strike="noStrike">
                <a:solidFill>
                  <a:srgbClr val="000000"/>
                </a:solidFill>
                <a:latin typeface="Arial"/>
                <a:ea typeface="Arial"/>
                <a:cs typeface="Arial"/>
                <a:sym typeface="Arial"/>
              </a:rPr>
              <a:t>Over the last 20 years there have been s</a:t>
            </a:r>
            <a:r>
              <a:rPr lang="en-CA" b="0" i="0" u="none" strike="noStrike">
                <a:solidFill>
                  <a:srgbClr val="000000"/>
                </a:solidFill>
              </a:rPr>
              <a:t>ignificant underfunding at provincial and municipal levels.</a:t>
            </a:r>
            <a:endParaRPr/>
          </a:p>
          <a:p>
            <a:pPr marL="0" lvl="0" indent="0" algn="l" rtl="0">
              <a:spcBef>
                <a:spcPts val="0"/>
              </a:spcBef>
              <a:spcAft>
                <a:spcPts val="0"/>
              </a:spcAft>
              <a:buClr>
                <a:schemeClr val="dk1"/>
              </a:buClr>
              <a:buSzPts val="1200"/>
              <a:buFont typeface="Arial"/>
              <a:buNone/>
            </a:pPr>
            <a:endParaRPr b="0" i="0" u="none" strike="noStrike">
              <a:solidFill>
                <a:srgbClr val="000000"/>
              </a:solidFill>
            </a:endParaRPr>
          </a:p>
          <a:p>
            <a:pPr marL="0" lvl="0" indent="0" algn="l" rtl="0">
              <a:spcBef>
                <a:spcPts val="0"/>
              </a:spcBef>
              <a:spcAft>
                <a:spcPts val="0"/>
              </a:spcAft>
              <a:buClr>
                <a:srgbClr val="000000"/>
              </a:buClr>
              <a:buSzPts val="1200"/>
              <a:buFont typeface="Arial"/>
              <a:buNone/>
            </a:pPr>
            <a:r>
              <a:rPr lang="en-CA" b="0" i="0" u="none" strike="noStrike">
                <a:solidFill>
                  <a:srgbClr val="000000"/>
                </a:solidFill>
              </a:rPr>
              <a:t>Consequences:</a:t>
            </a:r>
            <a:endParaRPr/>
          </a:p>
          <a:p>
            <a:pPr marL="742950" lvl="1" indent="-285750" algn="l" rtl="0">
              <a:spcBef>
                <a:spcPts val="0"/>
              </a:spcBef>
              <a:spcAft>
                <a:spcPts val="0"/>
              </a:spcAft>
              <a:buClr>
                <a:srgbClr val="000000"/>
              </a:buClr>
              <a:buSzPts val="1200"/>
              <a:buFont typeface="Arial"/>
              <a:buChar char="•"/>
            </a:pPr>
            <a:r>
              <a:rPr lang="en-CA" b="0" i="0" u="none" strike="noStrike">
                <a:solidFill>
                  <a:srgbClr val="000000"/>
                </a:solidFill>
              </a:rPr>
              <a:t>Service cuts</a:t>
            </a:r>
            <a:endParaRPr/>
          </a:p>
          <a:p>
            <a:pPr marL="742950" lvl="1" indent="-285750" algn="l" rtl="0">
              <a:spcBef>
                <a:spcPts val="0"/>
              </a:spcBef>
              <a:spcAft>
                <a:spcPts val="0"/>
              </a:spcAft>
              <a:buClr>
                <a:srgbClr val="000000"/>
              </a:buClr>
              <a:buSzPts val="1200"/>
              <a:buFont typeface="Arial"/>
              <a:buChar char="•"/>
            </a:pPr>
            <a:r>
              <a:rPr lang="en-CA" b="0" i="0" u="none" strike="noStrike">
                <a:solidFill>
                  <a:srgbClr val="000000"/>
                </a:solidFill>
              </a:rPr>
              <a:t>Layoffs</a:t>
            </a:r>
            <a:endParaRPr/>
          </a:p>
          <a:p>
            <a:pPr marL="742950" lvl="1" indent="-285750" algn="l" rtl="0">
              <a:spcBef>
                <a:spcPts val="0"/>
              </a:spcBef>
              <a:spcAft>
                <a:spcPts val="0"/>
              </a:spcAft>
              <a:buClr>
                <a:srgbClr val="000000"/>
              </a:buClr>
              <a:buSzPts val="1200"/>
              <a:buFont typeface="Arial"/>
              <a:buChar char="•"/>
            </a:pPr>
            <a:r>
              <a:rPr lang="en-CA" b="0" i="0" u="none" strike="noStrike">
                <a:solidFill>
                  <a:srgbClr val="000000"/>
                </a:solidFill>
              </a:rPr>
              <a:t>Increased workloads</a:t>
            </a:r>
            <a:endParaRPr/>
          </a:p>
          <a:p>
            <a:pPr marL="742950" lvl="1" indent="-285750" algn="l" rtl="0">
              <a:spcBef>
                <a:spcPts val="0"/>
              </a:spcBef>
              <a:spcAft>
                <a:spcPts val="0"/>
              </a:spcAft>
              <a:buClr>
                <a:srgbClr val="000000"/>
              </a:buClr>
              <a:buSzPts val="1200"/>
              <a:buFont typeface="Arial"/>
              <a:buChar char="•"/>
            </a:pPr>
            <a:r>
              <a:rPr lang="en-CA" b="0" i="0" u="none" strike="noStrike">
                <a:solidFill>
                  <a:srgbClr val="000000"/>
                </a:solidFill>
              </a:rPr>
              <a:t>Wages not keeping up with cost of living</a:t>
            </a:r>
            <a:endParaRPr/>
          </a:p>
          <a:p>
            <a:pPr marL="742950" lvl="1" indent="-285750" algn="l" rtl="0">
              <a:spcBef>
                <a:spcPts val="0"/>
              </a:spcBef>
              <a:spcAft>
                <a:spcPts val="0"/>
              </a:spcAft>
              <a:buClr>
                <a:srgbClr val="000000"/>
              </a:buClr>
              <a:buSzPts val="1200"/>
              <a:buFont typeface="Arial"/>
              <a:buChar char="•"/>
            </a:pPr>
            <a:r>
              <a:rPr lang="en-CA" b="0" i="0" u="none" strike="noStrike">
                <a:solidFill>
                  <a:srgbClr val="000000"/>
                </a:solidFill>
              </a:rPr>
              <a:t>Stress and burn out</a:t>
            </a:r>
            <a:endParaRPr/>
          </a:p>
          <a:p>
            <a:pPr marL="0" lvl="0" indent="0" algn="l" rtl="0">
              <a:spcBef>
                <a:spcPts val="0"/>
              </a:spcBef>
              <a:spcAft>
                <a:spcPts val="0"/>
              </a:spcAft>
              <a:buNone/>
            </a:pPr>
            <a:endParaRPr/>
          </a:p>
        </p:txBody>
      </p:sp>
      <p:sp>
        <p:nvSpPr>
          <p:cNvPr id="91" name="Google Shape;9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22"/>
          <p:cNvSpPr txBox="1">
            <a:spLocks noGrp="1"/>
          </p:cNvSpPr>
          <p:nvPr>
            <p:ph type="ctrTitle"/>
          </p:nvPr>
        </p:nvSpPr>
        <p:spPr>
          <a:xfrm>
            <a:off x="842213" y="1096640"/>
            <a:ext cx="7317813" cy="101198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rgbClr val="3F7778"/>
              </a:buClr>
              <a:buSzPts val="4000"/>
              <a:buFont typeface="Quattrocento Sans"/>
              <a:buNone/>
              <a:defRPr sz="4000" b="1" i="0" u="none" strike="noStrike" cap="none">
                <a:solidFill>
                  <a:srgbClr val="3F7778"/>
                </a:solidFill>
                <a:latin typeface="Quattrocento Sans"/>
                <a:ea typeface="Quattrocento Sans"/>
                <a:cs typeface="Quattrocento Sans"/>
                <a:sym typeface="Quattrocento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 name="Google Shape;16;p22"/>
          <p:cNvSpPr txBox="1">
            <a:spLocks noGrp="1"/>
          </p:cNvSpPr>
          <p:nvPr>
            <p:ph type="subTitle" idx="1"/>
          </p:nvPr>
        </p:nvSpPr>
        <p:spPr>
          <a:xfrm>
            <a:off x="842212" y="2300234"/>
            <a:ext cx="10016288" cy="380109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3200"/>
              <a:buFont typeface="Arial"/>
              <a:buNone/>
              <a:defRPr sz="3200" b="0" i="0" u="none" strike="noStrike" cap="none">
                <a:solidFill>
                  <a:schemeClr val="dk1"/>
                </a:solidFill>
                <a:latin typeface="Quattrocento Sans"/>
                <a:ea typeface="Quattrocento Sans"/>
                <a:cs typeface="Quattrocento Sans"/>
                <a:sym typeface="Quattrocento Sans"/>
              </a:defRPr>
            </a:lvl1pPr>
            <a:lvl2pPr marR="0" lvl="1" algn="ctr" rtl="0">
              <a:lnSpc>
                <a:spcPct val="90000"/>
              </a:lnSpc>
              <a:spcBef>
                <a:spcPts val="6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24"/>
          <p:cNvSpPr txBox="1">
            <a:spLocks noGrp="1"/>
          </p:cNvSpPr>
          <p:nvPr>
            <p:ph type="ctrTitle"/>
          </p:nvPr>
        </p:nvSpPr>
        <p:spPr>
          <a:xfrm>
            <a:off x="842213" y="1096640"/>
            <a:ext cx="7317813" cy="101198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rgbClr val="B4BD02"/>
              </a:buClr>
              <a:buSzPts val="4000"/>
              <a:buFont typeface="Arial"/>
              <a:buNone/>
              <a:defRPr sz="4000" b="1" i="0" u="none" strike="noStrike" cap="none">
                <a:solidFill>
                  <a:srgbClr val="B4BD0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 name="Google Shape;21;p24"/>
          <p:cNvSpPr txBox="1">
            <a:spLocks noGrp="1"/>
          </p:cNvSpPr>
          <p:nvPr>
            <p:ph type="subTitle" idx="1"/>
          </p:nvPr>
        </p:nvSpPr>
        <p:spPr>
          <a:xfrm>
            <a:off x="842212" y="2300234"/>
            <a:ext cx="10016288" cy="380109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9" descr="A collage of women in different poses&#10;&#10;Description automatically generated"/>
          <p:cNvPicPr preferRelativeResize="0"/>
          <p:nvPr/>
        </p:nvPicPr>
        <p:blipFill rotWithShape="1">
          <a:blip r:embed="rId3">
            <a:alphaModFix/>
          </a:blip>
          <a:srcRect/>
          <a:stretch/>
        </p:blipFill>
        <p:spPr>
          <a:xfrm>
            <a:off x="6350" y="0"/>
            <a:ext cx="12185650" cy="686157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
        <p:cNvGrpSpPr/>
        <p:nvPr/>
      </p:nvGrpSpPr>
      <p:grpSpPr>
        <a:xfrm>
          <a:off x="0" y="0"/>
          <a:ext cx="0" cy="0"/>
          <a:chOff x="0" y="0"/>
          <a:chExt cx="0" cy="0"/>
        </a:xfrm>
      </p:grpSpPr>
      <p:pic>
        <p:nvPicPr>
          <p:cNvPr id="13" name="Google Shape;13;p21" descr="A close-up of a purple and green rectangle&#10;&#10;Description automatically generated"/>
          <p:cNvPicPr preferRelativeResize="0"/>
          <p:nvPr/>
        </p:nvPicPr>
        <p:blipFill rotWithShape="1">
          <a:blip r:embed="rId3">
            <a:alphaModFix/>
          </a:blip>
          <a:srcRect/>
          <a:stretch/>
        </p:blipFill>
        <p:spPr>
          <a:xfrm>
            <a:off x="6350" y="0"/>
            <a:ext cx="12185650" cy="686157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
        <p:cNvGrpSpPr/>
        <p:nvPr/>
      </p:nvGrpSpPr>
      <p:grpSpPr>
        <a:xfrm>
          <a:off x="0" y="0"/>
          <a:ext cx="0" cy="0"/>
          <a:chOff x="0" y="0"/>
          <a:chExt cx="0" cy="0"/>
        </a:xfrm>
      </p:grpSpPr>
      <p:pic>
        <p:nvPicPr>
          <p:cNvPr id="18" name="Google Shape;18;p23" descr="A close-up of a white background&#10;&#10;Description automatically generated"/>
          <p:cNvPicPr preferRelativeResize="0"/>
          <p:nvPr/>
        </p:nvPicPr>
        <p:blipFill rotWithShape="1">
          <a:blip r:embed="rId3">
            <a:alphaModFix/>
          </a:blip>
          <a:srcRect/>
          <a:stretch/>
        </p:blipFill>
        <p:spPr>
          <a:xfrm>
            <a:off x="6350" y="0"/>
            <a:ext cx="12185650" cy="686157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s://cupe.on.ca/committees/public-health-workers/"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cupe.on.ca/committees/public-health-workers/"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mailto:phchairomw@gmail.com"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jpg"/><Relationship Id="rId3" Type="http://schemas.openxmlformats.org/officeDocument/2006/relationships/image" Target="../media/image11.jpg"/><Relationship Id="rId7" Type="http://schemas.openxmlformats.org/officeDocument/2006/relationships/image" Target="../media/image15.jpg"/><Relationship Id="rId12"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jp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jp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6"/>
          <p:cNvSpPr txBox="1">
            <a:spLocks noGrp="1"/>
          </p:cNvSpPr>
          <p:nvPr>
            <p:ph type="ctrTitle"/>
          </p:nvPr>
        </p:nvSpPr>
        <p:spPr>
          <a:xfrm>
            <a:off x="842213" y="1096640"/>
            <a:ext cx="7317813" cy="101198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F7778"/>
              </a:buClr>
              <a:buSzPts val="4000"/>
              <a:buFont typeface="Quattrocento Sans"/>
              <a:buNone/>
            </a:pPr>
            <a:r>
              <a:rPr lang="en-CA"/>
              <a:t>Funding Challenges</a:t>
            </a:r>
            <a:endParaRPr/>
          </a:p>
        </p:txBody>
      </p:sp>
      <p:sp>
        <p:nvSpPr>
          <p:cNvPr id="94" name="Google Shape;94;p6"/>
          <p:cNvSpPr txBox="1">
            <a:spLocks noGrp="1"/>
          </p:cNvSpPr>
          <p:nvPr>
            <p:ph type="subTitle" idx="1"/>
          </p:nvPr>
        </p:nvSpPr>
        <p:spPr>
          <a:xfrm>
            <a:off x="842212" y="2300234"/>
            <a:ext cx="6419200" cy="380109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CA"/>
              <a:t>Over the last </a:t>
            </a:r>
            <a:r>
              <a:rPr lang="en-CA" sz="5400" b="1">
                <a:solidFill>
                  <a:srgbClr val="B00061"/>
                </a:solidFill>
              </a:rPr>
              <a:t>20 years </a:t>
            </a:r>
            <a:r>
              <a:rPr lang="en-CA"/>
              <a:t>there has been significant underfunding of Public Health.</a:t>
            </a:r>
            <a:endParaRPr/>
          </a:p>
        </p:txBody>
      </p:sp>
      <p:pic>
        <p:nvPicPr>
          <p:cNvPr id="95" name="Google Shape;95;p6" descr="A collage of people in different situations&#10;&#10;Description automatically generated"/>
          <p:cNvPicPr preferRelativeResize="0"/>
          <p:nvPr/>
        </p:nvPicPr>
        <p:blipFill rotWithShape="1">
          <a:blip r:embed="rId3">
            <a:alphaModFix/>
          </a:blip>
          <a:srcRect l="52857" t="48962" r="6104" b="3793"/>
          <a:stretch/>
        </p:blipFill>
        <p:spPr>
          <a:xfrm>
            <a:off x="8641505" y="4338415"/>
            <a:ext cx="3550495" cy="2299054"/>
          </a:xfrm>
          <a:prstGeom prst="rect">
            <a:avLst/>
          </a:prstGeom>
          <a:noFill/>
          <a:ln>
            <a:noFill/>
          </a:ln>
        </p:spPr>
      </p:pic>
      <p:pic>
        <p:nvPicPr>
          <p:cNvPr id="96" name="Google Shape;96;p6" descr="A collage of people in different situations&#10;&#10;Description automatically generated"/>
          <p:cNvPicPr preferRelativeResize="0"/>
          <p:nvPr/>
        </p:nvPicPr>
        <p:blipFill rotWithShape="1">
          <a:blip r:embed="rId3">
            <a:alphaModFix/>
          </a:blip>
          <a:srcRect l="55210" t="2016" r="3751" b="50740"/>
          <a:stretch/>
        </p:blipFill>
        <p:spPr>
          <a:xfrm>
            <a:off x="7966622" y="1690745"/>
            <a:ext cx="3621627" cy="2345114"/>
          </a:xfrm>
          <a:prstGeom prst="rect">
            <a:avLst/>
          </a:prstGeom>
          <a:noFill/>
          <a:ln>
            <a:noFill/>
          </a:ln>
        </p:spPr>
      </p:pic>
      <p:pic>
        <p:nvPicPr>
          <p:cNvPr id="97" name="Google Shape;97;p6" descr="A collage of people in different situations&#10;&#10;Description automatically generated"/>
          <p:cNvPicPr preferRelativeResize="0"/>
          <p:nvPr/>
        </p:nvPicPr>
        <p:blipFill rotWithShape="1">
          <a:blip r:embed="rId3">
            <a:alphaModFix/>
          </a:blip>
          <a:srcRect l="2477" t="49701" r="56483" b="3054"/>
          <a:stretch/>
        </p:blipFill>
        <p:spPr>
          <a:xfrm>
            <a:off x="4886716" y="4035859"/>
            <a:ext cx="3644097" cy="235966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6"/>
          <p:cNvSpPr txBox="1">
            <a:spLocks noGrp="1"/>
          </p:cNvSpPr>
          <p:nvPr>
            <p:ph type="ctrTitle"/>
          </p:nvPr>
        </p:nvSpPr>
        <p:spPr>
          <a:xfrm>
            <a:off x="842213" y="1096640"/>
            <a:ext cx="7317813" cy="101198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F7778"/>
              </a:buClr>
              <a:buSzPts val="4000"/>
              <a:buFont typeface="Quattrocento Sans"/>
              <a:buNone/>
            </a:pPr>
            <a:r>
              <a:rPr lang="en-CA" dirty="0"/>
              <a:t>Funding Challenges - Mergers</a:t>
            </a:r>
            <a:endParaRPr dirty="0"/>
          </a:p>
        </p:txBody>
      </p:sp>
      <p:sp>
        <p:nvSpPr>
          <p:cNvPr id="94" name="Google Shape;94;p6"/>
          <p:cNvSpPr txBox="1">
            <a:spLocks noGrp="1"/>
          </p:cNvSpPr>
          <p:nvPr>
            <p:ph type="subTitle" idx="1"/>
          </p:nvPr>
        </p:nvSpPr>
        <p:spPr>
          <a:xfrm>
            <a:off x="842212" y="2300234"/>
            <a:ext cx="10776974" cy="440011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sz="2800" dirty="0"/>
              <a:t>Four voluntary mergers are in the process of being approved by the province. Merger deadline January 1, 2025</a:t>
            </a:r>
          </a:p>
          <a:p>
            <a:pPr marL="0" lvl="0" indent="0" algn="l" rtl="0">
              <a:lnSpc>
                <a:spcPct val="100000"/>
              </a:lnSpc>
              <a:spcBef>
                <a:spcPts val="0"/>
              </a:spcBef>
              <a:spcAft>
                <a:spcPts val="0"/>
              </a:spcAft>
              <a:buClr>
                <a:schemeClr val="dk1"/>
              </a:buClr>
              <a:buSzPts val="3200"/>
              <a:buNone/>
            </a:pPr>
            <a:endParaRPr lang="en-US" sz="2800" dirty="0"/>
          </a:p>
          <a:p>
            <a:pPr marL="0" lvl="0" indent="0" rtl="0">
              <a:lnSpc>
                <a:spcPct val="100000"/>
              </a:lnSpc>
              <a:spcBef>
                <a:spcPts val="0"/>
              </a:spcBef>
              <a:spcAft>
                <a:spcPts val="0"/>
              </a:spcAft>
              <a:buClr>
                <a:schemeClr val="dk1"/>
              </a:buClr>
              <a:buSzPts val="3200"/>
              <a:buNone/>
            </a:pPr>
            <a:r>
              <a:rPr lang="en-US" sz="2800" dirty="0"/>
              <a:t>	Porcupine / Timiskaming</a:t>
            </a:r>
          </a:p>
          <a:p>
            <a:pPr marL="0" lvl="0" indent="0" rtl="0">
              <a:lnSpc>
                <a:spcPct val="100000"/>
              </a:lnSpc>
              <a:spcBef>
                <a:spcPts val="0"/>
              </a:spcBef>
              <a:spcAft>
                <a:spcPts val="0"/>
              </a:spcAft>
              <a:buClr>
                <a:schemeClr val="dk1"/>
              </a:buClr>
              <a:buSzPts val="3200"/>
              <a:buNone/>
            </a:pPr>
            <a:r>
              <a:rPr lang="en-US" sz="2800" dirty="0"/>
              <a:t>	Leeds Grenville Lanark / Kingston FL&amp;A / Hastings PE</a:t>
            </a:r>
          </a:p>
          <a:p>
            <a:pPr marL="0" lvl="0" indent="0" rtl="0">
              <a:lnSpc>
                <a:spcPct val="100000"/>
              </a:lnSpc>
              <a:spcBef>
                <a:spcPts val="0"/>
              </a:spcBef>
              <a:spcAft>
                <a:spcPts val="0"/>
              </a:spcAft>
              <a:buClr>
                <a:schemeClr val="dk1"/>
              </a:buClr>
              <a:buSzPts val="3200"/>
              <a:buNone/>
            </a:pPr>
            <a:r>
              <a:rPr lang="en-US" sz="2800" dirty="0"/>
              <a:t>	Peterborough / Haliburton KPE</a:t>
            </a:r>
          </a:p>
          <a:p>
            <a:pPr marL="0" lvl="0" indent="0" rtl="0">
              <a:lnSpc>
                <a:spcPct val="100000"/>
              </a:lnSpc>
              <a:spcBef>
                <a:spcPts val="0"/>
              </a:spcBef>
              <a:spcAft>
                <a:spcPts val="0"/>
              </a:spcAft>
              <a:buClr>
                <a:schemeClr val="dk1"/>
              </a:buClr>
              <a:buSzPts val="3200"/>
              <a:buNone/>
            </a:pPr>
            <a:r>
              <a:rPr lang="en-US" sz="2800" dirty="0"/>
              <a:t>	</a:t>
            </a:r>
            <a:r>
              <a:rPr lang="en-US" sz="2800" dirty="0" err="1"/>
              <a:t>Haldimond</a:t>
            </a:r>
            <a:r>
              <a:rPr lang="en-US" sz="2800" dirty="0"/>
              <a:t> </a:t>
            </a:r>
            <a:r>
              <a:rPr lang="en-US" sz="2800" dirty="0" err="1"/>
              <a:t>Norfalk</a:t>
            </a:r>
            <a:r>
              <a:rPr lang="en-US" sz="2800" dirty="0"/>
              <a:t> / Brandt</a:t>
            </a:r>
          </a:p>
          <a:p>
            <a:pPr marL="0" lvl="0" indent="0" algn="l" rtl="0">
              <a:lnSpc>
                <a:spcPct val="100000"/>
              </a:lnSpc>
              <a:spcBef>
                <a:spcPts val="0"/>
              </a:spcBef>
              <a:spcAft>
                <a:spcPts val="0"/>
              </a:spcAft>
              <a:buClr>
                <a:schemeClr val="dk1"/>
              </a:buClr>
              <a:buSzPts val="3200"/>
              <a:buNone/>
            </a:pPr>
            <a:endParaRPr lang="en-US" sz="2800" dirty="0"/>
          </a:p>
          <a:p>
            <a:pPr marL="0" lvl="0" indent="0" algn="l" rtl="0">
              <a:lnSpc>
                <a:spcPct val="100000"/>
              </a:lnSpc>
              <a:spcBef>
                <a:spcPts val="0"/>
              </a:spcBef>
              <a:spcAft>
                <a:spcPts val="0"/>
              </a:spcAft>
              <a:buClr>
                <a:schemeClr val="dk1"/>
              </a:buClr>
              <a:buSzPts val="3200"/>
              <a:buNone/>
            </a:pPr>
            <a:r>
              <a:rPr lang="en-US" sz="2800" dirty="0"/>
              <a:t>Mergers bring uncertainty regarding potential effects on jobs and services to the community.</a:t>
            </a:r>
          </a:p>
          <a:p>
            <a:pPr marL="0" lvl="0" indent="0" algn="l" rtl="0">
              <a:lnSpc>
                <a:spcPct val="100000"/>
              </a:lnSpc>
              <a:spcBef>
                <a:spcPts val="0"/>
              </a:spcBef>
              <a:spcAft>
                <a:spcPts val="0"/>
              </a:spcAft>
              <a:buClr>
                <a:schemeClr val="dk1"/>
              </a:buClr>
              <a:buSzPts val="3200"/>
              <a:buNone/>
            </a:pPr>
            <a:endParaRPr dirty="0"/>
          </a:p>
        </p:txBody>
      </p:sp>
    </p:spTree>
    <p:extLst>
      <p:ext uri="{BB962C8B-B14F-4D97-AF65-F5344CB8AC3E}">
        <p14:creationId xmlns:p14="http://schemas.microsoft.com/office/powerpoint/2010/main" val="1651756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7"/>
          <p:cNvSpPr txBox="1">
            <a:spLocks noGrp="1"/>
          </p:cNvSpPr>
          <p:nvPr>
            <p:ph type="ctrTitle"/>
          </p:nvPr>
        </p:nvSpPr>
        <p:spPr>
          <a:xfrm>
            <a:off x="842213" y="1096640"/>
            <a:ext cx="7317813" cy="101198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F7778"/>
              </a:buClr>
              <a:buSzPts val="4000"/>
              <a:buFont typeface="Quattrocento Sans"/>
              <a:buNone/>
            </a:pPr>
            <a:r>
              <a:rPr lang="en-CA"/>
              <a:t>The Bottom Line</a:t>
            </a:r>
            <a:endParaRPr/>
          </a:p>
        </p:txBody>
      </p:sp>
      <p:sp>
        <p:nvSpPr>
          <p:cNvPr id="104" name="Google Shape;104;p7"/>
          <p:cNvSpPr txBox="1">
            <a:spLocks noGrp="1"/>
          </p:cNvSpPr>
          <p:nvPr>
            <p:ph type="subTitle" idx="1"/>
          </p:nvPr>
        </p:nvSpPr>
        <p:spPr>
          <a:xfrm>
            <a:off x="842212" y="1936376"/>
            <a:ext cx="9646494" cy="41649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B00061"/>
              </a:buClr>
              <a:buSzPts val="3200"/>
              <a:buNone/>
            </a:pPr>
            <a:r>
              <a:rPr lang="en-CA" sz="3200" b="1">
                <a:solidFill>
                  <a:srgbClr val="B00061"/>
                </a:solidFill>
                <a:latin typeface="Quattrocento Sans"/>
                <a:ea typeface="Quattrocento Sans"/>
                <a:cs typeface="Quattrocento Sans"/>
                <a:sym typeface="Quattrocento Sans"/>
              </a:rPr>
              <a:t>Public </a:t>
            </a:r>
            <a:r>
              <a:rPr lang="en-CA" b="1">
                <a:solidFill>
                  <a:srgbClr val="B00061"/>
                </a:solidFill>
              </a:rPr>
              <a:t>H</a:t>
            </a:r>
            <a:r>
              <a:rPr lang="en-CA" sz="3200" b="1">
                <a:solidFill>
                  <a:srgbClr val="B00061"/>
                </a:solidFill>
                <a:latin typeface="Quattrocento Sans"/>
                <a:ea typeface="Quattrocento Sans"/>
                <a:cs typeface="Quattrocento Sans"/>
                <a:sym typeface="Quattrocento Sans"/>
              </a:rPr>
              <a:t>ealth: </a:t>
            </a:r>
            <a:endParaRPr b="1">
              <a:solidFill>
                <a:srgbClr val="B00061"/>
              </a:solidFill>
            </a:endParaRPr>
          </a:p>
          <a:p>
            <a:pPr marL="457200" lvl="0" indent="-457200" algn="l" rtl="0">
              <a:lnSpc>
                <a:spcPct val="100000"/>
              </a:lnSpc>
              <a:spcBef>
                <a:spcPts val="1200"/>
              </a:spcBef>
              <a:spcAft>
                <a:spcPts val="0"/>
              </a:spcAft>
              <a:buClr>
                <a:schemeClr val="dk1"/>
              </a:buClr>
              <a:buSzPts val="3200"/>
              <a:buFont typeface="Arial"/>
              <a:buChar char="•"/>
            </a:pPr>
            <a:r>
              <a:rPr lang="en-CA" sz="3200">
                <a:latin typeface="Quattrocento Sans"/>
                <a:ea typeface="Quattrocento Sans"/>
                <a:cs typeface="Quattrocento Sans"/>
                <a:sym typeface="Quattrocento Sans"/>
              </a:rPr>
              <a:t>Transforms data into action, predicting concerns in communities before they become a problem.</a:t>
            </a:r>
            <a:endParaRPr/>
          </a:p>
          <a:p>
            <a:pPr marL="457200" lvl="0" indent="-457200" algn="l" rtl="0">
              <a:lnSpc>
                <a:spcPct val="100000"/>
              </a:lnSpc>
              <a:spcBef>
                <a:spcPts val="600"/>
              </a:spcBef>
              <a:spcAft>
                <a:spcPts val="0"/>
              </a:spcAft>
              <a:buClr>
                <a:schemeClr val="dk1"/>
              </a:buClr>
              <a:buSzPts val="3200"/>
              <a:buFont typeface="Arial"/>
              <a:buChar char="•"/>
            </a:pPr>
            <a:r>
              <a:rPr lang="en-CA"/>
              <a:t>Follows </a:t>
            </a:r>
            <a:r>
              <a:rPr lang="en-CA" sz="3200">
                <a:latin typeface="Quattrocento Sans"/>
                <a:ea typeface="Quattrocento Sans"/>
                <a:cs typeface="Quattrocento Sans"/>
                <a:sym typeface="Quattrocento Sans"/>
              </a:rPr>
              <a:t>provincial standards with focus on </a:t>
            </a:r>
            <a:r>
              <a:rPr lang="en-CA" sz="3200" b="1">
                <a:latin typeface="Quattrocento Sans"/>
                <a:ea typeface="Quattrocento Sans"/>
                <a:cs typeface="Quattrocento Sans"/>
                <a:sym typeface="Quattrocento Sans"/>
              </a:rPr>
              <a:t>local needs.</a:t>
            </a:r>
            <a:endParaRPr/>
          </a:p>
          <a:p>
            <a:pPr marL="457200" lvl="0" indent="-457200" algn="l" rtl="0">
              <a:lnSpc>
                <a:spcPct val="100000"/>
              </a:lnSpc>
              <a:spcBef>
                <a:spcPts val="600"/>
              </a:spcBef>
              <a:spcAft>
                <a:spcPts val="0"/>
              </a:spcAft>
              <a:buClr>
                <a:schemeClr val="dk1"/>
              </a:buClr>
              <a:buSzPts val="3200"/>
              <a:buFont typeface="Arial"/>
              <a:buChar char="•"/>
            </a:pPr>
            <a:r>
              <a:rPr lang="en-CA" sz="3200">
                <a:latin typeface="Quattrocento Sans"/>
                <a:ea typeface="Quattrocento Sans"/>
                <a:cs typeface="Quattrocento Sans"/>
                <a:sym typeface="Quattrocento Sans"/>
              </a:rPr>
              <a:t>Are partners within our communities … working for </a:t>
            </a:r>
            <a:r>
              <a:rPr lang="en-CA" sz="3200" b="1">
                <a:latin typeface="Quattrocento Sans"/>
                <a:ea typeface="Quattrocento Sans"/>
                <a:cs typeface="Quattrocento Sans"/>
                <a:sym typeface="Quattrocento Sans"/>
              </a:rPr>
              <a:t>everyone</a:t>
            </a:r>
            <a:r>
              <a:rPr lang="en-CA" sz="3200">
                <a:latin typeface="Quattrocento Sans"/>
                <a:ea typeface="Quattrocento Sans"/>
                <a:cs typeface="Quattrocento Sans"/>
                <a:sym typeface="Quattrocento Sans"/>
              </a:rPr>
              <a:t> … people strong … </a:t>
            </a:r>
            <a:r>
              <a:rPr lang="en-CA" sz="3200" b="1">
                <a:solidFill>
                  <a:srgbClr val="B00061"/>
                </a:solidFill>
                <a:latin typeface="Quattrocento Sans"/>
                <a:ea typeface="Quattrocento Sans"/>
                <a:cs typeface="Quattrocento Sans"/>
                <a:sym typeface="Quattrocento Sans"/>
              </a:rPr>
              <a:t>CUPE Strong!</a:t>
            </a:r>
            <a:endParaRPr sz="3200">
              <a:latin typeface="Quattrocento Sans"/>
              <a:ea typeface="Quattrocento Sans"/>
              <a:cs typeface="Quattrocento Sans"/>
              <a:sym typeface="Quattrocento Sans"/>
            </a:endParaRPr>
          </a:p>
          <a:p>
            <a:pPr marL="0" lvl="0" indent="0" algn="l" rtl="0">
              <a:lnSpc>
                <a:spcPct val="100000"/>
              </a:lnSpc>
              <a:spcBef>
                <a:spcPts val="600"/>
              </a:spcBef>
              <a:spcAft>
                <a:spcPts val="0"/>
              </a:spcAft>
              <a:buClr>
                <a:schemeClr val="dk1"/>
              </a:buClr>
              <a:buSzPts val="3200"/>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8"/>
          <p:cNvSpPr txBox="1">
            <a:spLocks noGrp="1"/>
          </p:cNvSpPr>
          <p:nvPr>
            <p:ph type="ctrTitle"/>
          </p:nvPr>
        </p:nvSpPr>
        <p:spPr>
          <a:xfrm>
            <a:off x="842213" y="1096640"/>
            <a:ext cx="7317813" cy="101198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F7778"/>
              </a:buClr>
              <a:buSzPts val="4000"/>
              <a:buFont typeface="Quattrocento Sans"/>
              <a:buNone/>
            </a:pPr>
            <a:r>
              <a:rPr lang="en-CA"/>
              <a:t>Essential and Undervalued</a:t>
            </a:r>
            <a:endParaRPr/>
          </a:p>
        </p:txBody>
      </p:sp>
      <p:sp>
        <p:nvSpPr>
          <p:cNvPr id="111" name="Google Shape;111;p8"/>
          <p:cNvSpPr txBox="1">
            <a:spLocks noGrp="1"/>
          </p:cNvSpPr>
          <p:nvPr>
            <p:ph type="subTitle" idx="1"/>
          </p:nvPr>
        </p:nvSpPr>
        <p:spPr>
          <a:xfrm>
            <a:off x="842211" y="2108623"/>
            <a:ext cx="11012715" cy="399270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CA"/>
              <a:t>CUPE Public Health workers are essential and have been undervalued by the Ontario government.</a:t>
            </a:r>
            <a:endParaRPr/>
          </a:p>
          <a:p>
            <a:pPr marL="0" lvl="0" indent="0" algn="l" rtl="0">
              <a:lnSpc>
                <a:spcPct val="100000"/>
              </a:lnSpc>
              <a:spcBef>
                <a:spcPts val="1200"/>
              </a:spcBef>
              <a:spcAft>
                <a:spcPts val="0"/>
              </a:spcAft>
              <a:buClr>
                <a:schemeClr val="dk1"/>
              </a:buClr>
              <a:buSzPts val="3200"/>
              <a:buNone/>
            </a:pPr>
            <a:r>
              <a:rPr lang="en-CA"/>
              <a:t>We need to raise our voices and build a campaign together to increase funding for our sector, our work, our jobs!</a:t>
            </a:r>
            <a:endParaRPr/>
          </a:p>
          <a:p>
            <a:pPr marL="0" lvl="0" indent="0" algn="l" rtl="0">
              <a:lnSpc>
                <a:spcPct val="100000"/>
              </a:lnSpc>
              <a:spcBef>
                <a:spcPts val="600"/>
              </a:spcBef>
              <a:spcAft>
                <a:spcPts val="0"/>
              </a:spcAft>
              <a:buClr>
                <a:schemeClr val="dk1"/>
              </a:buClr>
              <a:buSzPts val="900"/>
              <a:buNone/>
            </a:pPr>
            <a:endParaRPr sz="900"/>
          </a:p>
          <a:p>
            <a:pPr marL="0" lvl="0" indent="0" algn="l" rtl="0">
              <a:lnSpc>
                <a:spcPct val="90000"/>
              </a:lnSpc>
              <a:spcBef>
                <a:spcPts val="600"/>
              </a:spcBef>
              <a:spcAft>
                <a:spcPts val="0"/>
              </a:spcAft>
              <a:buClr>
                <a:srgbClr val="B00061"/>
              </a:buClr>
              <a:buSzPts val="4400"/>
              <a:buNone/>
            </a:pPr>
            <a:r>
              <a:rPr lang="en-CA" sz="4400" b="1">
                <a:solidFill>
                  <a:srgbClr val="B00061"/>
                </a:solidFill>
              </a:rPr>
              <a:t>Because</a:t>
            </a:r>
            <a:endParaRPr/>
          </a:p>
          <a:p>
            <a:pPr marL="0" lvl="0" indent="0" algn="l" rtl="0">
              <a:lnSpc>
                <a:spcPct val="90000"/>
              </a:lnSpc>
              <a:spcBef>
                <a:spcPts val="0"/>
              </a:spcBef>
              <a:spcAft>
                <a:spcPts val="0"/>
              </a:spcAft>
              <a:buClr>
                <a:srgbClr val="B00061"/>
              </a:buClr>
              <a:buSzPts val="4400"/>
              <a:buNone/>
            </a:pPr>
            <a:r>
              <a:rPr lang="en-CA" sz="4400" b="1">
                <a:solidFill>
                  <a:srgbClr val="B00061"/>
                </a:solidFill>
              </a:rPr>
              <a:t>Public Health</a:t>
            </a:r>
            <a:br>
              <a:rPr lang="en-CA" sz="4400" b="1">
                <a:solidFill>
                  <a:srgbClr val="B00061"/>
                </a:solidFill>
              </a:rPr>
            </a:br>
            <a:r>
              <a:rPr lang="en-CA" sz="4400" b="1">
                <a:solidFill>
                  <a:srgbClr val="B00061"/>
                </a:solidFill>
              </a:rPr>
              <a:t>Matters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9"/>
          <p:cNvSpPr txBox="1">
            <a:spLocks noGrp="1"/>
          </p:cNvSpPr>
          <p:nvPr>
            <p:ph type="ctrTitle"/>
          </p:nvPr>
        </p:nvSpPr>
        <p:spPr>
          <a:xfrm>
            <a:off x="842213" y="1096640"/>
            <a:ext cx="7317813" cy="101198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F7778"/>
              </a:buClr>
              <a:buSzPts val="4000"/>
              <a:buFont typeface="Quattrocento Sans"/>
              <a:buNone/>
            </a:pPr>
            <a:r>
              <a:rPr lang="en-CA"/>
              <a:t>The Challenge</a:t>
            </a:r>
            <a:endParaRPr/>
          </a:p>
        </p:txBody>
      </p:sp>
      <p:sp>
        <p:nvSpPr>
          <p:cNvPr id="117" name="Google Shape;117;p9"/>
          <p:cNvSpPr txBox="1">
            <a:spLocks noGrp="1"/>
          </p:cNvSpPr>
          <p:nvPr>
            <p:ph type="subTitle" idx="1"/>
          </p:nvPr>
        </p:nvSpPr>
        <p:spPr>
          <a:xfrm>
            <a:off x="842212" y="2108622"/>
            <a:ext cx="10016288" cy="399270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None/>
            </a:pPr>
            <a:r>
              <a:rPr lang="en-CA" sz="2800">
                <a:latin typeface="Quattrocento Sans"/>
                <a:ea typeface="Quattrocento Sans"/>
                <a:cs typeface="Quattrocento Sans"/>
                <a:sym typeface="Quattrocento Sans"/>
              </a:rPr>
              <a:t>To </a:t>
            </a:r>
            <a:r>
              <a:rPr lang="en-CA" sz="2800" b="1">
                <a:latin typeface="Quattrocento Sans"/>
                <a:ea typeface="Quattrocento Sans"/>
                <a:cs typeface="Quattrocento Sans"/>
                <a:sym typeface="Quattrocento Sans"/>
              </a:rPr>
              <a:t>increase</a:t>
            </a:r>
            <a:r>
              <a:rPr lang="en-CA" sz="2800">
                <a:latin typeface="Quattrocento Sans"/>
                <a:ea typeface="Quattrocento Sans"/>
                <a:cs typeface="Quattrocento Sans"/>
                <a:sym typeface="Quattrocento Sans"/>
              </a:rPr>
              <a:t> awareness of Public Health and the positive impact we have on our communities with:</a:t>
            </a:r>
            <a:endParaRPr/>
          </a:p>
          <a:p>
            <a:pPr marL="457200" lvl="0" indent="-457200" algn="l" rtl="0">
              <a:lnSpc>
                <a:spcPct val="100000"/>
              </a:lnSpc>
              <a:spcBef>
                <a:spcPts val="1200"/>
              </a:spcBef>
              <a:spcAft>
                <a:spcPts val="0"/>
              </a:spcAft>
              <a:buClr>
                <a:schemeClr val="dk1"/>
              </a:buClr>
              <a:buSzPts val="2800"/>
              <a:buFont typeface="Arial"/>
              <a:buChar char="•"/>
            </a:pPr>
            <a:r>
              <a:rPr lang="en-CA" sz="2800"/>
              <a:t>Community partners</a:t>
            </a:r>
            <a:endParaRPr/>
          </a:p>
          <a:p>
            <a:pPr marL="457200" lvl="0" indent="-457200" algn="l" rtl="0">
              <a:lnSpc>
                <a:spcPct val="100000"/>
              </a:lnSpc>
              <a:spcBef>
                <a:spcPts val="600"/>
              </a:spcBef>
              <a:spcAft>
                <a:spcPts val="0"/>
              </a:spcAft>
              <a:buClr>
                <a:schemeClr val="dk1"/>
              </a:buClr>
              <a:buSzPts val="2800"/>
              <a:buFont typeface="Arial"/>
              <a:buChar char="•"/>
            </a:pPr>
            <a:r>
              <a:rPr lang="en-CA" sz="2800"/>
              <a:t>Local politicians</a:t>
            </a:r>
            <a:endParaRPr/>
          </a:p>
          <a:p>
            <a:pPr marL="457200" lvl="0" indent="-457200" algn="l" rtl="0">
              <a:lnSpc>
                <a:spcPct val="100000"/>
              </a:lnSpc>
              <a:spcBef>
                <a:spcPts val="600"/>
              </a:spcBef>
              <a:spcAft>
                <a:spcPts val="0"/>
              </a:spcAft>
              <a:buClr>
                <a:schemeClr val="dk1"/>
              </a:buClr>
              <a:buSzPts val="2800"/>
              <a:buFont typeface="Arial"/>
              <a:buChar char="•"/>
            </a:pPr>
            <a:r>
              <a:rPr lang="en-CA" sz="2800"/>
              <a:t>Provincial politicians</a:t>
            </a:r>
            <a:endParaRPr/>
          </a:p>
          <a:p>
            <a:pPr marL="457200" lvl="0" indent="-457200" algn="l" rtl="0">
              <a:lnSpc>
                <a:spcPct val="100000"/>
              </a:lnSpc>
              <a:spcBef>
                <a:spcPts val="600"/>
              </a:spcBef>
              <a:spcAft>
                <a:spcPts val="0"/>
              </a:spcAft>
              <a:buClr>
                <a:schemeClr val="dk1"/>
              </a:buClr>
              <a:buSzPts val="2800"/>
              <a:buFont typeface="Arial"/>
              <a:buChar char="•"/>
            </a:pPr>
            <a:r>
              <a:rPr lang="en-CA" sz="2800"/>
              <a:t>The general public</a:t>
            </a:r>
            <a:endParaRPr sz="1600"/>
          </a:p>
          <a:p>
            <a:pPr marL="342900" lvl="0" indent="-165100" algn="l" rtl="0">
              <a:lnSpc>
                <a:spcPct val="100000"/>
              </a:lnSpc>
              <a:spcBef>
                <a:spcPts val="600"/>
              </a:spcBef>
              <a:spcAft>
                <a:spcPts val="0"/>
              </a:spcAft>
              <a:buClr>
                <a:schemeClr val="dk1"/>
              </a:buClr>
              <a:buSzPts val="2800"/>
              <a:buFont typeface="Arial"/>
              <a:buNone/>
            </a:pPr>
            <a:endParaRPr sz="2800">
              <a:latin typeface="Quattrocento Sans"/>
              <a:ea typeface="Quattrocento Sans"/>
              <a:cs typeface="Quattrocento Sans"/>
              <a:sym typeface="Quattrocento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0"/>
          <p:cNvSpPr txBox="1">
            <a:spLocks noGrp="1"/>
          </p:cNvSpPr>
          <p:nvPr>
            <p:ph type="ctrTitle"/>
          </p:nvPr>
        </p:nvSpPr>
        <p:spPr>
          <a:xfrm>
            <a:off x="842213" y="1096640"/>
            <a:ext cx="7317813" cy="101198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F7778"/>
              </a:buClr>
              <a:buSzPts val="4000"/>
              <a:buFont typeface="Quattrocento Sans"/>
              <a:buNone/>
            </a:pPr>
            <a:r>
              <a:rPr lang="en-CA"/>
              <a:t>The Challenge</a:t>
            </a:r>
            <a:endParaRPr/>
          </a:p>
        </p:txBody>
      </p:sp>
      <p:sp>
        <p:nvSpPr>
          <p:cNvPr id="123" name="Google Shape;123;p10"/>
          <p:cNvSpPr txBox="1">
            <a:spLocks noGrp="1"/>
          </p:cNvSpPr>
          <p:nvPr>
            <p:ph type="subTitle" idx="1"/>
          </p:nvPr>
        </p:nvSpPr>
        <p:spPr>
          <a:xfrm>
            <a:off x="842212" y="2108622"/>
            <a:ext cx="9140884" cy="399270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None/>
            </a:pPr>
            <a:r>
              <a:rPr lang="en-CA" sz="2800" b="1">
                <a:latin typeface="Quattrocento Sans"/>
                <a:ea typeface="Quattrocento Sans"/>
                <a:cs typeface="Quattrocento Sans"/>
                <a:sym typeface="Quattrocento Sans"/>
              </a:rPr>
              <a:t>Differentiate</a:t>
            </a:r>
            <a:r>
              <a:rPr lang="en-CA" sz="2800">
                <a:latin typeface="Quattrocento Sans"/>
                <a:ea typeface="Quattrocento Sans"/>
                <a:cs typeface="Quattrocento Sans"/>
                <a:sym typeface="Quattrocento Sans"/>
              </a:rPr>
              <a:t> Public Health from healthcare</a:t>
            </a:r>
            <a:r>
              <a:rPr lang="en-CA" sz="2800"/>
              <a:t> by:</a:t>
            </a:r>
            <a:endParaRPr sz="2800">
              <a:latin typeface="Quattrocento Sans"/>
              <a:ea typeface="Quattrocento Sans"/>
              <a:cs typeface="Quattrocento Sans"/>
              <a:sym typeface="Quattrocento Sans"/>
            </a:endParaRPr>
          </a:p>
          <a:p>
            <a:pPr marL="342900" lvl="0" indent="-342900" algn="l" rtl="0">
              <a:lnSpc>
                <a:spcPct val="100000"/>
              </a:lnSpc>
              <a:spcBef>
                <a:spcPts val="1200"/>
              </a:spcBef>
              <a:spcAft>
                <a:spcPts val="0"/>
              </a:spcAft>
              <a:buClr>
                <a:schemeClr val="dk1"/>
              </a:buClr>
              <a:buSzPts val="2800"/>
              <a:buFont typeface="Arial"/>
              <a:buChar char="•"/>
            </a:pPr>
            <a:r>
              <a:rPr lang="en-CA" sz="2800"/>
              <a:t>Increasing </a:t>
            </a:r>
            <a:r>
              <a:rPr lang="en-CA" sz="2800" b="1">
                <a:latin typeface="Quattrocento Sans"/>
                <a:ea typeface="Quattrocento Sans"/>
                <a:cs typeface="Quattrocento Sans"/>
                <a:sym typeface="Quattrocento Sans"/>
              </a:rPr>
              <a:t>understanding</a:t>
            </a:r>
            <a:r>
              <a:rPr lang="en-CA" sz="2800">
                <a:latin typeface="Quattrocento Sans"/>
                <a:ea typeface="Quattrocento Sans"/>
                <a:cs typeface="Quattrocento Sans"/>
                <a:sym typeface="Quattrocento Sans"/>
              </a:rPr>
              <a:t> of how Public Health reduces pressure on the healthcare system</a:t>
            </a:r>
            <a:endParaRPr sz="2800"/>
          </a:p>
          <a:p>
            <a:pPr marL="342900" lvl="0" indent="-342900" algn="l" rtl="0">
              <a:lnSpc>
                <a:spcPct val="100000"/>
              </a:lnSpc>
              <a:spcBef>
                <a:spcPts val="600"/>
              </a:spcBef>
              <a:spcAft>
                <a:spcPts val="0"/>
              </a:spcAft>
              <a:buClr>
                <a:schemeClr val="dk1"/>
              </a:buClr>
              <a:buSzPts val="2800"/>
              <a:buFont typeface="Arial"/>
              <a:buChar char="•"/>
            </a:pPr>
            <a:r>
              <a:rPr lang="en-CA" sz="2800">
                <a:latin typeface="Quattrocento Sans"/>
                <a:ea typeface="Quattrocento Sans"/>
                <a:cs typeface="Quattrocento Sans"/>
                <a:sym typeface="Quattrocento Sans"/>
              </a:rPr>
              <a:t>Improving lives </a:t>
            </a:r>
            <a:r>
              <a:rPr lang="en-CA" sz="2800"/>
              <a:t>both locally and provincially</a:t>
            </a:r>
            <a:r>
              <a:rPr lang="en-CA" sz="2800">
                <a:latin typeface="Quattrocento Sans"/>
                <a:ea typeface="Quattrocento Sans"/>
                <a:cs typeface="Quattrocento Sans"/>
                <a:sym typeface="Quattrocento Sans"/>
              </a:rPr>
              <a:t> </a:t>
            </a:r>
            <a:endParaRPr/>
          </a:p>
          <a:p>
            <a:pPr marL="342900" lvl="0" indent="-342900" algn="l" rtl="0">
              <a:lnSpc>
                <a:spcPct val="100000"/>
              </a:lnSpc>
              <a:spcBef>
                <a:spcPts val="600"/>
              </a:spcBef>
              <a:spcAft>
                <a:spcPts val="0"/>
              </a:spcAft>
              <a:buClr>
                <a:schemeClr val="dk1"/>
              </a:buClr>
              <a:buSzPts val="2800"/>
              <a:buFont typeface="Arial"/>
              <a:buChar char="•"/>
            </a:pPr>
            <a:r>
              <a:rPr lang="en-CA" sz="2800"/>
              <a:t>S</a:t>
            </a:r>
            <a:r>
              <a:rPr lang="en-CA" sz="2800">
                <a:latin typeface="Quattrocento Sans"/>
                <a:ea typeface="Quattrocento Sans"/>
                <a:cs typeface="Quattrocento Sans"/>
                <a:sym typeface="Quattrocento Sans"/>
              </a:rPr>
              <a:t>aving money by preventing illness and injury</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1"/>
          <p:cNvSpPr txBox="1">
            <a:spLocks noGrp="1"/>
          </p:cNvSpPr>
          <p:nvPr>
            <p:ph type="ctrTitle"/>
          </p:nvPr>
        </p:nvSpPr>
        <p:spPr>
          <a:xfrm>
            <a:off x="842213" y="1096640"/>
            <a:ext cx="7317813" cy="101198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F7778"/>
              </a:buClr>
              <a:buSzPts val="4000"/>
              <a:buFont typeface="Quattrocento Sans"/>
              <a:buNone/>
            </a:pPr>
            <a:r>
              <a:rPr lang="en-CA"/>
              <a:t>The Challenge</a:t>
            </a:r>
            <a:endParaRPr/>
          </a:p>
        </p:txBody>
      </p:sp>
      <p:sp>
        <p:nvSpPr>
          <p:cNvPr id="129" name="Google Shape;129;p11"/>
          <p:cNvSpPr txBox="1">
            <a:spLocks noGrp="1"/>
          </p:cNvSpPr>
          <p:nvPr>
            <p:ph type="subTitle" idx="1"/>
          </p:nvPr>
        </p:nvSpPr>
        <p:spPr>
          <a:xfrm>
            <a:off x="842212" y="2108622"/>
            <a:ext cx="10016288" cy="423839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None/>
            </a:pPr>
            <a:r>
              <a:rPr lang="en-CA" sz="2800" b="1">
                <a:latin typeface="Quattrocento Sans"/>
                <a:ea typeface="Quattrocento Sans"/>
                <a:cs typeface="Quattrocento Sans"/>
                <a:sym typeface="Quattrocento Sans"/>
              </a:rPr>
              <a:t>Highlight</a:t>
            </a:r>
            <a:r>
              <a:rPr lang="en-CA" sz="2800">
                <a:latin typeface="Quattrocento Sans"/>
                <a:ea typeface="Quattrocento Sans"/>
                <a:cs typeface="Quattrocento Sans"/>
                <a:sym typeface="Quattrocento Sans"/>
              </a:rPr>
              <a:t> the risk to Public Health from:</a:t>
            </a:r>
            <a:endParaRPr/>
          </a:p>
          <a:p>
            <a:pPr marL="457200" lvl="0" indent="-457200" algn="l" rtl="0">
              <a:lnSpc>
                <a:spcPct val="100000"/>
              </a:lnSpc>
              <a:spcBef>
                <a:spcPts val="1200"/>
              </a:spcBef>
              <a:spcAft>
                <a:spcPts val="0"/>
              </a:spcAft>
              <a:buClr>
                <a:schemeClr val="dk1"/>
              </a:buClr>
              <a:buSzPts val="2800"/>
              <a:buFont typeface="Arial"/>
              <a:buChar char="•"/>
            </a:pPr>
            <a:r>
              <a:rPr lang="en-CA" sz="2800"/>
              <a:t>Only a 1% increase in funding which equals cuts to services</a:t>
            </a:r>
            <a:endParaRPr/>
          </a:p>
          <a:p>
            <a:pPr marL="457200" lvl="0" indent="-457200" algn="l" rtl="0">
              <a:lnSpc>
                <a:spcPct val="100000"/>
              </a:lnSpc>
              <a:spcBef>
                <a:spcPts val="600"/>
              </a:spcBef>
              <a:spcAft>
                <a:spcPts val="0"/>
              </a:spcAft>
              <a:buClr>
                <a:schemeClr val="dk1"/>
              </a:buClr>
              <a:buSzPts val="2800"/>
              <a:buFont typeface="Arial"/>
              <a:buChar char="•"/>
            </a:pPr>
            <a:r>
              <a:rPr lang="en-CA" sz="2800"/>
              <a:t>Chronic underfunding for over two decades that cripples effective health promotion and prevention efforts</a:t>
            </a:r>
            <a:endParaRPr/>
          </a:p>
          <a:p>
            <a:pPr marL="457200" lvl="0" indent="-457200" algn="l" rtl="0">
              <a:lnSpc>
                <a:spcPct val="100000"/>
              </a:lnSpc>
              <a:spcBef>
                <a:spcPts val="600"/>
              </a:spcBef>
              <a:spcAft>
                <a:spcPts val="0"/>
              </a:spcAft>
              <a:buClr>
                <a:schemeClr val="dk1"/>
              </a:buClr>
              <a:buSzPts val="2800"/>
              <a:buFont typeface="Arial"/>
              <a:buChar char="•"/>
            </a:pPr>
            <a:r>
              <a:rPr lang="en-CA" sz="2800"/>
              <a:t>Increasing pressures from continued outbreaks and demands of provincial mandates (OPHS)</a:t>
            </a:r>
            <a:endParaRPr/>
          </a:p>
          <a:p>
            <a:pPr marL="0" lvl="0" indent="0" algn="l" rtl="0">
              <a:lnSpc>
                <a:spcPct val="100000"/>
              </a:lnSpc>
              <a:spcBef>
                <a:spcPts val="2400"/>
              </a:spcBef>
              <a:spcAft>
                <a:spcPts val="0"/>
              </a:spcAft>
              <a:buClr>
                <a:schemeClr val="dk1"/>
              </a:buClr>
              <a:buSzPts val="2800"/>
              <a:buNone/>
            </a:pPr>
            <a:r>
              <a:rPr lang="en-CA" sz="2800" b="1"/>
              <a:t>Work that’s not being done due to budget constraints puts the public’s health at risk.</a:t>
            </a:r>
            <a:endParaRPr sz="1600" b="1"/>
          </a:p>
          <a:p>
            <a:pPr marL="342900" lvl="0" indent="-165100" algn="l" rtl="0">
              <a:lnSpc>
                <a:spcPct val="100000"/>
              </a:lnSpc>
              <a:spcBef>
                <a:spcPts val="600"/>
              </a:spcBef>
              <a:spcAft>
                <a:spcPts val="0"/>
              </a:spcAft>
              <a:buClr>
                <a:schemeClr val="dk1"/>
              </a:buClr>
              <a:buSzPts val="2800"/>
              <a:buFont typeface="Arial"/>
              <a:buNone/>
            </a:pPr>
            <a:endParaRPr sz="2800">
              <a:latin typeface="Quattrocento Sans"/>
              <a:ea typeface="Quattrocento Sans"/>
              <a:cs typeface="Quattrocento Sans"/>
              <a:sym typeface="Quattrocento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2"/>
          <p:cNvSpPr txBox="1">
            <a:spLocks noGrp="1"/>
          </p:cNvSpPr>
          <p:nvPr>
            <p:ph type="ctrTitle"/>
          </p:nvPr>
        </p:nvSpPr>
        <p:spPr>
          <a:xfrm>
            <a:off x="842213" y="1096640"/>
            <a:ext cx="7317813" cy="101198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F7778"/>
              </a:buClr>
              <a:buSzPts val="4000"/>
              <a:buFont typeface="Quattrocento Sans"/>
              <a:buNone/>
            </a:pPr>
            <a:r>
              <a:rPr lang="en-CA"/>
              <a:t>The Campaign</a:t>
            </a:r>
            <a:endParaRPr/>
          </a:p>
        </p:txBody>
      </p:sp>
      <p:sp>
        <p:nvSpPr>
          <p:cNvPr id="136" name="Google Shape;136;p12"/>
          <p:cNvSpPr txBox="1">
            <a:spLocks noGrp="1"/>
          </p:cNvSpPr>
          <p:nvPr>
            <p:ph type="subTitle" idx="1"/>
          </p:nvPr>
        </p:nvSpPr>
        <p:spPr>
          <a:xfrm>
            <a:off x="842212" y="2108622"/>
            <a:ext cx="10016288" cy="132037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B00061"/>
              </a:buClr>
              <a:buSzPts val="3200"/>
              <a:buNone/>
            </a:pPr>
            <a:r>
              <a:rPr lang="en-CA" b="1" dirty="0">
                <a:solidFill>
                  <a:srgbClr val="B00061"/>
                </a:solidFill>
                <a:latin typeface="Quattrocento Sans"/>
                <a:ea typeface="Quattrocento Sans"/>
                <a:cs typeface="Quattrocento Sans"/>
                <a:sym typeface="Quattrocento Sans"/>
              </a:rPr>
              <a:t>Because Public Health Matters</a:t>
            </a:r>
            <a:endParaRPr dirty="0"/>
          </a:p>
          <a:p>
            <a:pPr marL="0" lvl="0" indent="0" algn="l" rtl="0">
              <a:lnSpc>
                <a:spcPct val="100000"/>
              </a:lnSpc>
              <a:spcBef>
                <a:spcPts val="1200"/>
              </a:spcBef>
              <a:spcAft>
                <a:spcPts val="0"/>
              </a:spcAft>
              <a:buClr>
                <a:schemeClr val="dk1"/>
              </a:buClr>
              <a:buSzPts val="2800"/>
              <a:buNone/>
            </a:pPr>
            <a:r>
              <a:rPr lang="en-CA" sz="2800" b="1" dirty="0">
                <a:latin typeface="Quattrocento Sans"/>
                <a:ea typeface="Quattrocento Sans"/>
                <a:cs typeface="Quattrocento Sans"/>
                <a:sym typeface="Quattrocento Sans"/>
              </a:rPr>
              <a:t>Increase </a:t>
            </a:r>
            <a:r>
              <a:rPr lang="en-CA" sz="2800" b="1" dirty="0"/>
              <a:t>awareness of Public Health with:</a:t>
            </a:r>
            <a:endParaRPr dirty="0"/>
          </a:p>
        </p:txBody>
      </p:sp>
      <p:sp>
        <p:nvSpPr>
          <p:cNvPr id="137" name="Google Shape;137;p12"/>
          <p:cNvSpPr txBox="1"/>
          <p:nvPr/>
        </p:nvSpPr>
        <p:spPr>
          <a:xfrm>
            <a:off x="842214" y="3593054"/>
            <a:ext cx="4665702" cy="2046714"/>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800"/>
              <a:buFont typeface="Arial"/>
              <a:buChar char="•"/>
            </a:pPr>
            <a:r>
              <a:rPr lang="en-CA" sz="2800" dirty="0">
                <a:solidFill>
                  <a:schemeClr val="dk1"/>
                </a:solidFill>
                <a:latin typeface="Quattrocento Sans"/>
                <a:ea typeface="Quattrocento Sans"/>
                <a:cs typeface="Quattrocento Sans"/>
                <a:sym typeface="Quattrocento Sans"/>
              </a:rPr>
              <a:t>Health unit staff</a:t>
            </a:r>
            <a:endParaRPr dirty="0"/>
          </a:p>
          <a:p>
            <a:pPr marL="457200" marR="0" lvl="0" indent="-457200" algn="l" rtl="0">
              <a:spcBef>
                <a:spcPts val="600"/>
              </a:spcBef>
              <a:spcAft>
                <a:spcPts val="0"/>
              </a:spcAft>
              <a:buClr>
                <a:schemeClr val="dk1"/>
              </a:buClr>
              <a:buSzPts val="2800"/>
              <a:buFont typeface="Arial"/>
              <a:buChar char="•"/>
            </a:pPr>
            <a:r>
              <a:rPr lang="en-CA" sz="2800" dirty="0">
                <a:solidFill>
                  <a:schemeClr val="dk1"/>
                </a:solidFill>
                <a:latin typeface="Quattrocento Sans"/>
                <a:ea typeface="Quattrocento Sans"/>
                <a:cs typeface="Quattrocento Sans"/>
                <a:sym typeface="Quattrocento Sans"/>
              </a:rPr>
              <a:t>Community partners</a:t>
            </a:r>
            <a:endParaRPr dirty="0"/>
          </a:p>
          <a:p>
            <a:pPr marL="457200" marR="0" lvl="0" indent="-457200" algn="l" rtl="0">
              <a:spcBef>
                <a:spcPts val="600"/>
              </a:spcBef>
              <a:spcAft>
                <a:spcPts val="0"/>
              </a:spcAft>
              <a:buClr>
                <a:schemeClr val="dk1"/>
              </a:buClr>
              <a:buSzPts val="2800"/>
              <a:buFont typeface="Arial"/>
              <a:buChar char="•"/>
            </a:pPr>
            <a:r>
              <a:rPr lang="en-CA" sz="2800" dirty="0">
                <a:solidFill>
                  <a:schemeClr val="dk1"/>
                </a:solidFill>
                <a:latin typeface="Quattrocento Sans"/>
                <a:ea typeface="Quattrocento Sans"/>
                <a:cs typeface="Quattrocento Sans"/>
                <a:sym typeface="Quattrocento Sans"/>
              </a:rPr>
              <a:t>Boards of Health</a:t>
            </a:r>
            <a:endParaRPr dirty="0"/>
          </a:p>
          <a:p>
            <a:pPr marL="0" marR="0" lvl="0" indent="0" algn="l" rtl="0">
              <a:spcBef>
                <a:spcPts val="600"/>
              </a:spcBef>
              <a:spcAft>
                <a:spcPts val="0"/>
              </a:spcAft>
              <a:buNone/>
            </a:pPr>
            <a:endParaRPr sz="2800" dirty="0">
              <a:solidFill>
                <a:schemeClr val="dk1"/>
              </a:solidFill>
              <a:latin typeface="Quattrocento Sans"/>
              <a:ea typeface="Quattrocento Sans"/>
              <a:cs typeface="Quattrocento Sans"/>
              <a:sym typeface="Quattrocento Sans"/>
            </a:endParaRPr>
          </a:p>
        </p:txBody>
      </p:sp>
      <p:sp>
        <p:nvSpPr>
          <p:cNvPr id="138" name="Google Shape;138;p12"/>
          <p:cNvSpPr txBox="1"/>
          <p:nvPr/>
        </p:nvSpPr>
        <p:spPr>
          <a:xfrm>
            <a:off x="5213852" y="3590365"/>
            <a:ext cx="4665702" cy="2046714"/>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800"/>
              <a:buFont typeface="Arial"/>
              <a:buChar char="•"/>
            </a:pPr>
            <a:r>
              <a:rPr lang="en-CA" sz="2800" dirty="0">
                <a:solidFill>
                  <a:schemeClr val="dk1"/>
                </a:solidFill>
                <a:latin typeface="Quattrocento Sans"/>
                <a:ea typeface="Quattrocento Sans"/>
                <a:cs typeface="Quattrocento Sans"/>
                <a:sym typeface="Quattrocento Sans"/>
              </a:rPr>
              <a:t>Municipal politicians</a:t>
            </a:r>
            <a:endParaRPr dirty="0"/>
          </a:p>
          <a:p>
            <a:pPr marL="457200" marR="0" lvl="0" indent="-457200" algn="l" rtl="0">
              <a:spcBef>
                <a:spcPts val="600"/>
              </a:spcBef>
              <a:spcAft>
                <a:spcPts val="0"/>
              </a:spcAft>
              <a:buClr>
                <a:schemeClr val="dk1"/>
              </a:buClr>
              <a:buSzPts val="2800"/>
              <a:buFont typeface="Arial"/>
              <a:buChar char="•"/>
            </a:pPr>
            <a:r>
              <a:rPr lang="en-CA" sz="2800" dirty="0">
                <a:solidFill>
                  <a:schemeClr val="dk1"/>
                </a:solidFill>
                <a:latin typeface="Quattrocento Sans"/>
                <a:ea typeface="Quattrocento Sans"/>
                <a:cs typeface="Quattrocento Sans"/>
                <a:sym typeface="Quattrocento Sans"/>
              </a:rPr>
              <a:t>Provincial politicians</a:t>
            </a:r>
            <a:endParaRPr dirty="0"/>
          </a:p>
          <a:p>
            <a:pPr marL="457200" marR="0" lvl="0" indent="-457200" algn="l" rtl="0">
              <a:spcBef>
                <a:spcPts val="600"/>
              </a:spcBef>
              <a:spcAft>
                <a:spcPts val="0"/>
              </a:spcAft>
              <a:buClr>
                <a:schemeClr val="dk1"/>
              </a:buClr>
              <a:buSzPts val="2800"/>
              <a:buFont typeface="Arial"/>
              <a:buChar char="•"/>
            </a:pPr>
            <a:r>
              <a:rPr lang="en-CA" sz="2800" dirty="0">
                <a:solidFill>
                  <a:schemeClr val="dk1"/>
                </a:solidFill>
                <a:latin typeface="Quattrocento Sans"/>
                <a:ea typeface="Quattrocento Sans"/>
                <a:cs typeface="Quattrocento Sans"/>
                <a:sym typeface="Quattrocento Sans"/>
              </a:rPr>
              <a:t>General public</a:t>
            </a:r>
            <a:endParaRPr dirty="0"/>
          </a:p>
          <a:p>
            <a:pPr marL="0" marR="0" lvl="0" indent="0" algn="l" rtl="0">
              <a:spcBef>
                <a:spcPts val="600"/>
              </a:spcBef>
              <a:spcAft>
                <a:spcPts val="0"/>
              </a:spcAft>
              <a:buNone/>
            </a:pPr>
            <a:endParaRPr sz="2800" dirty="0">
              <a:solidFill>
                <a:schemeClr val="dk1"/>
              </a:solidFill>
              <a:latin typeface="Quattrocento Sans"/>
              <a:ea typeface="Quattrocento Sans"/>
              <a:cs typeface="Quattrocento Sans"/>
              <a:sym typeface="Quattrocento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2"/>
          <p:cNvSpPr txBox="1">
            <a:spLocks noGrp="1"/>
          </p:cNvSpPr>
          <p:nvPr>
            <p:ph type="ctrTitle"/>
          </p:nvPr>
        </p:nvSpPr>
        <p:spPr>
          <a:xfrm>
            <a:off x="842213" y="1096640"/>
            <a:ext cx="7317813" cy="101198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F7778"/>
              </a:buClr>
              <a:buSzPts val="4000"/>
              <a:buFont typeface="Quattrocento Sans"/>
              <a:buNone/>
            </a:pPr>
            <a:r>
              <a:rPr lang="en-CA"/>
              <a:t>The Campaign</a:t>
            </a:r>
            <a:endParaRPr/>
          </a:p>
        </p:txBody>
      </p:sp>
      <p:sp>
        <p:nvSpPr>
          <p:cNvPr id="136" name="Google Shape;136;p12"/>
          <p:cNvSpPr txBox="1">
            <a:spLocks noGrp="1"/>
          </p:cNvSpPr>
          <p:nvPr>
            <p:ph type="subTitle" idx="1"/>
          </p:nvPr>
        </p:nvSpPr>
        <p:spPr>
          <a:xfrm>
            <a:off x="842212" y="2108622"/>
            <a:ext cx="10016288" cy="132037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B00061"/>
              </a:buClr>
              <a:buSzPts val="3200"/>
              <a:buNone/>
            </a:pPr>
            <a:r>
              <a:rPr lang="en-CA" b="1" dirty="0">
                <a:solidFill>
                  <a:srgbClr val="B00061"/>
                </a:solidFill>
                <a:latin typeface="Quattrocento Sans"/>
                <a:ea typeface="Quattrocento Sans"/>
                <a:cs typeface="Quattrocento Sans"/>
                <a:sym typeface="Quattrocento Sans"/>
              </a:rPr>
              <a:t>Because Public Health Matters</a:t>
            </a:r>
          </a:p>
        </p:txBody>
      </p:sp>
      <p:sp>
        <p:nvSpPr>
          <p:cNvPr id="3" name="TextBox 2">
            <a:extLst>
              <a:ext uri="{FF2B5EF4-FFF2-40B4-BE49-F238E27FC236}">
                <a16:creationId xmlns:a16="http://schemas.microsoft.com/office/drawing/2014/main" id="{CDAB23E3-69BF-62B4-0510-D139E37D080D}"/>
              </a:ext>
            </a:extLst>
          </p:cNvPr>
          <p:cNvSpPr txBox="1"/>
          <p:nvPr/>
        </p:nvSpPr>
        <p:spPr>
          <a:xfrm>
            <a:off x="1004430" y="2768811"/>
            <a:ext cx="9691852" cy="5262979"/>
          </a:xfrm>
          <a:prstGeom prst="rect">
            <a:avLst/>
          </a:prstGeom>
          <a:noFill/>
        </p:spPr>
        <p:txBody>
          <a:bodyPr wrap="square" rtlCol="0">
            <a:spAutoFit/>
          </a:bodyPr>
          <a:lstStyle/>
          <a:p>
            <a:r>
              <a:rPr lang="en-US" sz="2800" dirty="0">
                <a:latin typeface="Quattrocento Sans" panose="020B0502050000020003" pitchFamily="34" charset="0"/>
              </a:rPr>
              <a:t>Weather you are a small public health local or a composite local, your members can benefit from a campaign.</a:t>
            </a:r>
          </a:p>
          <a:p>
            <a:endParaRPr lang="en-US" sz="2800" dirty="0">
              <a:latin typeface="Quattrocento Sans" panose="020B0502050000020003" pitchFamily="34" charset="0"/>
            </a:endParaRPr>
          </a:p>
          <a:p>
            <a:r>
              <a:rPr lang="en-US" sz="2800" dirty="0">
                <a:latin typeface="Quattrocento Sans" panose="020B0502050000020003" pitchFamily="34" charset="0"/>
              </a:rPr>
              <a:t>Because Public Health Matters is a provincial campaign that can be utilized as is, it comes with a toolkit, or it can be customized to suit your local needs.</a:t>
            </a:r>
          </a:p>
          <a:p>
            <a:endParaRPr lang="en-US" sz="2800" dirty="0">
              <a:latin typeface="Quattrocento Sans" panose="020B0502050000020003" pitchFamily="34" charset="0"/>
            </a:endParaRPr>
          </a:p>
          <a:p>
            <a:r>
              <a:rPr lang="en-US" sz="2800" dirty="0">
                <a:latin typeface="Quattrocento Sans" panose="020B0502050000020003" pitchFamily="34" charset="0"/>
              </a:rPr>
              <a:t>Cost-share with CUPE National is available to offset local  campaign costs.</a:t>
            </a:r>
          </a:p>
          <a:p>
            <a:endParaRPr lang="en-US" sz="2800" dirty="0">
              <a:latin typeface="Quattrocento Sans" panose="020B0502050000020003" pitchFamily="34" charset="0"/>
            </a:endParaRPr>
          </a:p>
          <a:p>
            <a:endParaRPr lang="en-US" sz="2800" dirty="0">
              <a:latin typeface="Quattrocento Sans" panose="020B0502050000020003" pitchFamily="34" charset="0"/>
            </a:endParaRPr>
          </a:p>
          <a:p>
            <a:endParaRPr lang="en-US" sz="2800" dirty="0">
              <a:latin typeface="Quattrocento Sans" panose="020B0502050000020003" pitchFamily="34" charset="0"/>
            </a:endParaRPr>
          </a:p>
        </p:txBody>
      </p:sp>
    </p:spTree>
    <p:extLst>
      <p:ext uri="{BB962C8B-B14F-4D97-AF65-F5344CB8AC3E}">
        <p14:creationId xmlns:p14="http://schemas.microsoft.com/office/powerpoint/2010/main" val="38153723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3"/>
          <p:cNvSpPr txBox="1">
            <a:spLocks noGrp="1"/>
          </p:cNvSpPr>
          <p:nvPr>
            <p:ph type="ctrTitle"/>
          </p:nvPr>
        </p:nvSpPr>
        <p:spPr>
          <a:xfrm>
            <a:off x="842213" y="1096640"/>
            <a:ext cx="7317813" cy="101198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F7778"/>
              </a:buClr>
              <a:buSzPts val="4000"/>
              <a:buFont typeface="Quattrocento Sans"/>
              <a:buNone/>
            </a:pPr>
            <a:r>
              <a:rPr lang="en-CA"/>
              <a:t>The Campaign</a:t>
            </a:r>
            <a:endParaRPr/>
          </a:p>
        </p:txBody>
      </p:sp>
      <p:sp>
        <p:nvSpPr>
          <p:cNvPr id="144" name="Google Shape;144;p13"/>
          <p:cNvSpPr txBox="1">
            <a:spLocks noGrp="1"/>
          </p:cNvSpPr>
          <p:nvPr>
            <p:ph type="subTitle" idx="1"/>
          </p:nvPr>
        </p:nvSpPr>
        <p:spPr>
          <a:xfrm>
            <a:off x="842211" y="2108621"/>
            <a:ext cx="9022551" cy="44965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B00061"/>
              </a:buClr>
              <a:buSzPts val="2800"/>
              <a:buNone/>
            </a:pPr>
            <a:r>
              <a:rPr lang="en-CA" sz="2800" b="1">
                <a:solidFill>
                  <a:srgbClr val="B00061"/>
                </a:solidFill>
                <a:latin typeface="Quattrocento Sans"/>
                <a:ea typeface="Quattrocento Sans"/>
                <a:cs typeface="Quattrocento Sans"/>
                <a:sym typeface="Quattrocento Sans"/>
              </a:rPr>
              <a:t>Toolkit for Public Health Staff:</a:t>
            </a:r>
            <a:endParaRPr/>
          </a:p>
          <a:p>
            <a:pPr marL="914400" lvl="1" indent="-457200" algn="l" rtl="0">
              <a:lnSpc>
                <a:spcPct val="100000"/>
              </a:lnSpc>
              <a:spcBef>
                <a:spcPts val="1200"/>
              </a:spcBef>
              <a:spcAft>
                <a:spcPts val="0"/>
              </a:spcAft>
              <a:buClr>
                <a:schemeClr val="dk1"/>
              </a:buClr>
              <a:buSzPts val="2800"/>
              <a:buFont typeface="Arial"/>
              <a:buChar char="•"/>
            </a:pPr>
            <a:r>
              <a:rPr lang="en-CA" sz="2800">
                <a:latin typeface="Quattrocento Sans"/>
                <a:ea typeface="Quattrocento Sans"/>
                <a:cs typeface="Quattrocento Sans"/>
                <a:sym typeface="Quattrocento Sans"/>
              </a:rPr>
              <a:t>Posters, flyers for CUPE bulletin boards, information booths</a:t>
            </a:r>
            <a:endParaRPr/>
          </a:p>
          <a:p>
            <a:pPr marL="914400" lvl="1" indent="-457200" algn="l" rtl="0">
              <a:lnSpc>
                <a:spcPct val="100000"/>
              </a:lnSpc>
              <a:spcBef>
                <a:spcPts val="600"/>
              </a:spcBef>
              <a:spcAft>
                <a:spcPts val="0"/>
              </a:spcAft>
              <a:buClr>
                <a:schemeClr val="dk1"/>
              </a:buClr>
              <a:buSzPts val="2800"/>
              <a:buFont typeface="Arial"/>
              <a:buChar char="•"/>
            </a:pPr>
            <a:r>
              <a:rPr lang="en-CA" sz="2800">
                <a:latin typeface="Quattrocento Sans"/>
                <a:ea typeface="Quattrocento Sans"/>
                <a:cs typeface="Quattrocento Sans"/>
                <a:sym typeface="Quattrocento Sans"/>
              </a:rPr>
              <a:t>PowerPoint and email templates for member communication</a:t>
            </a:r>
            <a:endParaRPr/>
          </a:p>
          <a:p>
            <a:pPr marL="914400" lvl="1" indent="-457200" algn="l" rtl="0">
              <a:lnSpc>
                <a:spcPct val="100000"/>
              </a:lnSpc>
              <a:spcBef>
                <a:spcPts val="600"/>
              </a:spcBef>
              <a:spcAft>
                <a:spcPts val="0"/>
              </a:spcAft>
              <a:buClr>
                <a:schemeClr val="dk1"/>
              </a:buClr>
              <a:buSzPts val="2800"/>
              <a:buFont typeface="Arial"/>
              <a:buChar char="•"/>
            </a:pPr>
            <a:r>
              <a:rPr lang="en-CA" sz="2800">
                <a:latin typeface="Quattrocento Sans"/>
                <a:ea typeface="Quattrocento Sans"/>
                <a:cs typeface="Quattrocento Sans"/>
                <a:sym typeface="Quattrocento Sans"/>
              </a:rPr>
              <a:t>Public campaign webpage to send an auto email to local politicians</a:t>
            </a:r>
            <a:endParaRPr/>
          </a:p>
          <a:p>
            <a:pPr marL="914400" lvl="1" indent="-457200" algn="l" rtl="0">
              <a:lnSpc>
                <a:spcPct val="100000"/>
              </a:lnSpc>
              <a:spcBef>
                <a:spcPts val="600"/>
              </a:spcBef>
              <a:spcAft>
                <a:spcPts val="0"/>
              </a:spcAft>
              <a:buClr>
                <a:schemeClr val="dk1"/>
              </a:buClr>
              <a:buSzPts val="2800"/>
              <a:buFont typeface="Arial"/>
              <a:buChar char="•"/>
            </a:pPr>
            <a:r>
              <a:rPr lang="en-CA" sz="2800">
                <a:latin typeface="Quattrocento Sans"/>
                <a:ea typeface="Quattrocento Sans"/>
                <a:cs typeface="Quattrocento Sans"/>
                <a:sym typeface="Quattrocento Sans"/>
              </a:rPr>
              <a:t>Swag – flags, t-shirts, signs</a:t>
            </a:r>
            <a:endParaRPr sz="2800">
              <a:latin typeface="Quattrocento Sans"/>
              <a:ea typeface="Quattrocento Sans"/>
              <a:cs typeface="Quattrocento Sans"/>
              <a:sym typeface="Quattrocento Sans"/>
            </a:endParaRPr>
          </a:p>
          <a:p>
            <a:pPr marL="0" lvl="0" indent="0" algn="l" rtl="0">
              <a:lnSpc>
                <a:spcPct val="100000"/>
              </a:lnSpc>
              <a:spcBef>
                <a:spcPts val="600"/>
              </a:spcBef>
              <a:spcAft>
                <a:spcPts val="0"/>
              </a:spcAft>
              <a:buClr>
                <a:schemeClr val="dk1"/>
              </a:buClr>
              <a:buSzPts val="2800"/>
              <a:buNone/>
            </a:pPr>
            <a:endParaRPr sz="28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sp>
        <p:nvSpPr>
          <p:cNvPr id="31" name="Google Shape;31;p2"/>
          <p:cNvSpPr txBox="1">
            <a:spLocks noGrp="1"/>
          </p:cNvSpPr>
          <p:nvPr>
            <p:ph type="ctrTitle"/>
          </p:nvPr>
        </p:nvSpPr>
        <p:spPr>
          <a:xfrm>
            <a:off x="842213" y="1096640"/>
            <a:ext cx="7317813" cy="101198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F7778"/>
              </a:buClr>
              <a:buSzPts val="4000"/>
              <a:buFont typeface="Quattrocento Sans"/>
              <a:buNone/>
            </a:pPr>
            <a:r>
              <a:rPr lang="en-CA"/>
              <a:t>Public Health in CUPE</a:t>
            </a:r>
            <a:endParaRPr/>
          </a:p>
        </p:txBody>
      </p:sp>
      <p:sp>
        <p:nvSpPr>
          <p:cNvPr id="32" name="Google Shape;32;p2"/>
          <p:cNvSpPr txBox="1">
            <a:spLocks noGrp="1"/>
          </p:cNvSpPr>
          <p:nvPr>
            <p:ph type="subTitle" idx="1"/>
          </p:nvPr>
        </p:nvSpPr>
        <p:spPr>
          <a:xfrm>
            <a:off x="842212" y="1980850"/>
            <a:ext cx="7317813" cy="163359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CA"/>
              <a:t>CUPE represents about </a:t>
            </a:r>
            <a:r>
              <a:rPr lang="en-CA" sz="4000" b="1">
                <a:solidFill>
                  <a:srgbClr val="B00061"/>
                </a:solidFill>
              </a:rPr>
              <a:t>5,000</a:t>
            </a:r>
            <a:r>
              <a:rPr lang="en-CA" sz="3600">
                <a:solidFill>
                  <a:srgbClr val="B00061"/>
                </a:solidFill>
              </a:rPr>
              <a:t> </a:t>
            </a:r>
            <a:r>
              <a:rPr lang="en-CA"/>
              <a:t>public health workers across </a:t>
            </a:r>
            <a:r>
              <a:rPr lang="en-CA" b="1"/>
              <a:t>25 of the 34 </a:t>
            </a:r>
            <a:r>
              <a:rPr lang="en-CA"/>
              <a:t>Public Health Units in Ontario.</a:t>
            </a:r>
            <a:endParaRPr/>
          </a:p>
        </p:txBody>
      </p:sp>
      <p:pic>
        <p:nvPicPr>
          <p:cNvPr id="33" name="Google Shape;33;p2" descr="Map of Ontario"/>
          <p:cNvPicPr preferRelativeResize="0"/>
          <p:nvPr/>
        </p:nvPicPr>
        <p:blipFill rotWithShape="1">
          <a:blip r:embed="rId3">
            <a:alphaModFix/>
          </a:blip>
          <a:srcRect/>
          <a:stretch/>
        </p:blipFill>
        <p:spPr>
          <a:xfrm>
            <a:off x="8433279" y="1941095"/>
            <a:ext cx="3427384" cy="3602251"/>
          </a:xfrm>
          <a:prstGeom prst="rect">
            <a:avLst/>
          </a:prstGeom>
          <a:noFill/>
          <a:ln>
            <a:noFill/>
          </a:ln>
        </p:spPr>
      </p:pic>
      <p:sp>
        <p:nvSpPr>
          <p:cNvPr id="34" name="Google Shape;34;p2"/>
          <p:cNvSpPr txBox="1"/>
          <p:nvPr/>
        </p:nvSpPr>
        <p:spPr>
          <a:xfrm>
            <a:off x="8433278" y="5841243"/>
            <a:ext cx="342738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200" b="0" i="0" u="none" strike="noStrike" cap="none">
                <a:solidFill>
                  <a:schemeClr val="dk1"/>
                </a:solidFill>
                <a:latin typeface="Quattrocento Sans"/>
                <a:ea typeface="Quattrocento Sans"/>
                <a:cs typeface="Quattrocento Sans"/>
                <a:sym typeface="Quattrocento Sans"/>
              </a:rPr>
              <a:t>Visit: </a:t>
            </a:r>
            <a:r>
              <a:rPr lang="en-CA" sz="1200" b="0" i="0" u="sng" strike="noStrike" cap="none">
                <a:solidFill>
                  <a:schemeClr val="dk1"/>
                </a:solidFill>
                <a:latin typeface="Quattrocento Sans"/>
                <a:ea typeface="Quattrocento Sans"/>
                <a:cs typeface="Quattrocento Sans"/>
                <a:sym typeface="Quattrocento Sans"/>
                <a:hlinkClick r:id="rId4">
                  <a:extLst>
                    <a:ext uri="{A12FA001-AC4F-418D-AE19-62706E023703}">
                      <ahyp:hlinkClr xmlns:ahyp="http://schemas.microsoft.com/office/drawing/2018/hyperlinkcolor" val="tx"/>
                    </a:ext>
                  </a:extLst>
                </a:hlinkClick>
              </a:rPr>
              <a:t>https://cupe.on.ca/committees/public-health-workers/</a:t>
            </a:r>
            <a:r>
              <a:rPr lang="en-CA" sz="1200" b="0" i="0" u="none" strike="noStrike" cap="none">
                <a:solidFill>
                  <a:schemeClr val="dk1"/>
                </a:solidFill>
                <a:latin typeface="Quattrocento Sans"/>
                <a:ea typeface="Quattrocento Sans"/>
                <a:cs typeface="Quattrocento Sans"/>
                <a:sym typeface="Quattrocento Sans"/>
              </a:rPr>
              <a:t> to view interactive maps</a:t>
            </a:r>
            <a:endParaRPr/>
          </a:p>
        </p:txBody>
      </p:sp>
      <p:pic>
        <p:nvPicPr>
          <p:cNvPr id="35" name="Google Shape;35;p2" descr="Group of men with solid fill"/>
          <p:cNvPicPr preferRelativeResize="0"/>
          <p:nvPr/>
        </p:nvPicPr>
        <p:blipFill rotWithShape="1">
          <a:blip r:embed="rId5">
            <a:alphaModFix/>
          </a:blip>
          <a:srcRect/>
          <a:stretch/>
        </p:blipFill>
        <p:spPr>
          <a:xfrm>
            <a:off x="1015523" y="4041455"/>
            <a:ext cx="914400" cy="914400"/>
          </a:xfrm>
          <a:prstGeom prst="rect">
            <a:avLst/>
          </a:prstGeom>
          <a:noFill/>
          <a:ln>
            <a:noFill/>
          </a:ln>
        </p:spPr>
      </p:pic>
      <p:pic>
        <p:nvPicPr>
          <p:cNvPr id="36" name="Google Shape;36;p2" descr="Group of men with solid fill"/>
          <p:cNvPicPr preferRelativeResize="0"/>
          <p:nvPr/>
        </p:nvPicPr>
        <p:blipFill rotWithShape="1">
          <a:blip r:embed="rId6">
            <a:alphaModFix/>
          </a:blip>
          <a:srcRect/>
          <a:stretch/>
        </p:blipFill>
        <p:spPr>
          <a:xfrm>
            <a:off x="1929923" y="4041455"/>
            <a:ext cx="914400" cy="914400"/>
          </a:xfrm>
          <a:prstGeom prst="rect">
            <a:avLst/>
          </a:prstGeom>
          <a:noFill/>
          <a:ln>
            <a:noFill/>
          </a:ln>
        </p:spPr>
      </p:pic>
      <p:pic>
        <p:nvPicPr>
          <p:cNvPr id="37" name="Google Shape;37;p2" descr="Group of men with solid fill"/>
          <p:cNvPicPr preferRelativeResize="0"/>
          <p:nvPr/>
        </p:nvPicPr>
        <p:blipFill rotWithShape="1">
          <a:blip r:embed="rId7">
            <a:alphaModFix/>
          </a:blip>
          <a:srcRect/>
          <a:stretch/>
        </p:blipFill>
        <p:spPr>
          <a:xfrm>
            <a:off x="2844322" y="4041455"/>
            <a:ext cx="914400" cy="914400"/>
          </a:xfrm>
          <a:prstGeom prst="rect">
            <a:avLst/>
          </a:prstGeom>
          <a:noFill/>
          <a:ln>
            <a:noFill/>
          </a:ln>
        </p:spPr>
      </p:pic>
      <p:pic>
        <p:nvPicPr>
          <p:cNvPr id="38" name="Google Shape;38;p2" descr="Group of men with solid fill"/>
          <p:cNvPicPr preferRelativeResize="0"/>
          <p:nvPr/>
        </p:nvPicPr>
        <p:blipFill rotWithShape="1">
          <a:blip r:embed="rId5">
            <a:alphaModFix/>
          </a:blip>
          <a:srcRect/>
          <a:stretch/>
        </p:blipFill>
        <p:spPr>
          <a:xfrm>
            <a:off x="3758722" y="4041454"/>
            <a:ext cx="914400" cy="914400"/>
          </a:xfrm>
          <a:prstGeom prst="rect">
            <a:avLst/>
          </a:prstGeom>
          <a:noFill/>
          <a:ln>
            <a:noFill/>
          </a:ln>
        </p:spPr>
      </p:pic>
      <p:pic>
        <p:nvPicPr>
          <p:cNvPr id="39" name="Google Shape;39;p2" descr="Group of men with solid fill"/>
          <p:cNvPicPr preferRelativeResize="0"/>
          <p:nvPr/>
        </p:nvPicPr>
        <p:blipFill rotWithShape="1">
          <a:blip r:embed="rId6">
            <a:alphaModFix/>
          </a:blip>
          <a:srcRect/>
          <a:stretch/>
        </p:blipFill>
        <p:spPr>
          <a:xfrm>
            <a:off x="4673122" y="4041454"/>
            <a:ext cx="914400" cy="914400"/>
          </a:xfrm>
          <a:prstGeom prst="rect">
            <a:avLst/>
          </a:prstGeom>
          <a:noFill/>
          <a:ln>
            <a:noFill/>
          </a:ln>
        </p:spPr>
      </p:pic>
      <p:pic>
        <p:nvPicPr>
          <p:cNvPr id="40" name="Google Shape;40;p2" descr="Group of men with solid fill"/>
          <p:cNvPicPr preferRelativeResize="0"/>
          <p:nvPr/>
        </p:nvPicPr>
        <p:blipFill rotWithShape="1">
          <a:blip r:embed="rId7">
            <a:alphaModFix/>
          </a:blip>
          <a:srcRect/>
          <a:stretch/>
        </p:blipFill>
        <p:spPr>
          <a:xfrm>
            <a:off x="5587521" y="4041454"/>
            <a:ext cx="914400" cy="914400"/>
          </a:xfrm>
          <a:prstGeom prst="rect">
            <a:avLst/>
          </a:prstGeom>
          <a:noFill/>
          <a:ln>
            <a:noFill/>
          </a:ln>
        </p:spPr>
      </p:pic>
      <p:pic>
        <p:nvPicPr>
          <p:cNvPr id="41" name="Google Shape;41;p2" descr="Group of men with solid fill"/>
          <p:cNvPicPr preferRelativeResize="0"/>
          <p:nvPr/>
        </p:nvPicPr>
        <p:blipFill rotWithShape="1">
          <a:blip r:embed="rId5">
            <a:alphaModFix/>
          </a:blip>
          <a:srcRect/>
          <a:stretch/>
        </p:blipFill>
        <p:spPr>
          <a:xfrm>
            <a:off x="1010975" y="4818997"/>
            <a:ext cx="914400" cy="914400"/>
          </a:xfrm>
          <a:prstGeom prst="rect">
            <a:avLst/>
          </a:prstGeom>
          <a:noFill/>
          <a:ln>
            <a:noFill/>
          </a:ln>
        </p:spPr>
      </p:pic>
      <p:pic>
        <p:nvPicPr>
          <p:cNvPr id="42" name="Google Shape;42;p2" descr="Group of men with solid fill"/>
          <p:cNvPicPr preferRelativeResize="0"/>
          <p:nvPr/>
        </p:nvPicPr>
        <p:blipFill rotWithShape="1">
          <a:blip r:embed="rId6">
            <a:alphaModFix/>
          </a:blip>
          <a:srcRect/>
          <a:stretch/>
        </p:blipFill>
        <p:spPr>
          <a:xfrm>
            <a:off x="1925375" y="4818997"/>
            <a:ext cx="914400" cy="914400"/>
          </a:xfrm>
          <a:prstGeom prst="rect">
            <a:avLst/>
          </a:prstGeom>
          <a:noFill/>
          <a:ln>
            <a:noFill/>
          </a:ln>
        </p:spPr>
      </p:pic>
      <p:pic>
        <p:nvPicPr>
          <p:cNvPr id="43" name="Google Shape;43;p2" descr="Group of men with solid fill"/>
          <p:cNvPicPr preferRelativeResize="0"/>
          <p:nvPr/>
        </p:nvPicPr>
        <p:blipFill rotWithShape="1">
          <a:blip r:embed="rId7">
            <a:alphaModFix/>
          </a:blip>
          <a:srcRect/>
          <a:stretch/>
        </p:blipFill>
        <p:spPr>
          <a:xfrm>
            <a:off x="2839774" y="4818997"/>
            <a:ext cx="914400" cy="914400"/>
          </a:xfrm>
          <a:prstGeom prst="rect">
            <a:avLst/>
          </a:prstGeom>
          <a:noFill/>
          <a:ln>
            <a:noFill/>
          </a:ln>
        </p:spPr>
      </p:pic>
      <p:pic>
        <p:nvPicPr>
          <p:cNvPr id="44" name="Google Shape;44;p2" descr="Group of men with solid fill"/>
          <p:cNvPicPr preferRelativeResize="0"/>
          <p:nvPr/>
        </p:nvPicPr>
        <p:blipFill rotWithShape="1">
          <a:blip r:embed="rId5">
            <a:alphaModFix/>
          </a:blip>
          <a:srcRect/>
          <a:stretch/>
        </p:blipFill>
        <p:spPr>
          <a:xfrm>
            <a:off x="3754174" y="4818996"/>
            <a:ext cx="914400" cy="914400"/>
          </a:xfrm>
          <a:prstGeom prst="rect">
            <a:avLst/>
          </a:prstGeom>
          <a:noFill/>
          <a:ln>
            <a:noFill/>
          </a:ln>
        </p:spPr>
      </p:pic>
      <p:pic>
        <p:nvPicPr>
          <p:cNvPr id="45" name="Google Shape;45;p2" descr="Group of men with solid fill"/>
          <p:cNvPicPr preferRelativeResize="0"/>
          <p:nvPr/>
        </p:nvPicPr>
        <p:blipFill rotWithShape="1">
          <a:blip r:embed="rId6">
            <a:alphaModFix/>
          </a:blip>
          <a:srcRect/>
          <a:stretch/>
        </p:blipFill>
        <p:spPr>
          <a:xfrm>
            <a:off x="4668574" y="4818996"/>
            <a:ext cx="914400" cy="914400"/>
          </a:xfrm>
          <a:prstGeom prst="rect">
            <a:avLst/>
          </a:prstGeom>
          <a:noFill/>
          <a:ln>
            <a:noFill/>
          </a:ln>
        </p:spPr>
      </p:pic>
      <p:pic>
        <p:nvPicPr>
          <p:cNvPr id="46" name="Google Shape;46;p2" descr="Group of men with solid fill"/>
          <p:cNvPicPr preferRelativeResize="0"/>
          <p:nvPr/>
        </p:nvPicPr>
        <p:blipFill rotWithShape="1">
          <a:blip r:embed="rId7">
            <a:alphaModFix/>
          </a:blip>
          <a:srcRect/>
          <a:stretch/>
        </p:blipFill>
        <p:spPr>
          <a:xfrm>
            <a:off x="5582973" y="4818996"/>
            <a:ext cx="914400" cy="914400"/>
          </a:xfrm>
          <a:prstGeom prst="rect">
            <a:avLst/>
          </a:prstGeom>
          <a:noFill/>
          <a:ln>
            <a:noFill/>
          </a:ln>
        </p:spPr>
      </p:pic>
      <p:pic>
        <p:nvPicPr>
          <p:cNvPr id="47" name="Google Shape;47;p2" descr="Group of men with solid fill"/>
          <p:cNvPicPr preferRelativeResize="0"/>
          <p:nvPr/>
        </p:nvPicPr>
        <p:blipFill rotWithShape="1">
          <a:blip r:embed="rId5">
            <a:alphaModFix/>
          </a:blip>
          <a:srcRect/>
          <a:stretch/>
        </p:blipFill>
        <p:spPr>
          <a:xfrm>
            <a:off x="1001658" y="5578560"/>
            <a:ext cx="914400" cy="914400"/>
          </a:xfrm>
          <a:prstGeom prst="rect">
            <a:avLst/>
          </a:prstGeom>
          <a:noFill/>
          <a:ln>
            <a:noFill/>
          </a:ln>
        </p:spPr>
      </p:pic>
      <p:pic>
        <p:nvPicPr>
          <p:cNvPr id="48" name="Google Shape;48;p2" descr="Group of men with solid fill"/>
          <p:cNvPicPr preferRelativeResize="0"/>
          <p:nvPr/>
        </p:nvPicPr>
        <p:blipFill rotWithShape="1">
          <a:blip r:embed="rId6">
            <a:alphaModFix/>
          </a:blip>
          <a:srcRect/>
          <a:stretch/>
        </p:blipFill>
        <p:spPr>
          <a:xfrm>
            <a:off x="1916058" y="5578560"/>
            <a:ext cx="914400" cy="914400"/>
          </a:xfrm>
          <a:prstGeom prst="rect">
            <a:avLst/>
          </a:prstGeom>
          <a:noFill/>
          <a:ln>
            <a:noFill/>
          </a:ln>
        </p:spPr>
      </p:pic>
      <p:pic>
        <p:nvPicPr>
          <p:cNvPr id="49" name="Google Shape;49;p2" descr="Group of men with solid fill"/>
          <p:cNvPicPr preferRelativeResize="0"/>
          <p:nvPr/>
        </p:nvPicPr>
        <p:blipFill rotWithShape="1">
          <a:blip r:embed="rId7">
            <a:alphaModFix/>
          </a:blip>
          <a:srcRect/>
          <a:stretch/>
        </p:blipFill>
        <p:spPr>
          <a:xfrm>
            <a:off x="2830457" y="5578560"/>
            <a:ext cx="914400" cy="914400"/>
          </a:xfrm>
          <a:prstGeom prst="rect">
            <a:avLst/>
          </a:prstGeom>
          <a:noFill/>
          <a:ln>
            <a:noFill/>
          </a:ln>
        </p:spPr>
      </p:pic>
      <p:pic>
        <p:nvPicPr>
          <p:cNvPr id="50" name="Google Shape;50;p2" descr="Group of men with solid fill"/>
          <p:cNvPicPr preferRelativeResize="0"/>
          <p:nvPr/>
        </p:nvPicPr>
        <p:blipFill rotWithShape="1">
          <a:blip r:embed="rId5">
            <a:alphaModFix/>
          </a:blip>
          <a:srcRect/>
          <a:stretch/>
        </p:blipFill>
        <p:spPr>
          <a:xfrm>
            <a:off x="3744857" y="5578559"/>
            <a:ext cx="914400" cy="914400"/>
          </a:xfrm>
          <a:prstGeom prst="rect">
            <a:avLst/>
          </a:prstGeom>
          <a:noFill/>
          <a:ln>
            <a:noFill/>
          </a:ln>
        </p:spPr>
      </p:pic>
      <p:pic>
        <p:nvPicPr>
          <p:cNvPr id="51" name="Google Shape;51;p2" descr="Group of men with solid fill"/>
          <p:cNvPicPr preferRelativeResize="0"/>
          <p:nvPr/>
        </p:nvPicPr>
        <p:blipFill rotWithShape="1">
          <a:blip r:embed="rId6">
            <a:alphaModFix/>
          </a:blip>
          <a:srcRect/>
          <a:stretch/>
        </p:blipFill>
        <p:spPr>
          <a:xfrm>
            <a:off x="4659257" y="5578559"/>
            <a:ext cx="914400" cy="914400"/>
          </a:xfrm>
          <a:prstGeom prst="rect">
            <a:avLst/>
          </a:prstGeom>
          <a:noFill/>
          <a:ln>
            <a:noFill/>
          </a:ln>
        </p:spPr>
      </p:pic>
      <p:pic>
        <p:nvPicPr>
          <p:cNvPr id="52" name="Google Shape;52;p2" descr="Group of men with solid fill"/>
          <p:cNvPicPr preferRelativeResize="0"/>
          <p:nvPr/>
        </p:nvPicPr>
        <p:blipFill rotWithShape="1">
          <a:blip r:embed="rId7">
            <a:alphaModFix/>
          </a:blip>
          <a:srcRect/>
          <a:stretch/>
        </p:blipFill>
        <p:spPr>
          <a:xfrm>
            <a:off x="5573656" y="5578559"/>
            <a:ext cx="914400" cy="914400"/>
          </a:xfrm>
          <a:prstGeom prst="rect">
            <a:avLst/>
          </a:prstGeom>
          <a:noFill/>
          <a:ln>
            <a:noFill/>
          </a:ln>
        </p:spPr>
      </p:pic>
      <p:pic>
        <p:nvPicPr>
          <p:cNvPr id="53" name="Google Shape;53;p2" descr="Group of men with solid fill"/>
          <p:cNvPicPr preferRelativeResize="0"/>
          <p:nvPr/>
        </p:nvPicPr>
        <p:blipFill rotWithShape="1">
          <a:blip r:embed="rId8">
            <a:alphaModFix/>
          </a:blip>
          <a:srcRect/>
          <a:stretch/>
        </p:blipFill>
        <p:spPr>
          <a:xfrm>
            <a:off x="6470720" y="4041454"/>
            <a:ext cx="914400" cy="914400"/>
          </a:xfrm>
          <a:prstGeom prst="rect">
            <a:avLst/>
          </a:prstGeom>
          <a:noFill/>
          <a:ln>
            <a:noFill/>
          </a:ln>
        </p:spPr>
      </p:pic>
      <p:pic>
        <p:nvPicPr>
          <p:cNvPr id="54" name="Google Shape;54;p2" descr="Group of men with solid fill"/>
          <p:cNvPicPr preferRelativeResize="0"/>
          <p:nvPr/>
        </p:nvPicPr>
        <p:blipFill rotWithShape="1">
          <a:blip r:embed="rId8">
            <a:alphaModFix/>
          </a:blip>
          <a:srcRect/>
          <a:stretch/>
        </p:blipFill>
        <p:spPr>
          <a:xfrm>
            <a:off x="6466172" y="4818996"/>
            <a:ext cx="914400" cy="914400"/>
          </a:xfrm>
          <a:prstGeom prst="rect">
            <a:avLst/>
          </a:prstGeom>
          <a:noFill/>
          <a:ln>
            <a:noFill/>
          </a:ln>
        </p:spPr>
      </p:pic>
      <p:pic>
        <p:nvPicPr>
          <p:cNvPr id="55" name="Google Shape;55;p2" descr="Group of men with solid fill"/>
          <p:cNvPicPr preferRelativeResize="0"/>
          <p:nvPr/>
        </p:nvPicPr>
        <p:blipFill rotWithShape="1">
          <a:blip r:embed="rId8">
            <a:alphaModFix/>
          </a:blip>
          <a:srcRect/>
          <a:stretch/>
        </p:blipFill>
        <p:spPr>
          <a:xfrm>
            <a:off x="6456855" y="5578559"/>
            <a:ext cx="914400" cy="914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4"/>
          <p:cNvSpPr txBox="1">
            <a:spLocks noGrp="1"/>
          </p:cNvSpPr>
          <p:nvPr>
            <p:ph type="ctrTitle"/>
          </p:nvPr>
        </p:nvSpPr>
        <p:spPr>
          <a:xfrm>
            <a:off x="842213" y="1096640"/>
            <a:ext cx="7317813" cy="101198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F7778"/>
              </a:buClr>
              <a:buSzPts val="4000"/>
              <a:buFont typeface="Quattrocento Sans"/>
              <a:buNone/>
            </a:pPr>
            <a:r>
              <a:rPr lang="en-CA"/>
              <a:t>The Campaign</a:t>
            </a:r>
            <a:endParaRPr/>
          </a:p>
        </p:txBody>
      </p:sp>
      <p:sp>
        <p:nvSpPr>
          <p:cNvPr id="150" name="Google Shape;150;p14"/>
          <p:cNvSpPr txBox="1">
            <a:spLocks noGrp="1"/>
          </p:cNvSpPr>
          <p:nvPr>
            <p:ph type="subTitle" idx="1"/>
          </p:nvPr>
        </p:nvSpPr>
        <p:spPr>
          <a:xfrm>
            <a:off x="842212" y="2108622"/>
            <a:ext cx="10016288" cy="474937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B00061"/>
              </a:buClr>
              <a:buSzPts val="2800"/>
              <a:buNone/>
            </a:pPr>
            <a:r>
              <a:rPr lang="en-CA" sz="2800" b="1">
                <a:solidFill>
                  <a:srgbClr val="B00061"/>
                </a:solidFill>
                <a:latin typeface="Quattrocento Sans"/>
                <a:ea typeface="Quattrocento Sans"/>
                <a:cs typeface="Quattrocento Sans"/>
                <a:sym typeface="Quattrocento Sans"/>
              </a:rPr>
              <a:t>Toolkit for Community Partner, </a:t>
            </a:r>
            <a:r>
              <a:rPr lang="en-CA" sz="2800" b="1">
                <a:solidFill>
                  <a:srgbClr val="B00061"/>
                </a:solidFill>
              </a:rPr>
              <a:t>Local Politicians and Boards of Health:</a:t>
            </a:r>
            <a:endParaRPr sz="2800" b="1">
              <a:solidFill>
                <a:srgbClr val="B00061"/>
              </a:solidFill>
              <a:latin typeface="Quattrocento Sans"/>
              <a:ea typeface="Quattrocento Sans"/>
              <a:cs typeface="Quattrocento Sans"/>
              <a:sym typeface="Quattrocento Sans"/>
            </a:endParaRPr>
          </a:p>
          <a:p>
            <a:pPr marL="800100" lvl="1" indent="-342900" algn="l" rtl="0">
              <a:lnSpc>
                <a:spcPct val="100000"/>
              </a:lnSpc>
              <a:spcBef>
                <a:spcPts val="1200"/>
              </a:spcBef>
              <a:spcAft>
                <a:spcPts val="0"/>
              </a:spcAft>
              <a:buClr>
                <a:schemeClr val="dk1"/>
              </a:buClr>
              <a:buSzPts val="2800"/>
              <a:buFont typeface="Noto Sans Symbols"/>
              <a:buChar char="∙"/>
            </a:pPr>
            <a:r>
              <a:rPr lang="en-CA" sz="2800">
                <a:latin typeface="Quattrocento Sans"/>
                <a:ea typeface="Quattrocento Sans"/>
                <a:cs typeface="Quattrocento Sans"/>
                <a:sym typeface="Quattrocento Sans"/>
              </a:rPr>
              <a:t>Social Media creative that includes; messages, images, graphics and video along with public campaign web page</a:t>
            </a:r>
            <a:endParaRPr sz="2800">
              <a:latin typeface="Quattrocento Sans"/>
              <a:ea typeface="Quattrocento Sans"/>
              <a:cs typeface="Quattrocento Sans"/>
              <a:sym typeface="Quattrocento Sans"/>
            </a:endParaRPr>
          </a:p>
          <a:p>
            <a:pPr marL="800100" lvl="1" indent="-342900" algn="l" rtl="0">
              <a:lnSpc>
                <a:spcPct val="100000"/>
              </a:lnSpc>
              <a:spcBef>
                <a:spcPts val="600"/>
              </a:spcBef>
              <a:spcAft>
                <a:spcPts val="0"/>
              </a:spcAft>
              <a:buClr>
                <a:schemeClr val="dk1"/>
              </a:buClr>
              <a:buSzPts val="2800"/>
              <a:buFont typeface="Noto Sans Symbols"/>
              <a:buChar char="∙"/>
            </a:pPr>
            <a:r>
              <a:rPr lang="en-CA" sz="2800">
                <a:latin typeface="Quattrocento Sans"/>
                <a:ea typeface="Quattrocento Sans"/>
                <a:cs typeface="Quattrocento Sans"/>
                <a:sym typeface="Quattrocento Sans"/>
              </a:rPr>
              <a:t>Direct letter/email samples for community partners, local municipal councilors</a:t>
            </a:r>
            <a:endParaRPr sz="2800">
              <a:latin typeface="Quattrocento Sans"/>
              <a:ea typeface="Quattrocento Sans"/>
              <a:cs typeface="Quattrocento Sans"/>
              <a:sym typeface="Quattrocento Sans"/>
            </a:endParaRPr>
          </a:p>
          <a:p>
            <a:pPr marL="800100" lvl="1" indent="-342900" algn="l" rtl="0">
              <a:lnSpc>
                <a:spcPct val="100000"/>
              </a:lnSpc>
              <a:spcBef>
                <a:spcPts val="600"/>
              </a:spcBef>
              <a:spcAft>
                <a:spcPts val="0"/>
              </a:spcAft>
              <a:buClr>
                <a:schemeClr val="dk1"/>
              </a:buClr>
              <a:buSzPts val="2800"/>
              <a:buFont typeface="Noto Sans Symbols"/>
              <a:buChar char="∙"/>
            </a:pPr>
            <a:r>
              <a:rPr lang="en-CA" sz="2800">
                <a:latin typeface="Quattrocento Sans"/>
                <a:ea typeface="Quattrocento Sans"/>
                <a:cs typeface="Quattrocento Sans"/>
                <a:sym typeface="Quattrocento Sans"/>
              </a:rPr>
              <a:t>Deposition guide for BOH and/or county councils with presentation template</a:t>
            </a:r>
            <a:endParaRPr sz="2800">
              <a:latin typeface="Quattrocento Sans"/>
              <a:ea typeface="Quattrocento Sans"/>
              <a:cs typeface="Quattrocento Sans"/>
              <a:sym typeface="Quattrocento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5"/>
          <p:cNvSpPr txBox="1">
            <a:spLocks noGrp="1"/>
          </p:cNvSpPr>
          <p:nvPr>
            <p:ph type="ctrTitle"/>
          </p:nvPr>
        </p:nvSpPr>
        <p:spPr>
          <a:xfrm>
            <a:off x="842213" y="1096640"/>
            <a:ext cx="7317813" cy="101198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F7778"/>
              </a:buClr>
              <a:buSzPts val="4000"/>
              <a:buFont typeface="Quattrocento Sans"/>
              <a:buNone/>
            </a:pPr>
            <a:r>
              <a:rPr lang="en-CA"/>
              <a:t>The Campaign</a:t>
            </a:r>
            <a:endParaRPr/>
          </a:p>
        </p:txBody>
      </p:sp>
      <p:sp>
        <p:nvSpPr>
          <p:cNvPr id="156" name="Google Shape;156;p15"/>
          <p:cNvSpPr txBox="1">
            <a:spLocks noGrp="1"/>
          </p:cNvSpPr>
          <p:nvPr>
            <p:ph type="subTitle" idx="1"/>
          </p:nvPr>
        </p:nvSpPr>
        <p:spPr>
          <a:xfrm>
            <a:off x="842212" y="2108622"/>
            <a:ext cx="10421044" cy="442127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B00061"/>
              </a:buClr>
              <a:buSzPts val="2800"/>
              <a:buNone/>
            </a:pPr>
            <a:r>
              <a:rPr lang="en-CA" sz="2800" b="1">
                <a:solidFill>
                  <a:srgbClr val="B00061"/>
                </a:solidFill>
                <a:latin typeface="Quattrocento Sans"/>
                <a:ea typeface="Quattrocento Sans"/>
                <a:cs typeface="Quattrocento Sans"/>
                <a:sym typeface="Quattrocento Sans"/>
              </a:rPr>
              <a:t>Toolkit for Media:</a:t>
            </a:r>
            <a:endParaRPr/>
          </a:p>
          <a:p>
            <a:pPr marL="914400" lvl="1" indent="-457200" algn="l" rtl="0">
              <a:lnSpc>
                <a:spcPct val="90000"/>
              </a:lnSpc>
              <a:spcBef>
                <a:spcPts val="1700"/>
              </a:spcBef>
              <a:spcAft>
                <a:spcPts val="0"/>
              </a:spcAft>
              <a:buClr>
                <a:schemeClr val="dk1"/>
              </a:buClr>
              <a:buSzPts val="2800"/>
              <a:buFont typeface="Arial"/>
              <a:buChar char="•"/>
            </a:pPr>
            <a:r>
              <a:rPr lang="en-CA" sz="2800">
                <a:latin typeface="Quattrocento Sans"/>
                <a:ea typeface="Quattrocento Sans"/>
                <a:cs typeface="Quattrocento Sans"/>
                <a:sym typeface="Quattrocento Sans"/>
              </a:rPr>
              <a:t>Local CUPE resolution to support ‘Because Public Health Matters’ campaign with link to public campaign web page</a:t>
            </a:r>
            <a:endParaRPr sz="2800">
              <a:latin typeface="Quattrocento Sans"/>
              <a:ea typeface="Quattrocento Sans"/>
              <a:cs typeface="Quattrocento Sans"/>
              <a:sym typeface="Quattrocento Sans"/>
            </a:endParaRPr>
          </a:p>
          <a:p>
            <a:pPr marL="914400" lvl="1" indent="-457200" algn="l" rtl="0">
              <a:lnSpc>
                <a:spcPct val="90000"/>
              </a:lnSpc>
              <a:spcBef>
                <a:spcPts val="1100"/>
              </a:spcBef>
              <a:spcAft>
                <a:spcPts val="0"/>
              </a:spcAft>
              <a:buClr>
                <a:schemeClr val="dk1"/>
              </a:buClr>
              <a:buSzPts val="2800"/>
              <a:buFont typeface="Arial"/>
              <a:buChar char="•"/>
            </a:pPr>
            <a:r>
              <a:rPr lang="en-CA" sz="2800">
                <a:latin typeface="Quattrocento Sans"/>
                <a:ea typeface="Quattrocento Sans"/>
                <a:cs typeface="Quattrocento Sans"/>
                <a:sym typeface="Quattrocento Sans"/>
              </a:rPr>
              <a:t>Sample press release and email template</a:t>
            </a:r>
            <a:endParaRPr/>
          </a:p>
          <a:p>
            <a:pPr marL="914400" lvl="1" indent="-457200" algn="l" rtl="0">
              <a:lnSpc>
                <a:spcPct val="90000"/>
              </a:lnSpc>
              <a:spcBef>
                <a:spcPts val="1100"/>
              </a:spcBef>
              <a:spcAft>
                <a:spcPts val="0"/>
              </a:spcAft>
              <a:buClr>
                <a:schemeClr val="dk1"/>
              </a:buClr>
              <a:buSzPts val="2800"/>
              <a:buFont typeface="Arial"/>
              <a:buChar char="•"/>
            </a:pPr>
            <a:r>
              <a:rPr lang="en-CA" sz="2800">
                <a:latin typeface="Quattrocento Sans"/>
                <a:ea typeface="Quattrocento Sans"/>
                <a:cs typeface="Quattrocento Sans"/>
                <a:sym typeface="Quattrocento Sans"/>
              </a:rPr>
              <a:t>Social media artwork</a:t>
            </a:r>
            <a:endParaRPr/>
          </a:p>
          <a:p>
            <a:pPr marL="914400" lvl="1" indent="-457200" algn="l" rtl="0">
              <a:lnSpc>
                <a:spcPct val="90000"/>
              </a:lnSpc>
              <a:spcBef>
                <a:spcPts val="1100"/>
              </a:spcBef>
              <a:spcAft>
                <a:spcPts val="0"/>
              </a:spcAft>
              <a:buClr>
                <a:schemeClr val="dk1"/>
              </a:buClr>
              <a:buSzPts val="2800"/>
              <a:buFont typeface="Arial"/>
              <a:buChar char="•"/>
            </a:pPr>
            <a:r>
              <a:rPr lang="en-CA" sz="2800">
                <a:latin typeface="Quattrocento Sans"/>
                <a:ea typeface="Quattrocento Sans"/>
                <a:cs typeface="Quattrocento Sans"/>
                <a:sym typeface="Quattrocento Sans"/>
              </a:rPr>
              <a:t>Videos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6"/>
          <p:cNvSpPr txBox="1">
            <a:spLocks noGrp="1"/>
          </p:cNvSpPr>
          <p:nvPr>
            <p:ph type="ctrTitle"/>
          </p:nvPr>
        </p:nvSpPr>
        <p:spPr>
          <a:xfrm>
            <a:off x="842213" y="1096640"/>
            <a:ext cx="7317813" cy="101198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F7778"/>
              </a:buClr>
              <a:buSzPts val="4000"/>
              <a:buFont typeface="Quattrocento Sans"/>
              <a:buNone/>
            </a:pPr>
            <a:r>
              <a:rPr lang="en-CA"/>
              <a:t>The Campaign</a:t>
            </a:r>
            <a:endParaRPr/>
          </a:p>
        </p:txBody>
      </p:sp>
      <p:sp>
        <p:nvSpPr>
          <p:cNvPr id="162" name="Google Shape;162;p16"/>
          <p:cNvSpPr txBox="1">
            <a:spLocks noGrp="1"/>
          </p:cNvSpPr>
          <p:nvPr>
            <p:ph type="subTitle" idx="1"/>
          </p:nvPr>
        </p:nvSpPr>
        <p:spPr>
          <a:xfrm>
            <a:off x="842212" y="2108622"/>
            <a:ext cx="10016288" cy="429217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B00061"/>
              </a:buClr>
              <a:buSzPts val="2800"/>
              <a:buNone/>
            </a:pPr>
            <a:r>
              <a:rPr lang="en-CA" sz="2800" b="1">
                <a:solidFill>
                  <a:srgbClr val="B00061"/>
                </a:solidFill>
                <a:latin typeface="Quattrocento Sans"/>
                <a:ea typeface="Quattrocento Sans"/>
                <a:cs typeface="Quattrocento Sans"/>
                <a:sym typeface="Quattrocento Sans"/>
              </a:rPr>
              <a:t>Toolkit for General Public:</a:t>
            </a:r>
            <a:endParaRPr/>
          </a:p>
          <a:p>
            <a:pPr marL="914400" lvl="1" indent="-457200" algn="l" rtl="0">
              <a:lnSpc>
                <a:spcPct val="90000"/>
              </a:lnSpc>
              <a:spcBef>
                <a:spcPts val="1100"/>
              </a:spcBef>
              <a:spcAft>
                <a:spcPts val="0"/>
              </a:spcAft>
              <a:buClr>
                <a:schemeClr val="dk1"/>
              </a:buClr>
              <a:buSzPts val="2800"/>
              <a:buFont typeface="Arial"/>
              <a:buChar char="•"/>
            </a:pPr>
            <a:r>
              <a:rPr lang="en-CA" sz="2800">
                <a:latin typeface="Quattrocento Sans"/>
                <a:ea typeface="Quattrocento Sans"/>
                <a:cs typeface="Quattrocento Sans"/>
                <a:sym typeface="Quattrocento Sans"/>
              </a:rPr>
              <a:t>Posters, flyers for information booths/pickets</a:t>
            </a:r>
            <a:endParaRPr/>
          </a:p>
          <a:p>
            <a:pPr marL="914400" lvl="1" indent="-457200" algn="l" rtl="0">
              <a:lnSpc>
                <a:spcPct val="90000"/>
              </a:lnSpc>
              <a:spcBef>
                <a:spcPts val="1100"/>
              </a:spcBef>
              <a:spcAft>
                <a:spcPts val="0"/>
              </a:spcAft>
              <a:buClr>
                <a:schemeClr val="dk1"/>
              </a:buClr>
              <a:buSzPts val="2800"/>
              <a:buFont typeface="Arial"/>
              <a:buChar char="•"/>
            </a:pPr>
            <a:r>
              <a:rPr lang="en-CA" sz="2800">
                <a:latin typeface="Quattrocento Sans"/>
                <a:ea typeface="Quattrocento Sans"/>
                <a:cs typeface="Quattrocento Sans"/>
                <a:sym typeface="Quattrocento Sans"/>
              </a:rPr>
              <a:t>Links to public facing campaign website with an opportunity for people to auto send an email to their local politicians</a:t>
            </a:r>
            <a:endParaRPr sz="2800">
              <a:latin typeface="Quattrocento Sans"/>
              <a:ea typeface="Quattrocento Sans"/>
              <a:cs typeface="Quattrocento Sans"/>
              <a:sym typeface="Quattrocento Sans"/>
            </a:endParaRPr>
          </a:p>
          <a:p>
            <a:pPr marL="914400" lvl="1" indent="-457200" algn="l" rtl="0">
              <a:lnSpc>
                <a:spcPct val="90000"/>
              </a:lnSpc>
              <a:spcBef>
                <a:spcPts val="1100"/>
              </a:spcBef>
              <a:spcAft>
                <a:spcPts val="0"/>
              </a:spcAft>
              <a:buClr>
                <a:schemeClr val="dk1"/>
              </a:buClr>
              <a:buSzPts val="2800"/>
              <a:buFont typeface="Arial"/>
              <a:buChar char="•"/>
            </a:pPr>
            <a:r>
              <a:rPr lang="en-CA" sz="2800">
                <a:latin typeface="Quattrocento Sans"/>
                <a:ea typeface="Quattrocento Sans"/>
                <a:cs typeface="Quattrocento Sans"/>
                <a:sym typeface="Quattrocento Sans"/>
              </a:rPr>
              <a:t>Social media artwork</a:t>
            </a:r>
            <a:endParaRPr/>
          </a:p>
          <a:p>
            <a:pPr marL="914400" lvl="1" indent="-457200" algn="l" rtl="0">
              <a:lnSpc>
                <a:spcPct val="90000"/>
              </a:lnSpc>
              <a:spcBef>
                <a:spcPts val="1100"/>
              </a:spcBef>
              <a:spcAft>
                <a:spcPts val="0"/>
              </a:spcAft>
              <a:buClr>
                <a:schemeClr val="dk1"/>
              </a:buClr>
              <a:buSzPts val="2800"/>
              <a:buFont typeface="Arial"/>
              <a:buChar char="•"/>
            </a:pPr>
            <a:r>
              <a:rPr lang="en-CA" sz="2800">
                <a:latin typeface="Quattrocento Sans"/>
                <a:ea typeface="Quattrocento Sans"/>
                <a:cs typeface="Quattrocento Sans"/>
                <a:sym typeface="Quattrocento Sans"/>
              </a:rPr>
              <a:t>Videos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7"/>
          <p:cNvSpPr txBox="1">
            <a:spLocks noGrp="1"/>
          </p:cNvSpPr>
          <p:nvPr>
            <p:ph type="ctrTitle"/>
          </p:nvPr>
        </p:nvSpPr>
        <p:spPr>
          <a:xfrm>
            <a:off x="842213" y="1096640"/>
            <a:ext cx="7317813" cy="101198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F7778"/>
              </a:buClr>
              <a:buSzPts val="4000"/>
              <a:buFont typeface="Quattrocento Sans"/>
              <a:buNone/>
            </a:pPr>
            <a:r>
              <a:rPr lang="en-CA"/>
              <a:t>Getting Involved</a:t>
            </a:r>
            <a:endParaRPr/>
          </a:p>
        </p:txBody>
      </p:sp>
      <p:sp>
        <p:nvSpPr>
          <p:cNvPr id="169" name="Google Shape;169;p17"/>
          <p:cNvSpPr txBox="1">
            <a:spLocks noGrp="1"/>
          </p:cNvSpPr>
          <p:nvPr>
            <p:ph type="subTitle" idx="1"/>
          </p:nvPr>
        </p:nvSpPr>
        <p:spPr>
          <a:xfrm>
            <a:off x="842212" y="2108622"/>
            <a:ext cx="9108612" cy="429217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None/>
            </a:pPr>
            <a:r>
              <a:rPr lang="en-CA" sz="2800">
                <a:latin typeface="Quattrocento Sans"/>
                <a:ea typeface="Quattrocento Sans"/>
                <a:cs typeface="Quattrocento Sans"/>
                <a:sym typeface="Quattrocento Sans"/>
              </a:rPr>
              <a:t>Visit the </a:t>
            </a:r>
            <a:r>
              <a:rPr lang="en-CA" sz="2800" u="sng">
                <a:solidFill>
                  <a:schemeClr val="hlink"/>
                </a:solidFill>
                <a:latin typeface="Quattrocento Sans"/>
                <a:ea typeface="Quattrocento Sans"/>
                <a:cs typeface="Quattrocento Sans"/>
                <a:sym typeface="Quattrocento Sans"/>
                <a:hlinkClick r:id="rId3"/>
              </a:rPr>
              <a:t>Public Health Worker’s campaign web page </a:t>
            </a:r>
            <a:r>
              <a:rPr lang="en-CA" sz="2800">
                <a:latin typeface="Quattrocento Sans"/>
                <a:ea typeface="Quattrocento Sans"/>
                <a:cs typeface="Quattrocento Sans"/>
                <a:sym typeface="Quattrocento Sans"/>
              </a:rPr>
              <a:t>where you can find:</a:t>
            </a:r>
            <a:endParaRPr/>
          </a:p>
          <a:p>
            <a:pPr marL="914400" lvl="1" indent="-457200" algn="l" rtl="0">
              <a:lnSpc>
                <a:spcPct val="90000"/>
              </a:lnSpc>
              <a:spcBef>
                <a:spcPts val="1100"/>
              </a:spcBef>
              <a:spcAft>
                <a:spcPts val="0"/>
              </a:spcAft>
              <a:buClr>
                <a:schemeClr val="dk1"/>
              </a:buClr>
              <a:buSzPts val="2800"/>
              <a:buFont typeface="Arial"/>
              <a:buChar char="•"/>
            </a:pPr>
            <a:r>
              <a:rPr lang="en-CA" sz="2800">
                <a:latin typeface="Quattrocento Sans"/>
                <a:ea typeface="Quattrocento Sans"/>
                <a:cs typeface="Quattrocento Sans"/>
                <a:sym typeface="Quattrocento Sans"/>
              </a:rPr>
              <a:t>Information on how to apply for campaign funding from CUPE National</a:t>
            </a:r>
            <a:endParaRPr/>
          </a:p>
          <a:p>
            <a:pPr marL="914400" lvl="1" indent="-457200" algn="l" rtl="0">
              <a:lnSpc>
                <a:spcPct val="90000"/>
              </a:lnSpc>
              <a:spcBef>
                <a:spcPts val="1100"/>
              </a:spcBef>
              <a:spcAft>
                <a:spcPts val="0"/>
              </a:spcAft>
              <a:buClr>
                <a:schemeClr val="dk1"/>
              </a:buClr>
              <a:buSzPts val="2800"/>
              <a:buFont typeface="Arial"/>
              <a:buChar char="•"/>
            </a:pPr>
            <a:r>
              <a:rPr lang="en-CA" sz="2800">
                <a:latin typeface="Quattrocento Sans"/>
                <a:ea typeface="Quattrocento Sans"/>
                <a:cs typeface="Quattrocento Sans"/>
                <a:sym typeface="Quattrocento Sans"/>
              </a:rPr>
              <a:t>Toolkit material like depositions, presentations and emails you can download, customize and use for your campaign</a:t>
            </a:r>
            <a:endParaRPr/>
          </a:p>
          <a:p>
            <a:pPr marL="914400" lvl="1" indent="-457200" algn="l" rtl="0">
              <a:lnSpc>
                <a:spcPct val="90000"/>
              </a:lnSpc>
              <a:spcBef>
                <a:spcPts val="1100"/>
              </a:spcBef>
              <a:spcAft>
                <a:spcPts val="0"/>
              </a:spcAft>
              <a:buClr>
                <a:schemeClr val="dk1"/>
              </a:buClr>
              <a:buSzPts val="2800"/>
              <a:buFont typeface="Arial"/>
              <a:buChar char="•"/>
            </a:pPr>
            <a:r>
              <a:rPr lang="en-CA" sz="2800">
                <a:latin typeface="Quattrocento Sans"/>
                <a:ea typeface="Quattrocento Sans"/>
                <a:cs typeface="Quattrocento Sans"/>
                <a:sym typeface="Quattrocento Sans"/>
              </a:rPr>
              <a:t>Social media artwork and videos you can post</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8"/>
          <p:cNvSpPr txBox="1">
            <a:spLocks noGrp="1"/>
          </p:cNvSpPr>
          <p:nvPr>
            <p:ph type="ctrTitle"/>
          </p:nvPr>
        </p:nvSpPr>
        <p:spPr>
          <a:xfrm>
            <a:off x="842213" y="1096640"/>
            <a:ext cx="7317813" cy="101198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F7778"/>
              </a:buClr>
              <a:buSzPts val="4000"/>
              <a:buFont typeface="Quattrocento Sans"/>
              <a:buNone/>
            </a:pPr>
            <a:r>
              <a:rPr lang="en-CA"/>
              <a:t>Getting Involved</a:t>
            </a:r>
            <a:endParaRPr/>
          </a:p>
        </p:txBody>
      </p:sp>
      <p:sp>
        <p:nvSpPr>
          <p:cNvPr id="176" name="Google Shape;176;p18"/>
          <p:cNvSpPr txBox="1">
            <a:spLocks noGrp="1"/>
          </p:cNvSpPr>
          <p:nvPr>
            <p:ph type="subTitle" idx="1"/>
          </p:nvPr>
        </p:nvSpPr>
        <p:spPr>
          <a:xfrm>
            <a:off x="842212" y="3044414"/>
            <a:ext cx="6290108" cy="33563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None/>
            </a:pPr>
            <a:r>
              <a:rPr lang="en-CA" sz="2800" dirty="0">
                <a:latin typeface="Quattrocento Sans"/>
                <a:ea typeface="Quattrocento Sans"/>
                <a:cs typeface="Quattrocento Sans"/>
                <a:sym typeface="Quattrocento Sans"/>
              </a:rPr>
              <a:t>Email the CUPE Public Health Workers sub-committee at:</a:t>
            </a:r>
            <a:endParaRPr dirty="0"/>
          </a:p>
          <a:p>
            <a:pPr marL="0" lvl="0" indent="0" algn="l" rtl="0">
              <a:lnSpc>
                <a:spcPct val="100000"/>
              </a:lnSpc>
              <a:spcBef>
                <a:spcPts val="600"/>
              </a:spcBef>
              <a:spcAft>
                <a:spcPts val="0"/>
              </a:spcAft>
              <a:buClr>
                <a:schemeClr val="dk1"/>
              </a:buClr>
              <a:buSzPts val="2800"/>
              <a:buNone/>
            </a:pPr>
            <a:r>
              <a:rPr lang="en-CA" sz="2800" u="sng" dirty="0">
                <a:solidFill>
                  <a:schemeClr val="hlink"/>
                </a:solidFill>
                <a:latin typeface="Quattrocento Sans"/>
                <a:ea typeface="Quattrocento Sans"/>
                <a:cs typeface="Quattrocento Sans"/>
                <a:sym typeface="Quattrocento Sans"/>
                <a:hlinkClick r:id="rId3"/>
              </a:rPr>
              <a:t>phchairomw@gmail.com</a:t>
            </a:r>
            <a:endParaRPr lang="en-CA" sz="2800" u="sng" dirty="0">
              <a:solidFill>
                <a:schemeClr val="hlink"/>
              </a:solidFill>
              <a:latin typeface="Quattrocento Sans"/>
              <a:ea typeface="Quattrocento Sans"/>
              <a:cs typeface="Quattrocento Sans"/>
              <a:sym typeface="Quattrocento Sans"/>
            </a:endParaRPr>
          </a:p>
          <a:p>
            <a:pPr marL="0" lvl="0" indent="0" algn="l" rtl="0">
              <a:lnSpc>
                <a:spcPct val="100000"/>
              </a:lnSpc>
              <a:spcBef>
                <a:spcPts val="600"/>
              </a:spcBef>
              <a:spcAft>
                <a:spcPts val="0"/>
              </a:spcAft>
              <a:buClr>
                <a:schemeClr val="dk1"/>
              </a:buClr>
              <a:buSzPts val="2800"/>
              <a:buNone/>
            </a:pPr>
            <a:r>
              <a:rPr lang="en-CA" sz="2800" u="sng" dirty="0">
                <a:solidFill>
                  <a:schemeClr val="hlink"/>
                </a:solidFill>
              </a:rPr>
              <a:t>publichealthomw@gmail.com</a:t>
            </a:r>
            <a:endParaRPr sz="2800" dirty="0"/>
          </a:p>
          <a:p>
            <a:pPr marL="0" lvl="0" indent="0" algn="l" rtl="0">
              <a:lnSpc>
                <a:spcPct val="100000"/>
              </a:lnSpc>
              <a:spcBef>
                <a:spcPts val="600"/>
              </a:spcBef>
              <a:spcAft>
                <a:spcPts val="0"/>
              </a:spcAft>
              <a:buClr>
                <a:schemeClr val="dk1"/>
              </a:buClr>
              <a:buSzPts val="2800"/>
              <a:buNone/>
            </a:pPr>
            <a:endParaRPr sz="2800" dirty="0">
              <a:latin typeface="Quattrocento Sans"/>
              <a:ea typeface="Quattrocento Sans"/>
              <a:cs typeface="Quattrocento Sans"/>
              <a:sym typeface="Quattrocento Sans"/>
            </a:endParaRPr>
          </a:p>
        </p:txBody>
      </p:sp>
      <p:pic>
        <p:nvPicPr>
          <p:cNvPr id="177" name="Google Shape;177;p18" descr="Person holding mouse"/>
          <p:cNvPicPr preferRelativeResize="0"/>
          <p:nvPr/>
        </p:nvPicPr>
        <p:blipFill rotWithShape="1">
          <a:blip r:embed="rId4">
            <a:alphaModFix/>
          </a:blip>
          <a:srcRect l="20133" r="8310"/>
          <a:stretch/>
        </p:blipFill>
        <p:spPr>
          <a:xfrm>
            <a:off x="7679226" y="2194559"/>
            <a:ext cx="3960548" cy="368987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sp>
        <p:nvSpPr>
          <p:cNvPr id="31" name="Google Shape;31;p2"/>
          <p:cNvSpPr txBox="1">
            <a:spLocks noGrp="1"/>
          </p:cNvSpPr>
          <p:nvPr>
            <p:ph type="ctrTitle"/>
          </p:nvPr>
        </p:nvSpPr>
        <p:spPr>
          <a:xfrm>
            <a:off x="842213" y="1096640"/>
            <a:ext cx="7317813" cy="101198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F7778"/>
              </a:buClr>
              <a:buSzPts val="4000"/>
              <a:buFont typeface="Quattrocento Sans"/>
              <a:buNone/>
            </a:pPr>
            <a:r>
              <a:rPr lang="en-CA"/>
              <a:t>Public Health in CUPE</a:t>
            </a:r>
            <a:endParaRPr/>
          </a:p>
        </p:txBody>
      </p:sp>
      <p:graphicFrame>
        <p:nvGraphicFramePr>
          <p:cNvPr id="3" name="Diagram 2">
            <a:extLst>
              <a:ext uri="{FF2B5EF4-FFF2-40B4-BE49-F238E27FC236}">
                <a16:creationId xmlns:a16="http://schemas.microsoft.com/office/drawing/2014/main" id="{3A9E257D-445B-11A3-B581-4DCDF7915E7C}"/>
              </a:ext>
            </a:extLst>
          </p:cNvPr>
          <p:cNvGraphicFramePr/>
          <p:nvPr>
            <p:extLst>
              <p:ext uri="{D42A27DB-BD31-4B8C-83A1-F6EECF244321}">
                <p14:modId xmlns:p14="http://schemas.microsoft.com/office/powerpoint/2010/main" val="2689020697"/>
              </p:ext>
            </p:extLst>
          </p:nvPr>
        </p:nvGraphicFramePr>
        <p:xfrm>
          <a:off x="493986" y="236483"/>
          <a:ext cx="11424745" cy="6952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34632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pic>
        <p:nvPicPr>
          <p:cNvPr id="3" name="Picture 2">
            <a:extLst>
              <a:ext uri="{FF2B5EF4-FFF2-40B4-BE49-F238E27FC236}">
                <a16:creationId xmlns:a16="http://schemas.microsoft.com/office/drawing/2014/main" id="{51F761B4-6C2A-0700-A943-D27C60CAA36A}"/>
              </a:ext>
            </a:extLst>
          </p:cNvPr>
          <p:cNvPicPr>
            <a:picLocks noChangeAspect="1"/>
          </p:cNvPicPr>
          <p:nvPr/>
        </p:nvPicPr>
        <p:blipFill>
          <a:blip r:embed="rId3"/>
          <a:stretch>
            <a:fillRect/>
          </a:stretch>
        </p:blipFill>
        <p:spPr>
          <a:xfrm>
            <a:off x="6049551" y="2270234"/>
            <a:ext cx="6142449" cy="3689131"/>
          </a:xfrm>
          <a:prstGeom prst="rect">
            <a:avLst/>
          </a:prstGeom>
        </p:spPr>
      </p:pic>
      <p:sp>
        <p:nvSpPr>
          <p:cNvPr id="31" name="Google Shape;31;p2"/>
          <p:cNvSpPr txBox="1">
            <a:spLocks noGrp="1"/>
          </p:cNvSpPr>
          <p:nvPr>
            <p:ph type="ctrTitle"/>
          </p:nvPr>
        </p:nvSpPr>
        <p:spPr>
          <a:xfrm>
            <a:off x="842213" y="1096640"/>
            <a:ext cx="7317813" cy="101198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F7778"/>
              </a:buClr>
              <a:buSzPts val="4000"/>
              <a:buFont typeface="Quattrocento Sans"/>
              <a:buNone/>
            </a:pPr>
            <a:r>
              <a:rPr lang="en-CA"/>
              <a:t>Public Health in CUPE</a:t>
            </a:r>
            <a:endParaRPr/>
          </a:p>
        </p:txBody>
      </p:sp>
      <p:sp>
        <p:nvSpPr>
          <p:cNvPr id="32" name="Google Shape;32;p2"/>
          <p:cNvSpPr txBox="1">
            <a:spLocks noGrp="1"/>
          </p:cNvSpPr>
          <p:nvPr>
            <p:ph type="subTitle" idx="1"/>
          </p:nvPr>
        </p:nvSpPr>
        <p:spPr>
          <a:xfrm>
            <a:off x="842214" y="1980850"/>
            <a:ext cx="5968490" cy="5712722"/>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0"/>
              </a:spcBef>
              <a:spcAft>
                <a:spcPts val="0"/>
              </a:spcAft>
              <a:buClr>
                <a:schemeClr val="dk1"/>
              </a:buClr>
              <a:buSzPts val="3200"/>
              <a:buFontTx/>
              <a:buChar char="-"/>
            </a:pPr>
            <a:r>
              <a:rPr lang="en-US" sz="2400" dirty="0"/>
              <a:t>CUPE Public Health Survey brought to light pandemic challenges faced by public health workers.</a:t>
            </a:r>
          </a:p>
          <a:p>
            <a:pPr marL="457200" lvl="0" indent="-457200" algn="l" rtl="0">
              <a:lnSpc>
                <a:spcPct val="100000"/>
              </a:lnSpc>
              <a:spcBef>
                <a:spcPts val="0"/>
              </a:spcBef>
              <a:spcAft>
                <a:spcPts val="0"/>
              </a:spcAft>
              <a:buClr>
                <a:schemeClr val="dk1"/>
              </a:buClr>
              <a:buSzPts val="3200"/>
              <a:buFontTx/>
              <a:buChar char="-"/>
            </a:pPr>
            <a:r>
              <a:rPr lang="en-US" sz="2400" dirty="0"/>
              <a:t>At OMECC/OMW Conference in 2023 we came together to overcome internal barriers to organizing and voted for a new subsector for Public Health Workers.  </a:t>
            </a:r>
          </a:p>
          <a:p>
            <a:pPr marL="457200" lvl="0" indent="-457200" algn="l" rtl="0">
              <a:lnSpc>
                <a:spcPct val="100000"/>
              </a:lnSpc>
              <a:spcBef>
                <a:spcPts val="0"/>
              </a:spcBef>
              <a:spcAft>
                <a:spcPts val="0"/>
              </a:spcAft>
              <a:buClr>
                <a:schemeClr val="dk1"/>
              </a:buClr>
              <a:buSzPts val="3200"/>
              <a:buFontTx/>
              <a:buChar char="-"/>
            </a:pPr>
            <a:r>
              <a:rPr lang="en-US" sz="2400" dirty="0"/>
              <a:t>We now have vote and voice at CUPE Ontario Municipal Workers (OMW) table</a:t>
            </a:r>
          </a:p>
          <a:p>
            <a:pPr marL="457200" lvl="0" indent="-457200" algn="l" rtl="0">
              <a:lnSpc>
                <a:spcPct val="100000"/>
              </a:lnSpc>
              <a:spcBef>
                <a:spcPts val="0"/>
              </a:spcBef>
              <a:spcAft>
                <a:spcPts val="0"/>
              </a:spcAft>
              <a:buClr>
                <a:schemeClr val="dk1"/>
              </a:buClr>
              <a:buSzPts val="3200"/>
              <a:buFontTx/>
              <a:buChar char="-"/>
            </a:pPr>
            <a:endParaRPr lang="en-US" sz="2800" dirty="0"/>
          </a:p>
        </p:txBody>
      </p:sp>
    </p:spTree>
    <p:extLst>
      <p:ext uri="{BB962C8B-B14F-4D97-AF65-F5344CB8AC3E}">
        <p14:creationId xmlns:p14="http://schemas.microsoft.com/office/powerpoint/2010/main" val="848617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3"/>
          <p:cNvSpPr txBox="1">
            <a:spLocks noGrp="1"/>
          </p:cNvSpPr>
          <p:nvPr>
            <p:ph type="ctrTitle"/>
          </p:nvPr>
        </p:nvSpPr>
        <p:spPr>
          <a:xfrm>
            <a:off x="842213" y="1096640"/>
            <a:ext cx="7317813" cy="101198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F7778"/>
              </a:buClr>
              <a:buSzPts val="4000"/>
              <a:buFont typeface="Quattrocento Sans"/>
              <a:buNone/>
            </a:pPr>
            <a:r>
              <a:rPr lang="en-CA" dirty="0"/>
              <a:t>Public Health in CUPE</a:t>
            </a:r>
            <a:endParaRPr dirty="0"/>
          </a:p>
        </p:txBody>
      </p:sp>
      <p:sp>
        <p:nvSpPr>
          <p:cNvPr id="62" name="Google Shape;62;p3"/>
          <p:cNvSpPr txBox="1">
            <a:spLocks noGrp="1"/>
          </p:cNvSpPr>
          <p:nvPr>
            <p:ph type="subTitle" idx="1"/>
          </p:nvPr>
        </p:nvSpPr>
        <p:spPr>
          <a:xfrm>
            <a:off x="842212" y="2194560"/>
            <a:ext cx="6064197" cy="42707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None/>
            </a:pPr>
            <a:r>
              <a:rPr lang="en-CA" sz="2800" dirty="0"/>
              <a:t>In 2024 a Public Health Worker sub-committee was elected within the Ontario Municipal Workers (OMW) sector as part of CUPE Ontario’s efforts to support members working in Public Health.</a:t>
            </a:r>
            <a:endParaRPr dirty="0"/>
          </a:p>
        </p:txBody>
      </p:sp>
      <p:pic>
        <p:nvPicPr>
          <p:cNvPr id="63" name="Google Shape;63;p3" descr="A group of people posing for a photo&#10;&#10;Description automatically generated"/>
          <p:cNvPicPr preferRelativeResize="0"/>
          <p:nvPr/>
        </p:nvPicPr>
        <p:blipFill rotWithShape="1">
          <a:blip r:embed="rId3">
            <a:alphaModFix/>
          </a:blip>
          <a:srcRect l="5848" t="10519" r="6667" b="8096"/>
          <a:stretch/>
        </p:blipFill>
        <p:spPr>
          <a:xfrm>
            <a:off x="6906409" y="2108623"/>
            <a:ext cx="5112223" cy="3566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44400-2481-B2BA-36DD-CA58BB7C5069}"/>
              </a:ext>
            </a:extLst>
          </p:cNvPr>
          <p:cNvSpPr>
            <a:spLocks noGrp="1"/>
          </p:cNvSpPr>
          <p:nvPr>
            <p:ph type="ctrTitle"/>
          </p:nvPr>
        </p:nvSpPr>
        <p:spPr/>
        <p:txBody>
          <a:bodyPr/>
          <a:lstStyle/>
          <a:p>
            <a:r>
              <a:rPr kumimoji="0" lang="en-CA" sz="4000" b="1" i="0" u="none" strike="noStrike" kern="0" cap="none" spc="0" normalizeH="0" baseline="0" noProof="0" dirty="0">
                <a:ln>
                  <a:noFill/>
                </a:ln>
                <a:solidFill>
                  <a:srgbClr val="3F7778"/>
                </a:solidFill>
                <a:effectLst/>
                <a:uLnTx/>
                <a:uFillTx/>
                <a:latin typeface="Quattrocento Sans"/>
                <a:sym typeface="Quattrocento Sans"/>
              </a:rPr>
              <a:t>Public Health in CUPE</a:t>
            </a:r>
            <a:endParaRPr lang="en-US" dirty="0"/>
          </a:p>
        </p:txBody>
      </p:sp>
      <p:sp>
        <p:nvSpPr>
          <p:cNvPr id="3" name="Subtitle 2">
            <a:extLst>
              <a:ext uri="{FF2B5EF4-FFF2-40B4-BE49-F238E27FC236}">
                <a16:creationId xmlns:a16="http://schemas.microsoft.com/office/drawing/2014/main" id="{9421EE72-9CF2-B5C3-CED3-CA2B9A438746}"/>
              </a:ext>
            </a:extLst>
          </p:cNvPr>
          <p:cNvSpPr>
            <a:spLocks noGrp="1"/>
          </p:cNvSpPr>
          <p:nvPr>
            <p:ph type="subTitle" idx="1"/>
          </p:nvPr>
        </p:nvSpPr>
        <p:spPr/>
        <p:txBody>
          <a:bodyPr/>
          <a:lstStyle/>
          <a:p>
            <a:r>
              <a:rPr lang="en-US" sz="2800" dirty="0"/>
              <a:t>Meet the Public Health Committee 2024-2026</a:t>
            </a:r>
          </a:p>
          <a:p>
            <a:r>
              <a:rPr lang="en-US" dirty="0"/>
              <a:t> 	</a:t>
            </a:r>
            <a:r>
              <a:rPr lang="en-US" sz="2000" b="1" dirty="0" err="1"/>
              <a:t>Merima</a:t>
            </a:r>
            <a:r>
              <a:rPr lang="en-US" sz="2000" b="1" dirty="0"/>
              <a:t> </a:t>
            </a:r>
            <a:r>
              <a:rPr lang="en-US" sz="2000" b="1" dirty="0" err="1"/>
              <a:t>Kostecki</a:t>
            </a:r>
            <a:r>
              <a:rPr lang="en-US" sz="2000" b="1" dirty="0"/>
              <a:t> </a:t>
            </a:r>
            <a:r>
              <a:rPr lang="en-US" sz="2000" dirty="0"/>
              <a:t>L1559 Leeds Grenville and Lanark District Health Unit</a:t>
            </a:r>
          </a:p>
          <a:p>
            <a:r>
              <a:rPr lang="en-US" sz="2000" dirty="0"/>
              <a:t>	</a:t>
            </a:r>
            <a:r>
              <a:rPr lang="en-US" sz="2000" b="1" dirty="0"/>
              <a:t>Crystal Cook </a:t>
            </a:r>
            <a:r>
              <a:rPr lang="en-US" sz="2000" dirty="0"/>
              <a:t>L905 York Public Health</a:t>
            </a:r>
          </a:p>
          <a:p>
            <a:r>
              <a:rPr lang="en-US" sz="2000" dirty="0"/>
              <a:t>	</a:t>
            </a:r>
            <a:r>
              <a:rPr lang="en-US" sz="2000" b="1" dirty="0"/>
              <a:t>Anya </a:t>
            </a:r>
            <a:r>
              <a:rPr lang="en-US" sz="2000" b="1" dirty="0" err="1"/>
              <a:t>Besharah</a:t>
            </a:r>
            <a:r>
              <a:rPr lang="en-US" sz="2000" b="1" dirty="0"/>
              <a:t> </a:t>
            </a:r>
            <a:r>
              <a:rPr lang="en-US" sz="2000" dirty="0"/>
              <a:t>L1916 Sudbury Public Health</a:t>
            </a:r>
          </a:p>
          <a:p>
            <a:r>
              <a:rPr lang="en-US" sz="2000" dirty="0"/>
              <a:t>	</a:t>
            </a:r>
            <a:r>
              <a:rPr lang="en-US" sz="2000" b="1" dirty="0"/>
              <a:t>Leah Murphy </a:t>
            </a:r>
            <a:r>
              <a:rPr lang="en-US" sz="2000" dirty="0"/>
              <a:t>L543 Windsor Public Health</a:t>
            </a:r>
          </a:p>
          <a:p>
            <a:r>
              <a:rPr lang="en-US" sz="2000" dirty="0"/>
              <a:t>	</a:t>
            </a:r>
            <a:r>
              <a:rPr lang="en-US" sz="2000" b="1" dirty="0"/>
              <a:t>Kim Curran </a:t>
            </a:r>
            <a:r>
              <a:rPr lang="en-US" sz="2000" dirty="0"/>
              <a:t>L1602 Haliburton KPR Health Unit</a:t>
            </a:r>
          </a:p>
          <a:p>
            <a:r>
              <a:rPr lang="en-US" sz="2000" dirty="0"/>
              <a:t>	</a:t>
            </a:r>
            <a:r>
              <a:rPr lang="en-US" sz="2000" b="1" dirty="0"/>
              <a:t>Pam </a:t>
            </a:r>
            <a:r>
              <a:rPr lang="en-US" sz="2000" b="1" dirty="0" err="1"/>
              <a:t>Pressic</a:t>
            </a:r>
            <a:r>
              <a:rPr lang="en-US" sz="2000" b="1" dirty="0"/>
              <a:t> </a:t>
            </a:r>
            <a:r>
              <a:rPr lang="en-US" sz="2000" dirty="0"/>
              <a:t>L4170 Peterborough Public Health</a:t>
            </a:r>
          </a:p>
          <a:p>
            <a:r>
              <a:rPr lang="en-US" sz="2000" dirty="0"/>
              <a:t>	</a:t>
            </a:r>
            <a:r>
              <a:rPr lang="en-US" sz="2000" b="1" dirty="0"/>
              <a:t>Michelle Eagle </a:t>
            </a:r>
            <a:r>
              <a:rPr lang="en-US" sz="2000" dirty="0"/>
              <a:t>L966 Peel Region Public Health</a:t>
            </a:r>
          </a:p>
        </p:txBody>
      </p:sp>
    </p:spTree>
    <p:extLst>
      <p:ext uri="{BB962C8B-B14F-4D97-AF65-F5344CB8AC3E}">
        <p14:creationId xmlns:p14="http://schemas.microsoft.com/office/powerpoint/2010/main" val="4012411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4"/>
          <p:cNvSpPr txBox="1">
            <a:spLocks noGrp="1"/>
          </p:cNvSpPr>
          <p:nvPr>
            <p:ph type="ctrTitle"/>
          </p:nvPr>
        </p:nvSpPr>
        <p:spPr>
          <a:xfrm>
            <a:off x="842213" y="1096640"/>
            <a:ext cx="7317813" cy="101198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F7778"/>
              </a:buClr>
              <a:buSzPts val="4000"/>
              <a:buFont typeface="Quattrocento Sans"/>
              <a:buNone/>
            </a:pPr>
            <a:r>
              <a:rPr lang="en-CA"/>
              <a:t>Public Health in CUPE</a:t>
            </a:r>
            <a:endParaRPr/>
          </a:p>
        </p:txBody>
      </p:sp>
      <p:sp>
        <p:nvSpPr>
          <p:cNvPr id="70" name="Google Shape;70;p4"/>
          <p:cNvSpPr txBox="1">
            <a:spLocks noGrp="1"/>
          </p:cNvSpPr>
          <p:nvPr>
            <p:ph type="subTitle" idx="1"/>
          </p:nvPr>
        </p:nvSpPr>
        <p:spPr>
          <a:xfrm>
            <a:off x="842212" y="2560320"/>
            <a:ext cx="10646955" cy="30444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595959"/>
              </a:buClr>
              <a:buSzPts val="3200"/>
              <a:buNone/>
            </a:pPr>
            <a:r>
              <a:rPr lang="en-CA">
                <a:solidFill>
                  <a:srgbClr val="595959"/>
                </a:solidFill>
              </a:rPr>
              <a:t>“F</a:t>
            </a:r>
            <a:r>
              <a:rPr lang="en-CA">
                <a:solidFill>
                  <a:srgbClr val="595959"/>
                </a:solidFill>
                <a:latin typeface="Quattrocento Sans"/>
                <a:ea typeface="Quattrocento Sans"/>
                <a:cs typeface="Quattrocento Sans"/>
                <a:sym typeface="Quattrocento Sans"/>
              </a:rPr>
              <a:t>ostering a strong network among public health workers, the CUPE Public Health Committee ensures that there is a unified voice addressing common concerns and needs. This collective approach enhances communication, support, and collaboration, leading to more effective public health outcomes for communities across Ontario.”</a:t>
            </a:r>
            <a:endParaRPr/>
          </a:p>
          <a:p>
            <a:pPr marL="0" lvl="0" indent="0" algn="l" rtl="0">
              <a:lnSpc>
                <a:spcPct val="100000"/>
              </a:lnSpc>
              <a:spcBef>
                <a:spcPts val="600"/>
              </a:spcBef>
              <a:spcAft>
                <a:spcPts val="0"/>
              </a:spcAft>
              <a:buClr>
                <a:schemeClr val="dk1"/>
              </a:buClr>
              <a:buSzPts val="3200"/>
              <a:buNone/>
            </a:pPr>
            <a:endParaRPr>
              <a:solidFill>
                <a:srgbClr val="595959"/>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4"/>
          <p:cNvSpPr txBox="1">
            <a:spLocks noGrp="1"/>
          </p:cNvSpPr>
          <p:nvPr>
            <p:ph type="ctrTitle"/>
          </p:nvPr>
        </p:nvSpPr>
        <p:spPr>
          <a:xfrm>
            <a:off x="842213" y="1096640"/>
            <a:ext cx="7317813" cy="101198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F7778"/>
              </a:buClr>
              <a:buSzPts val="4000"/>
              <a:buFont typeface="Quattrocento Sans"/>
              <a:buNone/>
            </a:pPr>
            <a:r>
              <a:rPr lang="en-CA"/>
              <a:t>Public Health in CUPE</a:t>
            </a:r>
            <a:endParaRPr/>
          </a:p>
        </p:txBody>
      </p:sp>
      <p:sp>
        <p:nvSpPr>
          <p:cNvPr id="70" name="Google Shape;70;p4"/>
          <p:cNvSpPr txBox="1">
            <a:spLocks noGrp="1"/>
          </p:cNvSpPr>
          <p:nvPr>
            <p:ph type="subTitle" idx="1"/>
          </p:nvPr>
        </p:nvSpPr>
        <p:spPr>
          <a:xfrm>
            <a:off x="842212" y="2560320"/>
            <a:ext cx="10646955" cy="30444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00"/>
              </a:spcBef>
              <a:spcAft>
                <a:spcPts val="0"/>
              </a:spcAft>
              <a:buClr>
                <a:schemeClr val="dk1"/>
              </a:buClr>
              <a:buSzPts val="3200"/>
              <a:buNone/>
            </a:pPr>
            <a:r>
              <a:rPr lang="en-US" dirty="0">
                <a:solidFill>
                  <a:srgbClr val="595959"/>
                </a:solidFill>
              </a:rPr>
              <a:t>Strategic priorities for the Public Health Committee</a:t>
            </a:r>
          </a:p>
          <a:p>
            <a:pPr marL="514350" lvl="0" indent="-514350" algn="l" rtl="0">
              <a:lnSpc>
                <a:spcPct val="100000"/>
              </a:lnSpc>
              <a:spcBef>
                <a:spcPts val="600"/>
              </a:spcBef>
              <a:spcAft>
                <a:spcPts val="0"/>
              </a:spcAft>
              <a:buClr>
                <a:schemeClr val="dk1"/>
              </a:buClr>
              <a:buSzPts val="3200"/>
              <a:buAutoNum type="arabicPeriod"/>
            </a:pPr>
            <a:r>
              <a:rPr lang="en-US" b="1" dirty="0">
                <a:solidFill>
                  <a:srgbClr val="595959"/>
                </a:solidFill>
              </a:rPr>
              <a:t>Education</a:t>
            </a:r>
            <a:r>
              <a:rPr lang="en-US" dirty="0">
                <a:solidFill>
                  <a:srgbClr val="595959"/>
                </a:solidFill>
              </a:rPr>
              <a:t> about what we do and the challenges we face</a:t>
            </a:r>
          </a:p>
          <a:p>
            <a:pPr marL="514350" lvl="0" indent="-514350" algn="l" rtl="0">
              <a:lnSpc>
                <a:spcPct val="100000"/>
              </a:lnSpc>
              <a:spcBef>
                <a:spcPts val="600"/>
              </a:spcBef>
              <a:spcAft>
                <a:spcPts val="0"/>
              </a:spcAft>
              <a:buClr>
                <a:schemeClr val="dk1"/>
              </a:buClr>
              <a:buSzPts val="3200"/>
              <a:buAutoNum type="arabicPeriod"/>
            </a:pPr>
            <a:r>
              <a:rPr lang="en-US" b="1" dirty="0">
                <a:solidFill>
                  <a:srgbClr val="595959"/>
                </a:solidFill>
              </a:rPr>
              <a:t>Engagement </a:t>
            </a:r>
            <a:r>
              <a:rPr lang="en-US" dirty="0">
                <a:solidFill>
                  <a:srgbClr val="595959"/>
                </a:solidFill>
              </a:rPr>
              <a:t>with public health locals across the province to build connections and capacity</a:t>
            </a:r>
          </a:p>
          <a:p>
            <a:pPr marL="514350" lvl="0" indent="-514350" algn="l" rtl="0">
              <a:lnSpc>
                <a:spcPct val="100000"/>
              </a:lnSpc>
              <a:spcBef>
                <a:spcPts val="600"/>
              </a:spcBef>
              <a:spcAft>
                <a:spcPts val="0"/>
              </a:spcAft>
              <a:buClr>
                <a:schemeClr val="dk1"/>
              </a:buClr>
              <a:buSzPts val="3200"/>
              <a:buAutoNum type="arabicPeriod"/>
            </a:pPr>
            <a:r>
              <a:rPr lang="en-US" b="1" dirty="0">
                <a:solidFill>
                  <a:srgbClr val="595959"/>
                </a:solidFill>
              </a:rPr>
              <a:t>Advocacy </a:t>
            </a:r>
            <a:r>
              <a:rPr lang="en-US" dirty="0">
                <a:solidFill>
                  <a:srgbClr val="595959"/>
                </a:solidFill>
              </a:rPr>
              <a:t>on the provincial level within CUPE and the government</a:t>
            </a:r>
          </a:p>
        </p:txBody>
      </p:sp>
    </p:spTree>
    <p:extLst>
      <p:ext uri="{BB962C8B-B14F-4D97-AF65-F5344CB8AC3E}">
        <p14:creationId xmlns:p14="http://schemas.microsoft.com/office/powerpoint/2010/main" val="375354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Google Shape;76;p5" descr="Glass of water with bubbles"/>
          <p:cNvPicPr preferRelativeResize="0"/>
          <p:nvPr/>
        </p:nvPicPr>
        <p:blipFill rotWithShape="1">
          <a:blip r:embed="rId3">
            <a:alphaModFix/>
          </a:blip>
          <a:srcRect/>
          <a:stretch/>
        </p:blipFill>
        <p:spPr>
          <a:xfrm>
            <a:off x="10315850" y="2322334"/>
            <a:ext cx="1778758" cy="2668137"/>
          </a:xfrm>
          <a:prstGeom prst="rect">
            <a:avLst/>
          </a:prstGeom>
          <a:noFill/>
          <a:ln>
            <a:noFill/>
          </a:ln>
        </p:spPr>
      </p:pic>
      <p:pic>
        <p:nvPicPr>
          <p:cNvPr id="77" name="Google Shape;77;p5" descr="Close up of dental instruments"/>
          <p:cNvPicPr preferRelativeResize="0"/>
          <p:nvPr/>
        </p:nvPicPr>
        <p:blipFill rotWithShape="1">
          <a:blip r:embed="rId4">
            <a:alphaModFix/>
          </a:blip>
          <a:srcRect/>
          <a:stretch/>
        </p:blipFill>
        <p:spPr>
          <a:xfrm>
            <a:off x="4940422" y="1723824"/>
            <a:ext cx="2582266" cy="1718316"/>
          </a:xfrm>
          <a:prstGeom prst="rect">
            <a:avLst/>
          </a:prstGeom>
          <a:noFill/>
          <a:ln>
            <a:noFill/>
          </a:ln>
        </p:spPr>
      </p:pic>
      <p:pic>
        <p:nvPicPr>
          <p:cNvPr id="78" name="Google Shape;78;p5"/>
          <p:cNvPicPr preferRelativeResize="0"/>
          <p:nvPr/>
        </p:nvPicPr>
        <p:blipFill rotWithShape="1">
          <a:blip r:embed="rId5">
            <a:alphaModFix/>
          </a:blip>
          <a:srcRect/>
          <a:stretch/>
        </p:blipFill>
        <p:spPr>
          <a:xfrm>
            <a:off x="2162641" y="1924457"/>
            <a:ext cx="3220916" cy="2144014"/>
          </a:xfrm>
          <a:prstGeom prst="rect">
            <a:avLst/>
          </a:prstGeom>
          <a:noFill/>
          <a:ln>
            <a:noFill/>
          </a:ln>
        </p:spPr>
      </p:pic>
      <p:pic>
        <p:nvPicPr>
          <p:cNvPr id="79" name="Google Shape;79;p5" descr="Graphs and charts"/>
          <p:cNvPicPr preferRelativeResize="0"/>
          <p:nvPr/>
        </p:nvPicPr>
        <p:blipFill rotWithShape="1">
          <a:blip r:embed="rId6">
            <a:alphaModFix/>
          </a:blip>
          <a:srcRect/>
          <a:stretch/>
        </p:blipFill>
        <p:spPr>
          <a:xfrm>
            <a:off x="8130541" y="1723824"/>
            <a:ext cx="2623531" cy="1383502"/>
          </a:xfrm>
          <a:prstGeom prst="rect">
            <a:avLst/>
          </a:prstGeom>
          <a:noFill/>
          <a:ln>
            <a:noFill/>
          </a:ln>
        </p:spPr>
      </p:pic>
      <p:sp>
        <p:nvSpPr>
          <p:cNvPr id="80" name="Google Shape;80;p5"/>
          <p:cNvSpPr txBox="1">
            <a:spLocks noGrp="1"/>
          </p:cNvSpPr>
          <p:nvPr>
            <p:ph type="ctrTitle"/>
          </p:nvPr>
        </p:nvSpPr>
        <p:spPr>
          <a:xfrm>
            <a:off x="842213" y="1096640"/>
            <a:ext cx="7317813" cy="101198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F7778"/>
              </a:buClr>
              <a:buSzPts val="4000"/>
              <a:buFont typeface="Quattrocento Sans"/>
              <a:buNone/>
            </a:pPr>
            <a:r>
              <a:rPr lang="en-CA"/>
              <a:t>Public Health Workers</a:t>
            </a:r>
            <a:endParaRPr/>
          </a:p>
        </p:txBody>
      </p:sp>
      <p:pic>
        <p:nvPicPr>
          <p:cNvPr id="81" name="Google Shape;81;p5" descr="Omelet on plate"/>
          <p:cNvPicPr preferRelativeResize="0"/>
          <p:nvPr/>
        </p:nvPicPr>
        <p:blipFill rotWithShape="1">
          <a:blip r:embed="rId7">
            <a:alphaModFix/>
          </a:blip>
          <a:srcRect/>
          <a:stretch/>
        </p:blipFill>
        <p:spPr>
          <a:xfrm>
            <a:off x="3543789" y="3728503"/>
            <a:ext cx="2762275" cy="1840257"/>
          </a:xfrm>
          <a:prstGeom prst="rect">
            <a:avLst/>
          </a:prstGeom>
          <a:noFill/>
          <a:ln>
            <a:noFill/>
          </a:ln>
        </p:spPr>
      </p:pic>
      <p:pic>
        <p:nvPicPr>
          <p:cNvPr id="82" name="Google Shape;82;p5" descr="Baker kneading dough"/>
          <p:cNvPicPr preferRelativeResize="0"/>
          <p:nvPr/>
        </p:nvPicPr>
        <p:blipFill rotWithShape="1">
          <a:blip r:embed="rId8">
            <a:alphaModFix/>
          </a:blip>
          <a:srcRect/>
          <a:stretch/>
        </p:blipFill>
        <p:spPr>
          <a:xfrm>
            <a:off x="9803104" y="5174679"/>
            <a:ext cx="2234661" cy="1489774"/>
          </a:xfrm>
          <a:prstGeom prst="rect">
            <a:avLst/>
          </a:prstGeom>
          <a:noFill/>
          <a:ln>
            <a:noFill/>
          </a:ln>
        </p:spPr>
      </p:pic>
      <p:pic>
        <p:nvPicPr>
          <p:cNvPr id="83" name="Google Shape;83;p5"/>
          <p:cNvPicPr preferRelativeResize="0"/>
          <p:nvPr/>
        </p:nvPicPr>
        <p:blipFill rotWithShape="1">
          <a:blip r:embed="rId9">
            <a:alphaModFix/>
          </a:blip>
          <a:srcRect/>
          <a:stretch/>
        </p:blipFill>
        <p:spPr>
          <a:xfrm>
            <a:off x="5238516" y="4713986"/>
            <a:ext cx="3220916" cy="2144014"/>
          </a:xfrm>
          <a:prstGeom prst="rect">
            <a:avLst/>
          </a:prstGeom>
          <a:noFill/>
          <a:ln>
            <a:noFill/>
          </a:ln>
        </p:spPr>
      </p:pic>
      <p:pic>
        <p:nvPicPr>
          <p:cNvPr id="84" name="Google Shape;84;p5"/>
          <p:cNvPicPr preferRelativeResize="0"/>
          <p:nvPr/>
        </p:nvPicPr>
        <p:blipFill rotWithShape="1">
          <a:blip r:embed="rId10">
            <a:alphaModFix/>
          </a:blip>
          <a:srcRect/>
          <a:stretch/>
        </p:blipFill>
        <p:spPr>
          <a:xfrm>
            <a:off x="602788" y="3107326"/>
            <a:ext cx="2948744" cy="1900697"/>
          </a:xfrm>
          <a:prstGeom prst="rect">
            <a:avLst/>
          </a:prstGeom>
          <a:noFill/>
          <a:ln>
            <a:noFill/>
          </a:ln>
        </p:spPr>
      </p:pic>
      <p:pic>
        <p:nvPicPr>
          <p:cNvPr id="85" name="Google Shape;85;p5"/>
          <p:cNvPicPr preferRelativeResize="0"/>
          <p:nvPr/>
        </p:nvPicPr>
        <p:blipFill rotWithShape="1">
          <a:blip r:embed="rId11">
            <a:alphaModFix/>
          </a:blip>
          <a:srcRect/>
          <a:stretch/>
        </p:blipFill>
        <p:spPr>
          <a:xfrm>
            <a:off x="6892565" y="3038636"/>
            <a:ext cx="2762275" cy="1746362"/>
          </a:xfrm>
          <a:prstGeom prst="rect">
            <a:avLst/>
          </a:prstGeom>
          <a:noFill/>
          <a:ln>
            <a:noFill/>
          </a:ln>
        </p:spPr>
      </p:pic>
      <p:pic>
        <p:nvPicPr>
          <p:cNvPr id="86" name="Google Shape;86;p5"/>
          <p:cNvPicPr preferRelativeResize="0"/>
          <p:nvPr/>
        </p:nvPicPr>
        <p:blipFill rotWithShape="1">
          <a:blip r:embed="rId12">
            <a:alphaModFix/>
          </a:blip>
          <a:srcRect/>
          <a:stretch/>
        </p:blipFill>
        <p:spPr>
          <a:xfrm>
            <a:off x="8180259" y="4422138"/>
            <a:ext cx="3003822" cy="1999505"/>
          </a:xfrm>
          <a:prstGeom prst="rect">
            <a:avLst/>
          </a:prstGeom>
          <a:noFill/>
          <a:ln>
            <a:noFill/>
          </a:ln>
        </p:spPr>
      </p:pic>
      <p:pic>
        <p:nvPicPr>
          <p:cNvPr id="87" name="Google Shape;87;p5" descr="Close-up of three casual professionals watching presentation in creative office"/>
          <p:cNvPicPr preferRelativeResize="0"/>
          <p:nvPr/>
        </p:nvPicPr>
        <p:blipFill rotWithShape="1">
          <a:blip r:embed="rId13">
            <a:alphaModFix/>
          </a:blip>
          <a:srcRect/>
          <a:stretch/>
        </p:blipFill>
        <p:spPr>
          <a:xfrm>
            <a:off x="990089" y="4784998"/>
            <a:ext cx="2753795" cy="1835863"/>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TotalTime>
  <Words>2123</Words>
  <Application>Microsoft Office PowerPoint</Application>
  <PresentationFormat>Widescreen</PresentationFormat>
  <Paragraphs>229</Paragraphs>
  <Slides>24</Slides>
  <Notes>23</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24</vt:i4>
      </vt:variant>
    </vt:vector>
  </HeadingPairs>
  <TitlesOfParts>
    <vt:vector size="31" baseType="lpstr">
      <vt:lpstr>Quattrocento Sans</vt:lpstr>
      <vt:lpstr>Arial</vt:lpstr>
      <vt:lpstr>Calibri</vt:lpstr>
      <vt:lpstr>Noto Sans Symbols</vt:lpstr>
      <vt:lpstr>Office Theme</vt:lpstr>
      <vt:lpstr>Custom Design</vt:lpstr>
      <vt:lpstr>1_Custom Design</vt:lpstr>
      <vt:lpstr>PowerPoint Presentation</vt:lpstr>
      <vt:lpstr>Public Health in CUPE</vt:lpstr>
      <vt:lpstr>Public Health in CUPE</vt:lpstr>
      <vt:lpstr>Public Health in CUPE</vt:lpstr>
      <vt:lpstr>Public Health in CUPE</vt:lpstr>
      <vt:lpstr>Public Health in CUPE</vt:lpstr>
      <vt:lpstr>Public Health in CUPE</vt:lpstr>
      <vt:lpstr>Public Health in CUPE</vt:lpstr>
      <vt:lpstr>Public Health Workers</vt:lpstr>
      <vt:lpstr>Funding Challenges</vt:lpstr>
      <vt:lpstr>Funding Challenges - Mergers</vt:lpstr>
      <vt:lpstr>The Bottom Line</vt:lpstr>
      <vt:lpstr>Essential and Undervalued</vt:lpstr>
      <vt:lpstr>The Challenge</vt:lpstr>
      <vt:lpstr>The Challenge</vt:lpstr>
      <vt:lpstr>The Challenge</vt:lpstr>
      <vt:lpstr>The Campaign</vt:lpstr>
      <vt:lpstr>The Campaign</vt:lpstr>
      <vt:lpstr>The Campaign</vt:lpstr>
      <vt:lpstr>The Campaign</vt:lpstr>
      <vt:lpstr>The Campaign</vt:lpstr>
      <vt:lpstr>The Campaign</vt:lpstr>
      <vt:lpstr>Getting Involved</vt:lpstr>
      <vt:lpstr>Getting Involved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Jocelyn Renaud</dc:creator>
  <cp:lastModifiedBy>Cupe 1559</cp:lastModifiedBy>
  <cp:revision>4</cp:revision>
  <dcterms:created xsi:type="dcterms:W3CDTF">2019-04-03T14:30:56Z</dcterms:created>
  <dcterms:modified xsi:type="dcterms:W3CDTF">2024-08-25T18:54:09Z</dcterms:modified>
</cp:coreProperties>
</file>