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7" r:id="rId3"/>
    <p:sldId id="278" r:id="rId4"/>
    <p:sldId id="272" r:id="rId5"/>
    <p:sldId id="275" r:id="rId6"/>
    <p:sldId id="257" r:id="rId7"/>
    <p:sldId id="273" r:id="rId8"/>
    <p:sldId id="276" r:id="rId9"/>
    <p:sldId id="279" r:id="rId10"/>
    <p:sldId id="259" r:id="rId11"/>
    <p:sldId id="271" r:id="rId12"/>
    <p:sldId id="261" r:id="rId13"/>
    <p:sldId id="274" r:id="rId14"/>
    <p:sldId id="262"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1BC350-7EDD-49F7-ABC2-A9D3A4B7956F}" type="datetimeFigureOut">
              <a:rPr lang="en-US" smtClean="0"/>
              <a:t>10/27/2016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FFE939-CA5D-43D5-A918-35790F2B694A}" type="slidenum">
              <a:rPr lang="en-US" smtClean="0"/>
              <a:t>‹#›</a:t>
            </a:fld>
            <a:endParaRPr lang="en-US"/>
          </a:p>
        </p:txBody>
      </p:sp>
    </p:spTree>
    <p:extLst>
      <p:ext uri="{BB962C8B-B14F-4D97-AF65-F5344CB8AC3E}">
        <p14:creationId xmlns:p14="http://schemas.microsoft.com/office/powerpoint/2010/main" val="391130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Describe the materials and equipment involved in detail.  Check for guarding, electrical hazards, maintenance and defects.  If equipment or guards are broken or missing, find out why.  If personal protective equipment was available, was it being used, did it fit, was it maintained, was it appropriate?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WHERE: 	Describe the exact location of the incident, as well as factors such as noise, light, dust, fumes, and other environmental factors.  What other jobs were being done in the area at the same time.  Take photographs if they will be helpful.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Specify the time the incident occurred and include any relevant details about the time such as shift change, overtime hours, when shift began.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Describe the job process in detail, noting events immediately before, during, and after the incident.  As the worker (if possible) or other workers in the area if they remember any similar “near misses.”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WHY:	Find out all causes, direct and indirect.  Most injuries are caused by a combination of factors.  Ask about speed-up, supervision, job training, earlier complaints about equipment or job processes.  Keep an open mind as you collect this information.  Do not decide on a cause just because it’s obvious—investigate thoroughly.  </a:t>
            </a:r>
          </a:p>
          <a:p>
            <a:endParaRPr lang="en-US" dirty="0"/>
          </a:p>
        </p:txBody>
      </p:sp>
      <p:sp>
        <p:nvSpPr>
          <p:cNvPr id="4" name="Slide Number Placeholder 3"/>
          <p:cNvSpPr>
            <a:spLocks noGrp="1"/>
          </p:cNvSpPr>
          <p:nvPr>
            <p:ph type="sldNum" sz="quarter" idx="10"/>
          </p:nvPr>
        </p:nvSpPr>
        <p:spPr/>
        <p:txBody>
          <a:bodyPr/>
          <a:lstStyle/>
          <a:p>
            <a:fld id="{C3FFE939-CA5D-43D5-A918-35790F2B694A}" type="slidenum">
              <a:rPr lang="en-US" smtClean="0"/>
              <a:t>8</a:t>
            </a:fld>
            <a:endParaRPr lang="en-US"/>
          </a:p>
        </p:txBody>
      </p:sp>
    </p:spTree>
    <p:extLst>
      <p:ext uri="{BB962C8B-B14F-4D97-AF65-F5344CB8AC3E}">
        <p14:creationId xmlns:p14="http://schemas.microsoft.com/office/powerpoint/2010/main" val="3286301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47898ED-C363-4205-9E75-6CDDCD11BDE3}" type="datetimeFigureOut">
              <a:rPr lang="en-US" smtClean="0"/>
              <a:t>10/27/2016</a:t>
            </a:fld>
            <a:endParaRPr lang="en-US"/>
          </a:p>
        </p:txBody>
      </p:sp>
      <p:sp>
        <p:nvSpPr>
          <p:cNvPr id="8" name="Slide Number Placeholder 7"/>
          <p:cNvSpPr>
            <a:spLocks noGrp="1"/>
          </p:cNvSpPr>
          <p:nvPr>
            <p:ph type="sldNum" sz="quarter" idx="11"/>
          </p:nvPr>
        </p:nvSpPr>
        <p:spPr/>
        <p:txBody>
          <a:bodyPr/>
          <a:lstStyle/>
          <a:p>
            <a:fld id="{4CDB168E-2D1F-4435-8317-7DB96857037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898ED-C363-4205-9E75-6CDDCD11BDE3}"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898ED-C363-4205-9E75-6CDDCD11BDE3}"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47898ED-C363-4205-9E75-6CDDCD11BDE3}"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7898ED-C363-4205-9E75-6CDDCD11BDE3}"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B168E-2D1F-4435-8317-7DB96857037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47898ED-C363-4205-9E75-6CDDCD11BDE3}"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168E-2D1F-4435-8317-7DB96857037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7898ED-C363-4205-9E75-6CDDCD11BDE3}"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B168E-2D1F-4435-8317-7DB96857037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7898ED-C363-4205-9E75-6CDDCD11BDE3}"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98ED-C363-4205-9E75-6CDDCD11BDE3}"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898ED-C363-4205-9E75-6CDDCD11BDE3}"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898ED-C363-4205-9E75-6CDDCD11BDE3}"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B168E-2D1F-4435-8317-7DB9685703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47898ED-C363-4205-9E75-6CDDCD11BDE3}" type="datetimeFigureOut">
              <a:rPr lang="en-US" smtClean="0"/>
              <a:t>10/27/2016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CDB168E-2D1F-4435-8317-7DB96857037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438401"/>
          </a:xfrm>
        </p:spPr>
        <p:txBody>
          <a:bodyPr/>
          <a:lstStyle/>
          <a:p>
            <a:r>
              <a:rPr lang="en-US" sz="6600" dirty="0" smtClean="0"/>
              <a:t>Investigation/ Root cause analysis</a:t>
            </a:r>
            <a:endParaRPr lang="en-US" sz="6600" dirty="0"/>
          </a:p>
        </p:txBody>
      </p:sp>
      <p:sp>
        <p:nvSpPr>
          <p:cNvPr id="3" name="Subtitle 2"/>
          <p:cNvSpPr>
            <a:spLocks noGrp="1"/>
          </p:cNvSpPr>
          <p:nvPr>
            <p:ph type="subTitle" idx="1"/>
          </p:nvPr>
        </p:nvSpPr>
        <p:spPr>
          <a:xfrm>
            <a:off x="1371600" y="4953000"/>
            <a:ext cx="7239000" cy="1219200"/>
          </a:xfrm>
        </p:spPr>
        <p:txBody>
          <a:bodyPr>
            <a:normAutofit/>
          </a:bodyPr>
          <a:lstStyle/>
          <a:p>
            <a:pPr algn="l"/>
            <a:r>
              <a:rPr lang="en-US" dirty="0" smtClean="0">
                <a:solidFill>
                  <a:schemeClr val="tx1"/>
                </a:solidFill>
              </a:rPr>
              <a:t>Terri Aversa, OPSEU Health and Safety Officer</a:t>
            </a:r>
          </a:p>
          <a:p>
            <a:pPr algn="l"/>
            <a:r>
              <a:rPr lang="en-US" dirty="0" smtClean="0">
                <a:solidFill>
                  <a:schemeClr val="tx1"/>
                </a:solidFill>
              </a:rPr>
              <a:t>October 28, 2016</a:t>
            </a:r>
            <a:endParaRPr lang="en-US" dirty="0">
              <a:solidFill>
                <a:schemeClr val="tx1"/>
              </a:solidFill>
            </a:endParaRPr>
          </a:p>
        </p:txBody>
      </p:sp>
    </p:spTree>
    <p:extLst>
      <p:ext uri="{BB962C8B-B14F-4D97-AF65-F5344CB8AC3E}">
        <p14:creationId xmlns:p14="http://schemas.microsoft.com/office/powerpoint/2010/main" val="106323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Fishbone analysis—Root cause analysis</a:t>
            </a:r>
            <a:endParaRPr lang="en-US"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896" t="55190" r="11412" b="8569"/>
          <a:stretch/>
        </p:blipFill>
        <p:spPr bwMode="auto">
          <a:xfrm>
            <a:off x="0" y="1524000"/>
            <a:ext cx="9026013" cy="4719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0" y="6400800"/>
            <a:ext cx="6477000" cy="369332"/>
          </a:xfrm>
          <a:prstGeom prst="rect">
            <a:avLst/>
          </a:prstGeom>
          <a:noFill/>
        </p:spPr>
        <p:txBody>
          <a:bodyPr wrap="square" rtlCol="0">
            <a:spAutoFit/>
          </a:bodyPr>
          <a:lstStyle/>
          <a:p>
            <a:r>
              <a:rPr lang="en-US" dirty="0" smtClean="0"/>
              <a:t>Slide courtesy of Sujoy </a:t>
            </a:r>
            <a:r>
              <a:rPr lang="en-US" dirty="0" err="1" smtClean="0"/>
              <a:t>Dey</a:t>
            </a:r>
            <a:endParaRPr lang="en-US" dirty="0"/>
          </a:p>
        </p:txBody>
      </p:sp>
    </p:spTree>
    <p:extLst>
      <p:ext uri="{BB962C8B-B14F-4D97-AF65-F5344CB8AC3E}">
        <p14:creationId xmlns:p14="http://schemas.microsoft.com/office/powerpoint/2010/main" val="264025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89" r="1689" b="41258"/>
          <a:stretch/>
        </p:blipFill>
        <p:spPr bwMode="auto">
          <a:xfrm>
            <a:off x="162233" y="66135"/>
            <a:ext cx="9276736" cy="6487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8530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68"/>
            <a:ext cx="9077816" cy="6324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0" y="6477000"/>
            <a:ext cx="6096000" cy="381000"/>
          </a:xfrm>
          <a:prstGeom prst="rect">
            <a:avLst/>
          </a:prstGeom>
          <a:noFill/>
        </p:spPr>
        <p:txBody>
          <a:bodyPr wrap="square" rtlCol="0">
            <a:spAutoFit/>
          </a:bodyPr>
          <a:lstStyle/>
          <a:p>
            <a:r>
              <a:rPr lang="en-US" dirty="0" smtClean="0"/>
              <a:t>Slide courtesy of Sujoy </a:t>
            </a:r>
            <a:r>
              <a:rPr lang="en-US" dirty="0" err="1" smtClean="0"/>
              <a:t>Dey</a:t>
            </a:r>
            <a:endParaRPr lang="en-US" dirty="0"/>
          </a:p>
        </p:txBody>
      </p:sp>
    </p:spTree>
    <p:extLst>
      <p:ext uri="{BB962C8B-B14F-4D97-AF65-F5344CB8AC3E}">
        <p14:creationId xmlns:p14="http://schemas.microsoft.com/office/powerpoint/2010/main" val="366132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The worker</a:t>
            </a:r>
          </a:p>
          <a:p>
            <a:r>
              <a:rPr lang="en-US" sz="3200" dirty="0" smtClean="0">
                <a:solidFill>
                  <a:schemeClr val="tx1"/>
                </a:solidFill>
              </a:rPr>
              <a:t>Who what where when how</a:t>
            </a:r>
          </a:p>
          <a:p>
            <a:r>
              <a:rPr lang="en-US" sz="3200" dirty="0" smtClean="0">
                <a:solidFill>
                  <a:schemeClr val="tx1"/>
                </a:solidFill>
              </a:rPr>
              <a:t>Recommendations for prevention</a:t>
            </a:r>
            <a:endParaRPr lang="en-US" sz="3200" dirty="0">
              <a:solidFill>
                <a:schemeClr val="tx1"/>
              </a:solidFill>
            </a:endParaRPr>
          </a:p>
        </p:txBody>
      </p:sp>
    </p:spTree>
    <p:extLst>
      <p:ext uri="{BB962C8B-B14F-4D97-AF65-F5344CB8AC3E}">
        <p14:creationId xmlns:p14="http://schemas.microsoft.com/office/powerpoint/2010/main" val="2058242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68"/>
            <a:ext cx="9077816" cy="6324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0" y="6477000"/>
            <a:ext cx="6096000" cy="381000"/>
          </a:xfrm>
          <a:prstGeom prst="rect">
            <a:avLst/>
          </a:prstGeom>
          <a:noFill/>
        </p:spPr>
        <p:txBody>
          <a:bodyPr wrap="square" rtlCol="0">
            <a:spAutoFit/>
          </a:bodyPr>
          <a:lstStyle/>
          <a:p>
            <a:r>
              <a:rPr lang="en-US" dirty="0" smtClean="0"/>
              <a:t>Slide courtesy of Sujoy </a:t>
            </a:r>
            <a:r>
              <a:rPr lang="en-US" dirty="0" err="1" smtClean="0"/>
              <a:t>Dey</a:t>
            </a:r>
            <a:endParaRPr lang="en-US" dirty="0"/>
          </a:p>
        </p:txBody>
      </p:sp>
      <p:sp>
        <p:nvSpPr>
          <p:cNvPr id="6" name="Oval 5"/>
          <p:cNvSpPr/>
          <p:nvPr/>
        </p:nvSpPr>
        <p:spPr>
          <a:xfrm rot="3130300">
            <a:off x="4464630" y="1604708"/>
            <a:ext cx="4114800" cy="1681569"/>
          </a:xfrm>
          <a:prstGeom prst="ellipse">
            <a:avLst/>
          </a:prstGeom>
          <a:noFill/>
          <a:ln w="133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0071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Controls </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Physical changes to the workplace that either remove a hazard or create a barrier between the worker and the hazard</a:t>
            </a:r>
          </a:p>
          <a:p>
            <a:endParaRPr lang="en-US" sz="3200" dirty="0" smtClean="0">
              <a:solidFill>
                <a:schemeClr val="tx1"/>
              </a:solidFill>
            </a:endParaRPr>
          </a:p>
          <a:p>
            <a:pPr lvl="1"/>
            <a:r>
              <a:rPr lang="en-US" sz="2400" dirty="0" smtClean="0">
                <a:solidFill>
                  <a:schemeClr val="tx1"/>
                </a:solidFill>
              </a:rPr>
              <a:t>Floor plans, sightlines, lighting, mirrors, security cameras, metal detectors, panic buttons, secured doors, controlling access, wide counters, replacing furniture with heavy or fixed alternatives that cannot easily be used as weapons </a:t>
            </a:r>
          </a:p>
          <a:p>
            <a:endParaRPr lang="en-US" sz="3200" dirty="0" smtClean="0">
              <a:solidFill>
                <a:schemeClr val="tx1"/>
              </a:solidFill>
            </a:endParaRPr>
          </a:p>
        </p:txBody>
      </p:sp>
    </p:spTree>
    <p:extLst>
      <p:ext uri="{BB962C8B-B14F-4D97-AF65-F5344CB8AC3E}">
        <p14:creationId xmlns:p14="http://schemas.microsoft.com/office/powerpoint/2010/main" val="1529011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Controls</a:t>
            </a:r>
            <a:endParaRPr lang="en-US" dirty="0"/>
          </a:p>
        </p:txBody>
      </p:sp>
      <p:sp>
        <p:nvSpPr>
          <p:cNvPr id="3" name="Content Placeholder 2"/>
          <p:cNvSpPr>
            <a:spLocks noGrp="1"/>
          </p:cNvSpPr>
          <p:nvPr>
            <p:ph idx="1"/>
          </p:nvPr>
        </p:nvSpPr>
        <p:spPr/>
        <p:txBody>
          <a:bodyPr/>
          <a:lstStyle/>
          <a:p>
            <a:r>
              <a:rPr lang="en-US" sz="2800" dirty="0" smtClean="0">
                <a:solidFill>
                  <a:schemeClr val="tx1"/>
                </a:solidFill>
              </a:rPr>
              <a:t>Changes </a:t>
            </a:r>
            <a:r>
              <a:rPr lang="en-US" sz="2800" dirty="0">
                <a:solidFill>
                  <a:schemeClr val="tx1"/>
                </a:solidFill>
              </a:rPr>
              <a:t>to the way staff perform jobs or tasks both to reduce the likelihood of violent incidents and to better protect staff, patients and the public. </a:t>
            </a:r>
            <a:endParaRPr lang="en-US" sz="2800" dirty="0" smtClean="0">
              <a:solidFill>
                <a:schemeClr val="tx1"/>
              </a:solidFill>
            </a:endParaRPr>
          </a:p>
          <a:p>
            <a:endParaRPr lang="en-US" sz="2800" b="1" dirty="0">
              <a:solidFill>
                <a:schemeClr val="tx1"/>
              </a:solidFill>
            </a:endParaRPr>
          </a:p>
          <a:p>
            <a:pPr lvl="1"/>
            <a:r>
              <a:rPr lang="en-US" sz="1800" dirty="0" smtClean="0">
                <a:solidFill>
                  <a:schemeClr val="tx1"/>
                </a:solidFill>
              </a:rPr>
              <a:t>Assessing patients with regard to their potential for violence (on admission and periodically afterward), flagging procedures, special procedures for patients to avoid triggers, adequate staffing, training in de-escalation techniques, workplace safety practices, and trauma-informed care, emergency procedures, policies and procedures to reduce stress, transit and transfer policies, etc. </a:t>
            </a:r>
            <a:endParaRPr lang="en-US" sz="1800" dirty="0">
              <a:solidFill>
                <a:schemeClr val="tx1"/>
              </a:solidFill>
            </a:endParaRPr>
          </a:p>
          <a:p>
            <a:endParaRPr lang="en-US" dirty="0"/>
          </a:p>
        </p:txBody>
      </p:sp>
    </p:spTree>
    <p:extLst>
      <p:ext uri="{BB962C8B-B14F-4D97-AF65-F5344CB8AC3E}">
        <p14:creationId xmlns:p14="http://schemas.microsoft.com/office/powerpoint/2010/main" val="109883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mish-mash of interventions (in HC)</a:t>
            </a:r>
            <a:endParaRPr lang="en-US" dirty="0"/>
          </a:p>
        </p:txBody>
      </p:sp>
      <p:sp>
        <p:nvSpPr>
          <p:cNvPr id="3" name="Content Placeholder 2"/>
          <p:cNvSpPr>
            <a:spLocks noGrp="1"/>
          </p:cNvSpPr>
          <p:nvPr>
            <p:ph idx="1"/>
          </p:nvPr>
        </p:nvSpPr>
        <p:spPr/>
        <p:txBody>
          <a:bodyPr/>
          <a:lstStyle/>
          <a:p>
            <a:r>
              <a:rPr lang="en-US" dirty="0" smtClean="0">
                <a:solidFill>
                  <a:schemeClr val="tx1"/>
                </a:solidFill>
              </a:rPr>
              <a:t>Time to get to know each patient, soothing wall </a:t>
            </a:r>
            <a:r>
              <a:rPr lang="en-US" dirty="0" err="1" smtClean="0">
                <a:solidFill>
                  <a:schemeClr val="tx1"/>
                </a:solidFill>
              </a:rPr>
              <a:t>colours</a:t>
            </a:r>
            <a:r>
              <a:rPr lang="en-US" dirty="0" smtClean="0">
                <a:solidFill>
                  <a:schemeClr val="tx1"/>
                </a:solidFill>
              </a:rPr>
              <a:t>, designated quiet areas, noise reduction pads on doors to help keep people more calm, policies allow patients to be searched for weapons, many therapy and programming options for patients, sensory room full of activities, a weighted blanket for calming, ball massage, a swing, talk therapy, music therapy, swipe card entry, metal detectors at methadone clinics, reduce noise by limiting intercom use, keep patients busy during shift change, “We love our patients, but patients have responsibilities too,” panic buttons, personal alarm devices, security personnel, and it goes on and on.  </a:t>
            </a:r>
            <a:endParaRPr lang="en-US" dirty="0">
              <a:solidFill>
                <a:schemeClr val="tx1"/>
              </a:solidFill>
            </a:endParaRPr>
          </a:p>
        </p:txBody>
      </p:sp>
    </p:spTree>
    <p:extLst>
      <p:ext uri="{BB962C8B-B14F-4D97-AF65-F5344CB8AC3E}">
        <p14:creationId xmlns:p14="http://schemas.microsoft.com/office/powerpoint/2010/main" val="36967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investigate?</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Prevention </a:t>
            </a:r>
            <a:r>
              <a:rPr lang="en-US" b="1" dirty="0">
                <a:solidFill>
                  <a:schemeClr val="tx1"/>
                </a:solidFill>
              </a:rPr>
              <a:t>is the purpose of an investigation. </a:t>
            </a:r>
            <a:r>
              <a:rPr lang="en-US" dirty="0">
                <a:solidFill>
                  <a:schemeClr val="tx1"/>
                </a:solidFill>
              </a:rPr>
              <a:t>An incident investigation should:</a:t>
            </a:r>
          </a:p>
          <a:p>
            <a:pPr marL="0" indent="0">
              <a:buNone/>
            </a:pPr>
            <a:r>
              <a:rPr lang="en-US" dirty="0">
                <a:solidFill>
                  <a:schemeClr val="tx1"/>
                </a:solidFill>
              </a:rPr>
              <a:t>• determine what actually happened,</a:t>
            </a:r>
          </a:p>
          <a:p>
            <a:pPr marL="0" indent="0">
              <a:buNone/>
            </a:pPr>
            <a:r>
              <a:rPr lang="en-US" dirty="0">
                <a:solidFill>
                  <a:schemeClr val="tx1"/>
                </a:solidFill>
              </a:rPr>
              <a:t>• determine the cause or causes of the incident,</a:t>
            </a:r>
          </a:p>
          <a:p>
            <a:pPr marL="0" indent="0">
              <a:buNone/>
            </a:pPr>
            <a:r>
              <a:rPr lang="en-US" dirty="0">
                <a:solidFill>
                  <a:schemeClr val="tx1"/>
                </a:solidFill>
              </a:rPr>
              <a:t>• identify any unsafe conditions, acts or procedures,</a:t>
            </a:r>
          </a:p>
          <a:p>
            <a:pPr marL="0" indent="0">
              <a:buNone/>
            </a:pPr>
            <a:r>
              <a:rPr lang="en-US" dirty="0">
                <a:solidFill>
                  <a:schemeClr val="tx1"/>
                </a:solidFill>
              </a:rPr>
              <a:t>• help management to identify practical corrective actions,</a:t>
            </a:r>
          </a:p>
          <a:p>
            <a:pPr marL="0" indent="0">
              <a:buNone/>
            </a:pPr>
            <a:r>
              <a:rPr lang="en-US" dirty="0">
                <a:solidFill>
                  <a:schemeClr val="tx1"/>
                </a:solidFill>
              </a:rPr>
              <a:t>• determines whether </a:t>
            </a:r>
            <a:r>
              <a:rPr lang="en-US" b="1" dirty="0">
                <a:solidFill>
                  <a:schemeClr val="tx1"/>
                </a:solidFill>
              </a:rPr>
              <a:t>due diligence </a:t>
            </a:r>
            <a:r>
              <a:rPr lang="en-US" dirty="0">
                <a:solidFill>
                  <a:schemeClr val="tx1"/>
                </a:solidFill>
              </a:rPr>
              <a:t>was observed,</a:t>
            </a:r>
          </a:p>
          <a:p>
            <a:pPr marL="0" indent="0">
              <a:buNone/>
            </a:pPr>
            <a:r>
              <a:rPr lang="en-US" dirty="0">
                <a:solidFill>
                  <a:schemeClr val="tx1"/>
                </a:solidFill>
              </a:rPr>
              <a:t>• show the commitment</a:t>
            </a:r>
          </a:p>
        </p:txBody>
      </p:sp>
    </p:spTree>
    <p:extLst>
      <p:ext uri="{BB962C8B-B14F-4D97-AF65-F5344CB8AC3E}">
        <p14:creationId xmlns:p14="http://schemas.microsoft.com/office/powerpoint/2010/main" val="153830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principles</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UNDERLYING </a:t>
            </a:r>
            <a:r>
              <a:rPr lang="en-US" b="1" dirty="0" smtClean="0">
                <a:solidFill>
                  <a:schemeClr val="tx1"/>
                </a:solidFill>
              </a:rPr>
              <a:t>PRINCIPLES</a:t>
            </a:r>
          </a:p>
          <a:p>
            <a:pPr marL="0" indent="0">
              <a:buNone/>
            </a:pPr>
            <a:endParaRPr lang="en-US" b="1" dirty="0">
              <a:solidFill>
                <a:schemeClr val="tx1"/>
              </a:solidFill>
            </a:endParaRPr>
          </a:p>
          <a:p>
            <a:r>
              <a:rPr lang="en-US" dirty="0" smtClean="0">
                <a:solidFill>
                  <a:schemeClr val="tx1"/>
                </a:solidFill>
              </a:rPr>
              <a:t> </a:t>
            </a:r>
            <a:r>
              <a:rPr lang="en-US" dirty="0">
                <a:solidFill>
                  <a:schemeClr val="tx1"/>
                </a:solidFill>
              </a:rPr>
              <a:t>Incidents don’t just </a:t>
            </a:r>
            <a:r>
              <a:rPr lang="en-US" dirty="0" smtClean="0">
                <a:solidFill>
                  <a:schemeClr val="tx1"/>
                </a:solidFill>
              </a:rPr>
              <a:t>happen. </a:t>
            </a:r>
            <a:r>
              <a:rPr lang="en-US" dirty="0">
                <a:solidFill>
                  <a:schemeClr val="tx1"/>
                </a:solidFill>
              </a:rPr>
              <a:t>They are caused.</a:t>
            </a:r>
          </a:p>
          <a:p>
            <a:r>
              <a:rPr lang="en-US" dirty="0" smtClean="0">
                <a:solidFill>
                  <a:schemeClr val="tx1"/>
                </a:solidFill>
              </a:rPr>
              <a:t> </a:t>
            </a:r>
            <a:r>
              <a:rPr lang="en-US" dirty="0">
                <a:solidFill>
                  <a:schemeClr val="tx1"/>
                </a:solidFill>
              </a:rPr>
              <a:t>Incidents can be prevented if causes are eliminated</a:t>
            </a:r>
          </a:p>
          <a:p>
            <a:r>
              <a:rPr lang="en-US" dirty="0" smtClean="0">
                <a:solidFill>
                  <a:schemeClr val="tx1"/>
                </a:solidFill>
              </a:rPr>
              <a:t> </a:t>
            </a:r>
            <a:r>
              <a:rPr lang="en-US" dirty="0">
                <a:solidFill>
                  <a:schemeClr val="tx1"/>
                </a:solidFill>
              </a:rPr>
              <a:t>Causes can be eliminated if all incidents are investigated </a:t>
            </a:r>
            <a:r>
              <a:rPr lang="en-US" dirty="0" smtClean="0">
                <a:solidFill>
                  <a:schemeClr val="tx1"/>
                </a:solidFill>
              </a:rPr>
              <a:t>properly</a:t>
            </a:r>
          </a:p>
          <a:p>
            <a:r>
              <a:rPr lang="en-US" dirty="0" smtClean="0">
                <a:solidFill>
                  <a:schemeClr val="tx1"/>
                </a:solidFill>
              </a:rPr>
              <a:t>Unless </a:t>
            </a:r>
            <a:r>
              <a:rPr lang="en-US" dirty="0">
                <a:solidFill>
                  <a:schemeClr val="tx1"/>
                </a:solidFill>
              </a:rPr>
              <a:t>the causes are eliminated, the same situation will reoccur</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65623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about it……</a:t>
            </a:r>
            <a:endParaRPr lang="en-US" dirty="0"/>
          </a:p>
        </p:txBody>
      </p:sp>
      <p:sp>
        <p:nvSpPr>
          <p:cNvPr id="3" name="Content Placeholder 2"/>
          <p:cNvSpPr>
            <a:spLocks noGrp="1"/>
          </p:cNvSpPr>
          <p:nvPr>
            <p:ph idx="1"/>
          </p:nvPr>
        </p:nvSpPr>
        <p:spPr/>
        <p:txBody>
          <a:bodyPr>
            <a:normAutofit/>
          </a:bodyPr>
          <a:lstStyle/>
          <a:p>
            <a:r>
              <a:rPr lang="en-GB" b="1" dirty="0">
                <a:solidFill>
                  <a:schemeClr val="tx1"/>
                </a:solidFill>
              </a:rPr>
              <a:t>Notice of death or injury</a:t>
            </a:r>
            <a:endParaRPr lang="en-US" b="1" dirty="0">
              <a:solidFill>
                <a:schemeClr val="tx1"/>
              </a:solidFill>
            </a:endParaRPr>
          </a:p>
          <a:p>
            <a:r>
              <a:rPr lang="en-GB" dirty="0">
                <a:solidFill>
                  <a:schemeClr val="tx1"/>
                </a:solidFill>
              </a:rPr>
              <a:t>	</a:t>
            </a:r>
            <a:r>
              <a:rPr lang="en-US" dirty="0" smtClean="0">
                <a:solidFill>
                  <a:schemeClr val="tx1"/>
                </a:solidFill>
              </a:rPr>
              <a:t>51 (1) </a:t>
            </a:r>
            <a:r>
              <a:rPr lang="en-GB" dirty="0" smtClean="0">
                <a:solidFill>
                  <a:schemeClr val="tx1"/>
                </a:solidFill>
              </a:rPr>
              <a:t>Where </a:t>
            </a:r>
            <a:r>
              <a:rPr lang="en-GB" dirty="0">
                <a:solidFill>
                  <a:schemeClr val="tx1"/>
                </a:solidFill>
              </a:rPr>
              <a:t>a person is killed or critically injured from any cause at a workplace, the constructor, if any, and the employer shall notify an inspector, </a:t>
            </a:r>
            <a:r>
              <a:rPr lang="en-GB" b="1" dirty="0">
                <a:solidFill>
                  <a:srgbClr val="FF0000"/>
                </a:solidFill>
              </a:rPr>
              <a:t>and the committee, health and safety representative and trade union, if any, immediately of the occurrence by telephone or other direct means </a:t>
            </a:r>
            <a:r>
              <a:rPr lang="en-GB" dirty="0">
                <a:solidFill>
                  <a:schemeClr val="tx1"/>
                </a:solidFill>
              </a:rPr>
              <a:t>and the employer shall, within forty-eight hours after the occurrence, send to a Director a written report of the circumstances of the occurrence containing such information and particulars as the regulations prescribe.  </a:t>
            </a:r>
            <a:endParaRPr lang="en-US" dirty="0"/>
          </a:p>
        </p:txBody>
      </p:sp>
    </p:spTree>
    <p:extLst>
      <p:ext uri="{BB962C8B-B14F-4D97-AF65-F5344CB8AC3E}">
        <p14:creationId xmlns:p14="http://schemas.microsoft.com/office/powerpoint/2010/main" val="160552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injury</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chemeClr val="tx1"/>
                </a:solidFill>
              </a:rPr>
              <a:t>"Critically injured" means an injury of a serious nature that: </a:t>
            </a:r>
          </a:p>
          <a:p>
            <a:pPr marL="0" indent="0">
              <a:buNone/>
            </a:pPr>
            <a:r>
              <a:rPr lang="en-US" dirty="0">
                <a:solidFill>
                  <a:schemeClr val="tx1"/>
                </a:solidFill>
              </a:rPr>
              <a:t>a) Places life in jeopardy. </a:t>
            </a:r>
          </a:p>
          <a:p>
            <a:pPr marL="0" indent="0">
              <a:buNone/>
            </a:pPr>
            <a:r>
              <a:rPr lang="en-US" dirty="0">
                <a:solidFill>
                  <a:schemeClr val="tx1"/>
                </a:solidFill>
              </a:rPr>
              <a:t>b) Produces unconsciousness. </a:t>
            </a:r>
          </a:p>
          <a:p>
            <a:pPr marL="0" indent="0">
              <a:buNone/>
            </a:pPr>
            <a:r>
              <a:rPr lang="en-US" dirty="0">
                <a:solidFill>
                  <a:schemeClr val="tx1"/>
                </a:solidFill>
              </a:rPr>
              <a:t>c) Results in substantial loss of blood. </a:t>
            </a:r>
          </a:p>
          <a:p>
            <a:pPr marL="0" indent="0">
              <a:buNone/>
            </a:pPr>
            <a:r>
              <a:rPr lang="en-US" dirty="0">
                <a:solidFill>
                  <a:schemeClr val="tx1"/>
                </a:solidFill>
              </a:rPr>
              <a:t>d) Involves the fracture of a leg or arm, but not a finger or toe. </a:t>
            </a:r>
          </a:p>
          <a:p>
            <a:pPr marL="0" indent="0">
              <a:buNone/>
            </a:pPr>
            <a:r>
              <a:rPr lang="en-US" dirty="0">
                <a:solidFill>
                  <a:schemeClr val="tx1"/>
                </a:solidFill>
              </a:rPr>
              <a:t>e) Involves the amputation of a leg, arm, hand or foot, but not a finger or toe. </a:t>
            </a:r>
          </a:p>
          <a:p>
            <a:pPr marL="0" indent="0">
              <a:buNone/>
            </a:pPr>
            <a:r>
              <a:rPr lang="en-US" dirty="0">
                <a:solidFill>
                  <a:schemeClr val="tx1"/>
                </a:solidFill>
              </a:rPr>
              <a:t>f) Consists of burns to a major portion of the body. </a:t>
            </a:r>
          </a:p>
          <a:p>
            <a:pPr marL="0" indent="0">
              <a:buNone/>
            </a:pPr>
            <a:r>
              <a:rPr lang="en-US" dirty="0">
                <a:solidFill>
                  <a:schemeClr val="tx1"/>
                </a:solidFill>
              </a:rPr>
              <a:t>g) Causes the loss of sight in an eye. </a:t>
            </a:r>
          </a:p>
        </p:txBody>
      </p:sp>
    </p:spTree>
    <p:extLst>
      <p:ext uri="{BB962C8B-B14F-4D97-AF65-F5344CB8AC3E}">
        <p14:creationId xmlns:p14="http://schemas.microsoft.com/office/powerpoint/2010/main" val="103072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 it…. </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solidFill>
                  <a:schemeClr val="tx1"/>
                </a:solidFill>
              </a:rPr>
              <a:t>9 (31) </a:t>
            </a:r>
            <a:r>
              <a:rPr lang="en-GB" dirty="0"/>
              <a:t> </a:t>
            </a:r>
            <a:r>
              <a:rPr lang="en-GB" dirty="0">
                <a:solidFill>
                  <a:schemeClr val="tx1"/>
                </a:solidFill>
              </a:rPr>
              <a:t>The members of a committee who represent workers shall designate one or more such members to investigate cases where a worker is killed or critically injured at a workplace from any cause and one of those members may, subject to subsection 51 (2), inspect the place where the accident occurred and any machine, device or thing, and shall report his or her findings to a Director and to the committee.  </a:t>
            </a: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32140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from interference..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GB" b="1" dirty="0">
                <a:solidFill>
                  <a:schemeClr val="tx1"/>
                </a:solidFill>
              </a:rPr>
              <a:t>Obstruction of </a:t>
            </a:r>
            <a:r>
              <a:rPr lang="en-GB" b="1" dirty="0" smtClean="0">
                <a:solidFill>
                  <a:schemeClr val="tx1"/>
                </a:solidFill>
              </a:rPr>
              <a:t>committee</a:t>
            </a:r>
          </a:p>
          <a:p>
            <a:pPr marL="0" indent="0">
              <a:buNone/>
            </a:pPr>
            <a:r>
              <a:rPr lang="en-GB" dirty="0">
                <a:solidFill>
                  <a:schemeClr val="tx1"/>
                </a:solidFill>
              </a:rPr>
              <a:t>	</a:t>
            </a:r>
            <a:r>
              <a:rPr lang="en-GB" dirty="0" smtClean="0">
                <a:solidFill>
                  <a:schemeClr val="tx1"/>
                </a:solidFill>
              </a:rPr>
              <a:t>62 (5) No </a:t>
            </a:r>
            <a:r>
              <a:rPr lang="en-GB" dirty="0">
                <a:solidFill>
                  <a:schemeClr val="tx1"/>
                </a:solidFill>
              </a:rPr>
              <a:t>person shall knowingly,</a:t>
            </a:r>
            <a:endParaRPr lang="en-US" dirty="0">
              <a:solidFill>
                <a:schemeClr val="tx1"/>
              </a:solidFill>
            </a:endParaRPr>
          </a:p>
          <a:p>
            <a:pPr marL="0" indent="0">
              <a:buNone/>
            </a:pPr>
            <a:r>
              <a:rPr lang="en-GB" dirty="0">
                <a:solidFill>
                  <a:schemeClr val="tx1"/>
                </a:solidFill>
              </a:rPr>
              <a:t>	(a)	hinder or interfere with a committee, a committee member or a health and safety representative in the exercise of a power or performance of a duty under this Act;</a:t>
            </a:r>
            <a:endParaRPr lang="en-US" dirty="0">
              <a:solidFill>
                <a:schemeClr val="tx1"/>
              </a:solidFill>
            </a:endParaRPr>
          </a:p>
          <a:p>
            <a:pPr marL="0" indent="0">
              <a:buNone/>
            </a:pPr>
            <a:r>
              <a:rPr lang="en-GB" dirty="0">
                <a:solidFill>
                  <a:schemeClr val="tx1"/>
                </a:solidFill>
              </a:rPr>
              <a:t>	(b)	furnish a committee, a committee member or a health and safety representative with false information in the exercise of a power or performance of a duty under this Act; or</a:t>
            </a:r>
            <a:endParaRPr lang="en-US" dirty="0">
              <a:solidFill>
                <a:schemeClr val="tx1"/>
              </a:solidFill>
            </a:endParaRPr>
          </a:p>
          <a:p>
            <a:pPr marL="0" indent="0">
              <a:buNone/>
            </a:pPr>
            <a:r>
              <a:rPr lang="en-GB" dirty="0">
                <a:solidFill>
                  <a:schemeClr val="tx1"/>
                </a:solidFill>
              </a:rPr>
              <a:t>	(c)	hinder or interfere with a worker selected by a trade union or trade unions or a worker selected by the workers to represent them in the exercise of a power or performance of a duty under this Act.  </a:t>
            </a:r>
            <a:endParaRPr lang="en-US" dirty="0"/>
          </a:p>
        </p:txBody>
      </p:sp>
    </p:spTree>
    <p:extLst>
      <p:ext uri="{BB962C8B-B14F-4D97-AF65-F5344CB8AC3E}">
        <p14:creationId xmlns:p14="http://schemas.microsoft.com/office/powerpoint/2010/main" val="1299731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Investigating…</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Who what where when how</a:t>
            </a:r>
          </a:p>
          <a:p>
            <a:r>
              <a:rPr lang="en-US" dirty="0" smtClean="0">
                <a:solidFill>
                  <a:schemeClr val="tx1"/>
                </a:solidFill>
              </a:rPr>
              <a:t>Direct causes (what)</a:t>
            </a:r>
          </a:p>
          <a:p>
            <a:r>
              <a:rPr lang="en-US" dirty="0" smtClean="0">
                <a:solidFill>
                  <a:schemeClr val="tx1"/>
                </a:solidFill>
              </a:rPr>
              <a:t>Indirect causes</a:t>
            </a:r>
          </a:p>
          <a:p>
            <a:pPr lvl="1"/>
            <a:r>
              <a:rPr lang="en-US" dirty="0">
                <a:solidFill>
                  <a:schemeClr val="tx1"/>
                </a:solidFill>
              </a:rPr>
              <a:t>TASK,</a:t>
            </a:r>
          </a:p>
          <a:p>
            <a:pPr lvl="1"/>
            <a:r>
              <a:rPr lang="en-US" dirty="0">
                <a:solidFill>
                  <a:schemeClr val="tx1"/>
                </a:solidFill>
              </a:rPr>
              <a:t>MATERIAL/EQUIPMENT,</a:t>
            </a:r>
          </a:p>
          <a:p>
            <a:pPr lvl="1"/>
            <a:r>
              <a:rPr lang="en-US" dirty="0">
                <a:solidFill>
                  <a:schemeClr val="tx1"/>
                </a:solidFill>
              </a:rPr>
              <a:t>WORKER(S),</a:t>
            </a:r>
          </a:p>
          <a:p>
            <a:pPr lvl="1"/>
            <a:r>
              <a:rPr lang="en-US" dirty="0">
                <a:solidFill>
                  <a:schemeClr val="tx1"/>
                </a:solidFill>
              </a:rPr>
              <a:t>MANAGEMENT and</a:t>
            </a:r>
          </a:p>
          <a:p>
            <a:pPr lvl="1"/>
            <a:r>
              <a:rPr lang="en-US" dirty="0">
                <a:solidFill>
                  <a:schemeClr val="tx1"/>
                </a:solidFill>
              </a:rPr>
              <a:t>ENVIRONMENT.</a:t>
            </a:r>
          </a:p>
          <a:p>
            <a:r>
              <a:rPr lang="en-US" dirty="0" smtClean="0">
                <a:solidFill>
                  <a:schemeClr val="tx1"/>
                </a:solidFill>
              </a:rPr>
              <a:t>Gather evidence</a:t>
            </a:r>
          </a:p>
          <a:p>
            <a:r>
              <a:rPr lang="en-US" dirty="0" smtClean="0">
                <a:solidFill>
                  <a:schemeClr val="tx1"/>
                </a:solidFill>
              </a:rPr>
              <a:t>Interview witnesses</a:t>
            </a:r>
          </a:p>
          <a:p>
            <a:r>
              <a:rPr lang="en-US" dirty="0" smtClean="0">
                <a:solidFill>
                  <a:schemeClr val="tx1"/>
                </a:solidFill>
              </a:rPr>
              <a:t>Take pictures</a:t>
            </a:r>
          </a:p>
          <a:p>
            <a:r>
              <a:rPr lang="en-US" dirty="0" smtClean="0">
                <a:solidFill>
                  <a:schemeClr val="tx1"/>
                </a:solidFill>
              </a:rPr>
              <a:t>collect documents</a:t>
            </a:r>
            <a:endParaRPr lang="en-US" dirty="0">
              <a:solidFill>
                <a:schemeClr val="tx1"/>
              </a:solidFill>
            </a:endParaRPr>
          </a:p>
        </p:txBody>
      </p:sp>
      <p:pic>
        <p:nvPicPr>
          <p:cNvPr id="1026" name="Picture 2" descr="C:\Users\taversa\Pictures\Terri clip art\toolbo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71750"/>
            <a:ext cx="28956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99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Preparation (scope, team</a:t>
            </a:r>
            <a:endParaRPr lang="en-US" b="1" dirty="0">
              <a:solidFill>
                <a:schemeClr val="tx1"/>
              </a:solidFill>
            </a:endParaRPr>
          </a:p>
          <a:p>
            <a:r>
              <a:rPr lang="en-US" b="1" dirty="0">
                <a:solidFill>
                  <a:schemeClr val="tx1"/>
                </a:solidFill>
              </a:rPr>
              <a:t>Visiting the Scene</a:t>
            </a:r>
          </a:p>
          <a:p>
            <a:r>
              <a:rPr lang="en-US" b="1" dirty="0">
                <a:solidFill>
                  <a:schemeClr val="tx1"/>
                </a:solidFill>
              </a:rPr>
              <a:t>Conducting Interviews</a:t>
            </a:r>
          </a:p>
          <a:p>
            <a:r>
              <a:rPr lang="en-US" b="1" dirty="0">
                <a:solidFill>
                  <a:schemeClr val="tx1"/>
                </a:solidFill>
              </a:rPr>
              <a:t>Examination of Physical Evidence</a:t>
            </a:r>
          </a:p>
          <a:p>
            <a:r>
              <a:rPr lang="en-US" b="1" dirty="0">
                <a:solidFill>
                  <a:schemeClr val="tx1"/>
                </a:solidFill>
              </a:rPr>
              <a:t>Analyzing the Evidence</a:t>
            </a:r>
          </a:p>
          <a:p>
            <a:r>
              <a:rPr lang="en-US" b="1" dirty="0">
                <a:solidFill>
                  <a:schemeClr val="tx1"/>
                </a:solidFill>
              </a:rPr>
              <a:t>Preparing the </a:t>
            </a:r>
            <a:r>
              <a:rPr lang="en-US" b="1" dirty="0" smtClean="0">
                <a:solidFill>
                  <a:schemeClr val="tx1"/>
                </a:solidFill>
              </a:rPr>
              <a:t>Report</a:t>
            </a:r>
            <a:endParaRPr lang="en-US" b="1" dirty="0">
              <a:solidFill>
                <a:schemeClr val="tx1"/>
              </a:solidFill>
            </a:endParaRPr>
          </a:p>
        </p:txBody>
      </p:sp>
    </p:spTree>
    <p:extLst>
      <p:ext uri="{BB962C8B-B14F-4D97-AF65-F5344CB8AC3E}">
        <p14:creationId xmlns:p14="http://schemas.microsoft.com/office/powerpoint/2010/main" val="3723832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211</TotalTime>
  <Words>618</Words>
  <Application>Microsoft Office PowerPoint</Application>
  <PresentationFormat>On-screen Show (4:3)</PresentationFormat>
  <Paragraphs>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Investigation/ Root cause analysis</vt:lpstr>
      <vt:lpstr>Why investigate?</vt:lpstr>
      <vt:lpstr>Underlying principles</vt:lpstr>
      <vt:lpstr>Knowing about it……</vt:lpstr>
      <vt:lpstr>Critical injury</vt:lpstr>
      <vt:lpstr>Investigating it…. </vt:lpstr>
      <vt:lpstr>Free from interference..</vt:lpstr>
      <vt:lpstr>Investigating…</vt:lpstr>
      <vt:lpstr>Steps</vt:lpstr>
      <vt:lpstr>Fishbone analysis—Root cause analysis</vt:lpstr>
      <vt:lpstr>PowerPoint Presentation</vt:lpstr>
      <vt:lpstr>PowerPoint Presentation</vt:lpstr>
      <vt:lpstr>Aftermath</vt:lpstr>
      <vt:lpstr>PowerPoint Presentation</vt:lpstr>
      <vt:lpstr>Engineering Controls </vt:lpstr>
      <vt:lpstr>Administrative Controls</vt:lpstr>
      <vt:lpstr>A mish-mash of interventions (in HC)</vt:lpstr>
    </vt:vector>
  </TitlesOfParts>
  <Company>OPSEU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Waypoint</dc:title>
  <dc:creator>Aversa, Terri</dc:creator>
  <cp:lastModifiedBy>Aversa, Terri</cp:lastModifiedBy>
  <cp:revision>15</cp:revision>
  <dcterms:created xsi:type="dcterms:W3CDTF">2016-06-09T23:42:50Z</dcterms:created>
  <dcterms:modified xsi:type="dcterms:W3CDTF">2016-10-28T03:22:21Z</dcterms:modified>
</cp:coreProperties>
</file>