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4"/>
  </p:sldMasterIdLst>
  <p:notesMasterIdLst>
    <p:notesMasterId r:id="rId38"/>
  </p:notesMasterIdLst>
  <p:handoutMasterIdLst>
    <p:handoutMasterId r:id="rId39"/>
  </p:handoutMasterIdLst>
  <p:sldIdLst>
    <p:sldId id="368" r:id="rId5"/>
    <p:sldId id="344" r:id="rId6"/>
    <p:sldId id="345" r:id="rId7"/>
    <p:sldId id="371" r:id="rId8"/>
    <p:sldId id="330" r:id="rId9"/>
    <p:sldId id="482" r:id="rId10"/>
    <p:sldId id="483" r:id="rId11"/>
    <p:sldId id="274" r:id="rId12"/>
    <p:sldId id="476" r:id="rId13"/>
    <p:sldId id="475" r:id="rId14"/>
    <p:sldId id="498" r:id="rId15"/>
    <p:sldId id="492" r:id="rId16"/>
    <p:sldId id="478" r:id="rId17"/>
    <p:sldId id="484" r:id="rId18"/>
    <p:sldId id="485" r:id="rId19"/>
    <p:sldId id="481" r:id="rId20"/>
    <p:sldId id="480" r:id="rId21"/>
    <p:sldId id="489" r:id="rId22"/>
    <p:sldId id="499" r:id="rId23"/>
    <p:sldId id="493" r:id="rId24"/>
    <p:sldId id="472" r:id="rId25"/>
    <p:sldId id="497" r:id="rId26"/>
    <p:sldId id="486" r:id="rId27"/>
    <p:sldId id="488" r:id="rId28"/>
    <p:sldId id="500" r:id="rId29"/>
    <p:sldId id="490" r:id="rId30"/>
    <p:sldId id="491" r:id="rId31"/>
    <p:sldId id="496" r:id="rId32"/>
    <p:sldId id="465" r:id="rId33"/>
    <p:sldId id="471" r:id="rId34"/>
    <p:sldId id="466" r:id="rId35"/>
    <p:sldId id="326" r:id="rId36"/>
    <p:sldId id="327"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vanhulle"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BB8"/>
    <a:srgbClr val="6093BB"/>
    <a:srgbClr val="7A2531"/>
    <a:srgbClr val="B4A827"/>
    <a:srgbClr val="6CA09D"/>
    <a:srgbClr val="CE8F51"/>
    <a:srgbClr val="762023"/>
    <a:srgbClr val="FCB968"/>
    <a:srgbClr val="008ABA"/>
    <a:srgbClr val="A4F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9238" autoAdjust="0"/>
  </p:normalViewPr>
  <p:slideViewPr>
    <p:cSldViewPr>
      <p:cViewPr varScale="1">
        <p:scale>
          <a:sx n="79" d="100"/>
          <a:sy n="79" d="100"/>
        </p:scale>
        <p:origin x="1013"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54"/>
    </p:cViewPr>
  </p:sorterViewPr>
  <p:notesViewPr>
    <p:cSldViewPr>
      <p:cViewPr varScale="1">
        <p:scale>
          <a:sx n="85" d="100"/>
          <a:sy n="85" d="100"/>
        </p:scale>
        <p:origin x="-383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FF73E-F1C8-47B2-BD66-7584D074191F}" type="doc">
      <dgm:prSet loTypeId="urn:microsoft.com/office/officeart/2005/8/layout/hProcess9" loCatId="process" qsTypeId="urn:microsoft.com/office/officeart/2005/8/quickstyle/3d4" qsCatId="3D" csTypeId="urn:microsoft.com/office/officeart/2005/8/colors/accent1_2" csCatId="accent1" phldr="1"/>
      <dgm:spPr/>
    </dgm:pt>
    <dgm:pt modelId="{43982268-EA64-4E12-8949-809B18452ADA}">
      <dgm:prSet phldrT="[Text]"/>
      <dgm:spPr/>
      <dgm:t>
        <a:bodyPr/>
        <a:lstStyle/>
        <a:p>
          <a:r>
            <a:rPr lang="en-CA" dirty="0" smtClean="0"/>
            <a:t>Physical environment RA</a:t>
          </a:r>
          <a:endParaRPr lang="en-CA" dirty="0"/>
        </a:p>
      </dgm:t>
    </dgm:pt>
    <dgm:pt modelId="{23803D22-8368-4E6A-925F-7E070BA6651A}" type="parTrans" cxnId="{BD69EAAE-C52F-42AD-AAC8-41242C0B0C27}">
      <dgm:prSet/>
      <dgm:spPr/>
      <dgm:t>
        <a:bodyPr/>
        <a:lstStyle/>
        <a:p>
          <a:endParaRPr lang="en-CA"/>
        </a:p>
      </dgm:t>
    </dgm:pt>
    <dgm:pt modelId="{01F986F9-3818-40DA-9A39-84F4FFB33C8D}" type="sibTrans" cxnId="{BD69EAAE-C52F-42AD-AAC8-41242C0B0C27}">
      <dgm:prSet/>
      <dgm:spPr/>
      <dgm:t>
        <a:bodyPr/>
        <a:lstStyle/>
        <a:p>
          <a:endParaRPr lang="en-CA"/>
        </a:p>
      </dgm:t>
    </dgm:pt>
    <dgm:pt modelId="{9F7AD32C-4544-476D-BBAA-1FCE5ECDC648}">
      <dgm:prSet phldrT="[Text]"/>
      <dgm:spPr/>
      <dgm:t>
        <a:bodyPr/>
        <a:lstStyle/>
        <a:p>
          <a:r>
            <a:rPr lang="en-CA" dirty="0" smtClean="0"/>
            <a:t>Department/unit specific work settings/practices</a:t>
          </a:r>
          <a:endParaRPr lang="en-CA" dirty="0"/>
        </a:p>
      </dgm:t>
    </dgm:pt>
    <dgm:pt modelId="{016D17A0-D4A2-4A67-A985-336DC5A40BA2}" type="parTrans" cxnId="{D9960378-63B7-4A38-BC86-64A6336FEBE5}">
      <dgm:prSet/>
      <dgm:spPr/>
      <dgm:t>
        <a:bodyPr/>
        <a:lstStyle/>
        <a:p>
          <a:endParaRPr lang="en-CA"/>
        </a:p>
      </dgm:t>
    </dgm:pt>
    <dgm:pt modelId="{930F3B02-F2BA-4ECA-81E6-4D6830418BE5}" type="sibTrans" cxnId="{D9960378-63B7-4A38-BC86-64A6336FEBE5}">
      <dgm:prSet/>
      <dgm:spPr/>
      <dgm:t>
        <a:bodyPr/>
        <a:lstStyle/>
        <a:p>
          <a:endParaRPr lang="en-CA"/>
        </a:p>
      </dgm:t>
    </dgm:pt>
    <dgm:pt modelId="{852EE594-F6FF-4D61-BCA0-D25D7F906CFE}">
      <dgm:prSet phldrT="[Text]"/>
      <dgm:spPr/>
      <dgm:t>
        <a:bodyPr/>
        <a:lstStyle/>
        <a:p>
          <a:r>
            <a:rPr lang="en-CA" dirty="0" smtClean="0"/>
            <a:t>Direct care of potentially aggressive/responsive patients</a:t>
          </a:r>
          <a:endParaRPr lang="en-CA" dirty="0"/>
        </a:p>
      </dgm:t>
    </dgm:pt>
    <dgm:pt modelId="{5DE34DC1-3532-41C3-A185-12C2B2B7FA4D}" type="parTrans" cxnId="{92E10FAB-B9E1-4294-9CC2-8A27BBFD575E}">
      <dgm:prSet/>
      <dgm:spPr/>
      <dgm:t>
        <a:bodyPr/>
        <a:lstStyle/>
        <a:p>
          <a:endParaRPr lang="en-CA"/>
        </a:p>
      </dgm:t>
    </dgm:pt>
    <dgm:pt modelId="{75088DF6-88D2-4538-A896-FFC17E9845D9}" type="sibTrans" cxnId="{92E10FAB-B9E1-4294-9CC2-8A27BBFD575E}">
      <dgm:prSet/>
      <dgm:spPr/>
      <dgm:t>
        <a:bodyPr/>
        <a:lstStyle/>
        <a:p>
          <a:endParaRPr lang="en-CA"/>
        </a:p>
      </dgm:t>
    </dgm:pt>
    <dgm:pt modelId="{10C80113-88C2-4B57-BBAD-FB9E789F4F55}" type="pres">
      <dgm:prSet presAssocID="{D0DFF73E-F1C8-47B2-BD66-7584D074191F}" presName="CompostProcess" presStyleCnt="0">
        <dgm:presLayoutVars>
          <dgm:dir/>
          <dgm:resizeHandles val="exact"/>
        </dgm:presLayoutVars>
      </dgm:prSet>
      <dgm:spPr/>
    </dgm:pt>
    <dgm:pt modelId="{195A82B7-8C81-4121-AD77-6B3D315C3DB0}" type="pres">
      <dgm:prSet presAssocID="{D0DFF73E-F1C8-47B2-BD66-7584D074191F}" presName="arrow" presStyleLbl="bgShp" presStyleIdx="0" presStyleCnt="1"/>
      <dgm:spPr/>
    </dgm:pt>
    <dgm:pt modelId="{29E9303C-4D4C-459A-BB1D-444C28499FCA}" type="pres">
      <dgm:prSet presAssocID="{D0DFF73E-F1C8-47B2-BD66-7584D074191F}" presName="linearProcess" presStyleCnt="0"/>
      <dgm:spPr/>
    </dgm:pt>
    <dgm:pt modelId="{DABEA844-CD44-42B5-871D-9161403C2369}" type="pres">
      <dgm:prSet presAssocID="{43982268-EA64-4E12-8949-809B18452ADA}" presName="textNode" presStyleLbl="node1" presStyleIdx="0" presStyleCnt="3">
        <dgm:presLayoutVars>
          <dgm:bulletEnabled val="1"/>
        </dgm:presLayoutVars>
      </dgm:prSet>
      <dgm:spPr/>
      <dgm:t>
        <a:bodyPr/>
        <a:lstStyle/>
        <a:p>
          <a:endParaRPr lang="en-CA"/>
        </a:p>
      </dgm:t>
    </dgm:pt>
    <dgm:pt modelId="{66BE74D0-9FD9-4DAC-852E-97787924B2CD}" type="pres">
      <dgm:prSet presAssocID="{01F986F9-3818-40DA-9A39-84F4FFB33C8D}" presName="sibTrans" presStyleCnt="0"/>
      <dgm:spPr/>
    </dgm:pt>
    <dgm:pt modelId="{CA14E5ED-6E11-41E4-B741-2B969ADFE9E7}" type="pres">
      <dgm:prSet presAssocID="{9F7AD32C-4544-476D-BBAA-1FCE5ECDC648}" presName="textNode" presStyleLbl="node1" presStyleIdx="1" presStyleCnt="3">
        <dgm:presLayoutVars>
          <dgm:bulletEnabled val="1"/>
        </dgm:presLayoutVars>
      </dgm:prSet>
      <dgm:spPr/>
      <dgm:t>
        <a:bodyPr/>
        <a:lstStyle/>
        <a:p>
          <a:endParaRPr lang="en-CA"/>
        </a:p>
      </dgm:t>
    </dgm:pt>
    <dgm:pt modelId="{D6B2C1D8-8185-41A4-9243-709E16D0AFD0}" type="pres">
      <dgm:prSet presAssocID="{930F3B02-F2BA-4ECA-81E6-4D6830418BE5}" presName="sibTrans" presStyleCnt="0"/>
      <dgm:spPr/>
    </dgm:pt>
    <dgm:pt modelId="{2FC729BC-2DFF-4D03-9AEC-B902D468EA0E}" type="pres">
      <dgm:prSet presAssocID="{852EE594-F6FF-4D61-BCA0-D25D7F906CFE}" presName="textNode" presStyleLbl="node1" presStyleIdx="2" presStyleCnt="3">
        <dgm:presLayoutVars>
          <dgm:bulletEnabled val="1"/>
        </dgm:presLayoutVars>
      </dgm:prSet>
      <dgm:spPr/>
      <dgm:t>
        <a:bodyPr/>
        <a:lstStyle/>
        <a:p>
          <a:endParaRPr lang="en-CA"/>
        </a:p>
      </dgm:t>
    </dgm:pt>
  </dgm:ptLst>
  <dgm:cxnLst>
    <dgm:cxn modelId="{64EF5CAC-6A1B-4B54-B99E-F8E42616BA3E}" type="presOf" srcId="{D0DFF73E-F1C8-47B2-BD66-7584D074191F}" destId="{10C80113-88C2-4B57-BBAD-FB9E789F4F55}" srcOrd="0" destOrd="0" presId="urn:microsoft.com/office/officeart/2005/8/layout/hProcess9"/>
    <dgm:cxn modelId="{09A34E56-A83B-4F0C-AF9E-5F14F4BDC6C9}" type="presOf" srcId="{9F7AD32C-4544-476D-BBAA-1FCE5ECDC648}" destId="{CA14E5ED-6E11-41E4-B741-2B969ADFE9E7}" srcOrd="0" destOrd="0" presId="urn:microsoft.com/office/officeart/2005/8/layout/hProcess9"/>
    <dgm:cxn modelId="{BD69EAAE-C52F-42AD-AAC8-41242C0B0C27}" srcId="{D0DFF73E-F1C8-47B2-BD66-7584D074191F}" destId="{43982268-EA64-4E12-8949-809B18452ADA}" srcOrd="0" destOrd="0" parTransId="{23803D22-8368-4E6A-925F-7E070BA6651A}" sibTransId="{01F986F9-3818-40DA-9A39-84F4FFB33C8D}"/>
    <dgm:cxn modelId="{D9960378-63B7-4A38-BC86-64A6336FEBE5}" srcId="{D0DFF73E-F1C8-47B2-BD66-7584D074191F}" destId="{9F7AD32C-4544-476D-BBAA-1FCE5ECDC648}" srcOrd="1" destOrd="0" parTransId="{016D17A0-D4A2-4A67-A985-336DC5A40BA2}" sibTransId="{930F3B02-F2BA-4ECA-81E6-4D6830418BE5}"/>
    <dgm:cxn modelId="{80096DF4-7742-4D11-964F-B532BBB59372}" type="presOf" srcId="{43982268-EA64-4E12-8949-809B18452ADA}" destId="{DABEA844-CD44-42B5-871D-9161403C2369}" srcOrd="0" destOrd="0" presId="urn:microsoft.com/office/officeart/2005/8/layout/hProcess9"/>
    <dgm:cxn modelId="{92E10FAB-B9E1-4294-9CC2-8A27BBFD575E}" srcId="{D0DFF73E-F1C8-47B2-BD66-7584D074191F}" destId="{852EE594-F6FF-4D61-BCA0-D25D7F906CFE}" srcOrd="2" destOrd="0" parTransId="{5DE34DC1-3532-41C3-A185-12C2B2B7FA4D}" sibTransId="{75088DF6-88D2-4538-A896-FFC17E9845D9}"/>
    <dgm:cxn modelId="{BBE01906-3FE0-4039-ABD0-74EC9924241B}" type="presOf" srcId="{852EE594-F6FF-4D61-BCA0-D25D7F906CFE}" destId="{2FC729BC-2DFF-4D03-9AEC-B902D468EA0E}" srcOrd="0" destOrd="0" presId="urn:microsoft.com/office/officeart/2005/8/layout/hProcess9"/>
    <dgm:cxn modelId="{27947AC4-5016-4637-8026-3814C3BEE2B9}" type="presParOf" srcId="{10C80113-88C2-4B57-BBAD-FB9E789F4F55}" destId="{195A82B7-8C81-4121-AD77-6B3D315C3DB0}" srcOrd="0" destOrd="0" presId="urn:microsoft.com/office/officeart/2005/8/layout/hProcess9"/>
    <dgm:cxn modelId="{C85342CE-43E0-4BC9-A029-4768894A8727}" type="presParOf" srcId="{10C80113-88C2-4B57-BBAD-FB9E789F4F55}" destId="{29E9303C-4D4C-459A-BB1D-444C28499FCA}" srcOrd="1" destOrd="0" presId="urn:microsoft.com/office/officeart/2005/8/layout/hProcess9"/>
    <dgm:cxn modelId="{C5C17202-67B2-49AA-8FC5-508E592D8454}" type="presParOf" srcId="{29E9303C-4D4C-459A-BB1D-444C28499FCA}" destId="{DABEA844-CD44-42B5-871D-9161403C2369}" srcOrd="0" destOrd="0" presId="urn:microsoft.com/office/officeart/2005/8/layout/hProcess9"/>
    <dgm:cxn modelId="{C4CF4F55-0A46-4745-B673-A0F0CA21224D}" type="presParOf" srcId="{29E9303C-4D4C-459A-BB1D-444C28499FCA}" destId="{66BE74D0-9FD9-4DAC-852E-97787924B2CD}" srcOrd="1" destOrd="0" presId="urn:microsoft.com/office/officeart/2005/8/layout/hProcess9"/>
    <dgm:cxn modelId="{E23666E9-09E7-4B1C-B48F-A47E16F401D9}" type="presParOf" srcId="{29E9303C-4D4C-459A-BB1D-444C28499FCA}" destId="{CA14E5ED-6E11-41E4-B741-2B969ADFE9E7}" srcOrd="2" destOrd="0" presId="urn:microsoft.com/office/officeart/2005/8/layout/hProcess9"/>
    <dgm:cxn modelId="{0B088514-7AF1-472D-ABDF-0DA0AEBFF4B8}" type="presParOf" srcId="{29E9303C-4D4C-459A-BB1D-444C28499FCA}" destId="{D6B2C1D8-8185-41A4-9243-709E16D0AFD0}" srcOrd="3" destOrd="0" presId="urn:microsoft.com/office/officeart/2005/8/layout/hProcess9"/>
    <dgm:cxn modelId="{4CAE8F61-FEAA-4043-A7AB-22AD45C32C13}" type="presParOf" srcId="{29E9303C-4D4C-459A-BB1D-444C28499FCA}" destId="{2FC729BC-2DFF-4D03-9AEC-B902D468EA0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A5C3B-8187-433A-8C98-1DC6EFB1CDB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CA"/>
        </a:p>
      </dgm:t>
    </dgm:pt>
    <dgm:pt modelId="{4132A2BC-14D3-4A9A-9DD4-1BCC166E04D0}">
      <dgm:prSet phldrT="[Text]"/>
      <dgm:spPr/>
      <dgm:t>
        <a:bodyPr/>
        <a:lstStyle/>
        <a:p>
          <a:r>
            <a:rPr lang="en-CA" dirty="0" smtClean="0">
              <a:ln>
                <a:solidFill>
                  <a:schemeClr val="accent1">
                    <a:hueOff val="0"/>
                    <a:satOff val="0"/>
                    <a:lumOff val="0"/>
                  </a:schemeClr>
                </a:solidFill>
              </a:ln>
            </a:rPr>
            <a:t>Step 1: Plan assessment</a:t>
          </a:r>
          <a:endParaRPr lang="en-CA" dirty="0">
            <a:ln>
              <a:solidFill>
                <a:schemeClr val="accent1">
                  <a:hueOff val="0"/>
                  <a:satOff val="0"/>
                  <a:lumOff val="0"/>
                </a:schemeClr>
              </a:solidFill>
            </a:ln>
          </a:endParaRPr>
        </a:p>
      </dgm:t>
    </dgm:pt>
    <dgm:pt modelId="{109D7EE3-DE15-4499-9A35-DD2102159DE1}" type="parTrans" cxnId="{21D32437-E37E-46B1-94CC-F0B3F6379D9F}">
      <dgm:prSet/>
      <dgm:spPr/>
      <dgm:t>
        <a:bodyPr/>
        <a:lstStyle/>
        <a:p>
          <a:endParaRPr lang="en-CA">
            <a:ln>
              <a:solidFill>
                <a:schemeClr val="accent1">
                  <a:hueOff val="0"/>
                  <a:satOff val="0"/>
                  <a:lumOff val="0"/>
                </a:schemeClr>
              </a:solidFill>
            </a:ln>
          </a:endParaRPr>
        </a:p>
      </dgm:t>
    </dgm:pt>
    <dgm:pt modelId="{BB62A2DC-5911-47A7-9B3D-96382A944512}" type="sibTrans" cxnId="{21D32437-E37E-46B1-94CC-F0B3F6379D9F}">
      <dgm:prSet/>
      <dgm:spPr/>
      <dgm:t>
        <a:bodyPr/>
        <a:lstStyle/>
        <a:p>
          <a:endParaRPr lang="en-CA">
            <a:ln>
              <a:solidFill>
                <a:schemeClr val="accent1">
                  <a:hueOff val="0"/>
                  <a:satOff val="0"/>
                  <a:lumOff val="0"/>
                </a:schemeClr>
              </a:solidFill>
            </a:ln>
          </a:endParaRPr>
        </a:p>
      </dgm:t>
    </dgm:pt>
    <dgm:pt modelId="{D16F526D-AAB8-4BAE-A0A8-ED1D2489D3E3}">
      <dgm:prSet phldrT="[Text]"/>
      <dgm:spPr/>
      <dgm:t>
        <a:bodyPr/>
        <a:lstStyle/>
        <a:p>
          <a:r>
            <a:rPr lang="en-CA" dirty="0" smtClean="0">
              <a:ln>
                <a:solidFill>
                  <a:schemeClr val="accent1">
                    <a:hueOff val="0"/>
                    <a:satOff val="0"/>
                    <a:lumOff val="0"/>
                  </a:schemeClr>
                </a:solidFill>
              </a:ln>
            </a:rPr>
            <a:t>Step 2: Identify hazards and determine risk rating </a:t>
          </a:r>
          <a:endParaRPr lang="en-CA" dirty="0">
            <a:ln>
              <a:solidFill>
                <a:schemeClr val="accent1">
                  <a:hueOff val="0"/>
                  <a:satOff val="0"/>
                  <a:lumOff val="0"/>
                </a:schemeClr>
              </a:solidFill>
            </a:ln>
          </a:endParaRPr>
        </a:p>
      </dgm:t>
    </dgm:pt>
    <dgm:pt modelId="{7F94C440-58AF-45CA-9738-0525F95A178B}" type="parTrans" cxnId="{CBB15AA1-4D24-42D8-9820-2BD553E1775D}">
      <dgm:prSet/>
      <dgm:spPr/>
      <dgm:t>
        <a:bodyPr/>
        <a:lstStyle/>
        <a:p>
          <a:endParaRPr lang="en-CA">
            <a:ln>
              <a:solidFill>
                <a:schemeClr val="accent1">
                  <a:hueOff val="0"/>
                  <a:satOff val="0"/>
                  <a:lumOff val="0"/>
                </a:schemeClr>
              </a:solidFill>
            </a:ln>
          </a:endParaRPr>
        </a:p>
      </dgm:t>
    </dgm:pt>
    <dgm:pt modelId="{70C00223-DA19-45EE-A47A-7BA3A9A36E8F}" type="sibTrans" cxnId="{CBB15AA1-4D24-42D8-9820-2BD553E1775D}">
      <dgm:prSet/>
      <dgm:spPr/>
      <dgm:t>
        <a:bodyPr/>
        <a:lstStyle/>
        <a:p>
          <a:endParaRPr lang="en-CA">
            <a:ln>
              <a:solidFill>
                <a:schemeClr val="accent1">
                  <a:hueOff val="0"/>
                  <a:satOff val="0"/>
                  <a:lumOff val="0"/>
                </a:schemeClr>
              </a:solidFill>
            </a:ln>
          </a:endParaRPr>
        </a:p>
      </dgm:t>
    </dgm:pt>
    <dgm:pt modelId="{80B94DF9-C0BC-4FB1-BF6B-75FEAB1EF718}">
      <dgm:prSet phldrT="[Text]"/>
      <dgm:spPr/>
      <dgm:t>
        <a:bodyPr/>
        <a:lstStyle/>
        <a:p>
          <a:r>
            <a:rPr lang="en-CA" dirty="0" smtClean="0">
              <a:ln>
                <a:solidFill>
                  <a:schemeClr val="accent1">
                    <a:hueOff val="0"/>
                    <a:satOff val="0"/>
                    <a:lumOff val="0"/>
                  </a:schemeClr>
                </a:solidFill>
              </a:ln>
            </a:rPr>
            <a:t>Step 3: Develop action plan to control hazards </a:t>
          </a:r>
          <a:endParaRPr lang="en-CA" dirty="0">
            <a:ln>
              <a:solidFill>
                <a:schemeClr val="accent1">
                  <a:hueOff val="0"/>
                  <a:satOff val="0"/>
                  <a:lumOff val="0"/>
                </a:schemeClr>
              </a:solidFill>
            </a:ln>
          </a:endParaRPr>
        </a:p>
      </dgm:t>
    </dgm:pt>
    <dgm:pt modelId="{E45D0EFC-0259-4AC2-955F-1934EC97EB32}" type="sibTrans" cxnId="{7D96B095-06E4-4FF2-AB26-7B7BBB311049}">
      <dgm:prSet/>
      <dgm:spPr/>
      <dgm:t>
        <a:bodyPr/>
        <a:lstStyle/>
        <a:p>
          <a:endParaRPr lang="en-CA">
            <a:ln>
              <a:solidFill>
                <a:schemeClr val="accent1">
                  <a:hueOff val="0"/>
                  <a:satOff val="0"/>
                  <a:lumOff val="0"/>
                </a:schemeClr>
              </a:solidFill>
            </a:ln>
          </a:endParaRPr>
        </a:p>
      </dgm:t>
    </dgm:pt>
    <dgm:pt modelId="{7F59DA26-701E-41A7-AADA-7AAB63A953C6}" type="parTrans" cxnId="{7D96B095-06E4-4FF2-AB26-7B7BBB311049}">
      <dgm:prSet/>
      <dgm:spPr/>
      <dgm:t>
        <a:bodyPr/>
        <a:lstStyle/>
        <a:p>
          <a:endParaRPr lang="en-CA">
            <a:ln>
              <a:solidFill>
                <a:schemeClr val="accent1">
                  <a:hueOff val="0"/>
                  <a:satOff val="0"/>
                  <a:lumOff val="0"/>
                </a:schemeClr>
              </a:solidFill>
            </a:ln>
          </a:endParaRPr>
        </a:p>
      </dgm:t>
    </dgm:pt>
    <dgm:pt modelId="{6AF6C521-AD46-4150-B7B6-B0F25B0FF4CF}">
      <dgm:prSet phldrT="[Text]"/>
      <dgm:spPr/>
      <dgm:t>
        <a:bodyPr/>
        <a:lstStyle/>
        <a:p>
          <a:r>
            <a:rPr lang="en-CA" dirty="0" smtClean="0">
              <a:ln>
                <a:solidFill>
                  <a:schemeClr val="accent1">
                    <a:hueOff val="0"/>
                    <a:satOff val="0"/>
                    <a:lumOff val="0"/>
                  </a:schemeClr>
                </a:solidFill>
              </a:ln>
            </a:rPr>
            <a:t>Step 4: Implement action plan </a:t>
          </a:r>
          <a:endParaRPr lang="en-CA" dirty="0">
            <a:ln>
              <a:solidFill>
                <a:schemeClr val="accent1">
                  <a:hueOff val="0"/>
                  <a:satOff val="0"/>
                  <a:lumOff val="0"/>
                </a:schemeClr>
              </a:solidFill>
            </a:ln>
          </a:endParaRPr>
        </a:p>
      </dgm:t>
    </dgm:pt>
    <dgm:pt modelId="{8ACAEFBC-BD89-4224-B595-C464478EA97D}" type="parTrans" cxnId="{377D8942-CF09-4620-A203-F667EE322E19}">
      <dgm:prSet/>
      <dgm:spPr/>
      <dgm:t>
        <a:bodyPr/>
        <a:lstStyle/>
        <a:p>
          <a:endParaRPr lang="en-CA">
            <a:ln>
              <a:solidFill>
                <a:schemeClr val="accent1">
                  <a:hueOff val="0"/>
                  <a:satOff val="0"/>
                  <a:lumOff val="0"/>
                </a:schemeClr>
              </a:solidFill>
            </a:ln>
          </a:endParaRPr>
        </a:p>
      </dgm:t>
    </dgm:pt>
    <dgm:pt modelId="{F9907AE1-D036-4E60-8A9F-E860025074C2}" type="sibTrans" cxnId="{377D8942-CF09-4620-A203-F667EE322E19}">
      <dgm:prSet/>
      <dgm:spPr/>
      <dgm:t>
        <a:bodyPr/>
        <a:lstStyle/>
        <a:p>
          <a:endParaRPr lang="en-CA">
            <a:ln>
              <a:solidFill>
                <a:schemeClr val="accent1">
                  <a:hueOff val="0"/>
                  <a:satOff val="0"/>
                  <a:lumOff val="0"/>
                </a:schemeClr>
              </a:solidFill>
            </a:ln>
          </a:endParaRPr>
        </a:p>
      </dgm:t>
    </dgm:pt>
    <dgm:pt modelId="{B5B82DBB-A75D-40A4-A875-2B08C9F5B7F5}">
      <dgm:prSet phldrT="[Text]"/>
      <dgm:spPr/>
      <dgm:t>
        <a:bodyPr/>
        <a:lstStyle/>
        <a:p>
          <a:r>
            <a:rPr lang="en-CA" dirty="0" smtClean="0">
              <a:ln>
                <a:solidFill>
                  <a:schemeClr val="accent1">
                    <a:hueOff val="0"/>
                    <a:satOff val="0"/>
                    <a:lumOff val="0"/>
                  </a:schemeClr>
                </a:solidFill>
              </a:ln>
            </a:rPr>
            <a:t>Step 5: Evaluation </a:t>
          </a:r>
          <a:endParaRPr lang="en-CA" dirty="0">
            <a:ln>
              <a:solidFill>
                <a:schemeClr val="accent1">
                  <a:hueOff val="0"/>
                  <a:satOff val="0"/>
                  <a:lumOff val="0"/>
                </a:schemeClr>
              </a:solidFill>
            </a:ln>
          </a:endParaRPr>
        </a:p>
      </dgm:t>
    </dgm:pt>
    <dgm:pt modelId="{A58D4307-B8B5-4BFF-8F30-A4809A2C3D15}" type="parTrans" cxnId="{D94FF8D0-774D-450B-B850-805F1B66B868}">
      <dgm:prSet/>
      <dgm:spPr/>
      <dgm:t>
        <a:bodyPr/>
        <a:lstStyle/>
        <a:p>
          <a:endParaRPr lang="en-CA">
            <a:ln>
              <a:solidFill>
                <a:schemeClr val="accent1">
                  <a:hueOff val="0"/>
                  <a:satOff val="0"/>
                  <a:lumOff val="0"/>
                </a:schemeClr>
              </a:solidFill>
            </a:ln>
          </a:endParaRPr>
        </a:p>
      </dgm:t>
    </dgm:pt>
    <dgm:pt modelId="{19273D32-A48D-4974-A905-F77DB6D26141}" type="sibTrans" cxnId="{D94FF8D0-774D-450B-B850-805F1B66B868}">
      <dgm:prSet/>
      <dgm:spPr/>
      <dgm:t>
        <a:bodyPr/>
        <a:lstStyle/>
        <a:p>
          <a:endParaRPr lang="en-CA">
            <a:ln>
              <a:solidFill>
                <a:schemeClr val="accent1">
                  <a:hueOff val="0"/>
                  <a:satOff val="0"/>
                  <a:lumOff val="0"/>
                </a:schemeClr>
              </a:solidFill>
            </a:ln>
          </a:endParaRPr>
        </a:p>
      </dgm:t>
    </dgm:pt>
    <dgm:pt modelId="{F02872B4-F570-492E-8E08-B5962EC27A22}" type="pres">
      <dgm:prSet presAssocID="{883A5C3B-8187-433A-8C98-1DC6EFB1CDB3}" presName="rootnode" presStyleCnt="0">
        <dgm:presLayoutVars>
          <dgm:chMax/>
          <dgm:chPref/>
          <dgm:dir/>
          <dgm:animLvl val="lvl"/>
        </dgm:presLayoutVars>
      </dgm:prSet>
      <dgm:spPr/>
      <dgm:t>
        <a:bodyPr/>
        <a:lstStyle/>
        <a:p>
          <a:endParaRPr lang="en-CA"/>
        </a:p>
      </dgm:t>
    </dgm:pt>
    <dgm:pt modelId="{19020181-66A3-4682-B25E-AFF95E9B4D1C}" type="pres">
      <dgm:prSet presAssocID="{4132A2BC-14D3-4A9A-9DD4-1BCC166E04D0}" presName="composite" presStyleCnt="0"/>
      <dgm:spPr/>
    </dgm:pt>
    <dgm:pt modelId="{7953868A-DE34-489B-A13E-F0F52E9704BF}" type="pres">
      <dgm:prSet presAssocID="{4132A2BC-14D3-4A9A-9DD4-1BCC166E04D0}" presName="LShape" presStyleLbl="alignNode1" presStyleIdx="0" presStyleCnt="9"/>
      <dgm:spPr/>
    </dgm:pt>
    <dgm:pt modelId="{70156F95-11B5-41DF-B8A4-B6EFBDD9679B}" type="pres">
      <dgm:prSet presAssocID="{4132A2BC-14D3-4A9A-9DD4-1BCC166E04D0}" presName="ParentText" presStyleLbl="revTx" presStyleIdx="0" presStyleCnt="5">
        <dgm:presLayoutVars>
          <dgm:chMax val="0"/>
          <dgm:chPref val="0"/>
          <dgm:bulletEnabled val="1"/>
        </dgm:presLayoutVars>
      </dgm:prSet>
      <dgm:spPr/>
      <dgm:t>
        <a:bodyPr/>
        <a:lstStyle/>
        <a:p>
          <a:endParaRPr lang="en-CA"/>
        </a:p>
      </dgm:t>
    </dgm:pt>
    <dgm:pt modelId="{411CD534-80FE-46A9-98ED-6038EE642678}" type="pres">
      <dgm:prSet presAssocID="{4132A2BC-14D3-4A9A-9DD4-1BCC166E04D0}" presName="Triangle" presStyleLbl="alignNode1" presStyleIdx="1" presStyleCnt="9"/>
      <dgm:spPr/>
    </dgm:pt>
    <dgm:pt modelId="{CD3BB48F-22D7-4FCE-9AA8-305A6CE5F7EE}" type="pres">
      <dgm:prSet presAssocID="{BB62A2DC-5911-47A7-9B3D-96382A944512}" presName="sibTrans" presStyleCnt="0"/>
      <dgm:spPr/>
    </dgm:pt>
    <dgm:pt modelId="{7DA1DEC1-1E8B-40DE-BE28-5FD9702E146F}" type="pres">
      <dgm:prSet presAssocID="{BB62A2DC-5911-47A7-9B3D-96382A944512}" presName="space" presStyleCnt="0"/>
      <dgm:spPr/>
    </dgm:pt>
    <dgm:pt modelId="{CE486FB1-67EC-4AE8-AED9-6983DBA3CBA4}" type="pres">
      <dgm:prSet presAssocID="{D16F526D-AAB8-4BAE-A0A8-ED1D2489D3E3}" presName="composite" presStyleCnt="0"/>
      <dgm:spPr/>
    </dgm:pt>
    <dgm:pt modelId="{2FA47221-8D08-4F11-AA28-065D7C99EFFC}" type="pres">
      <dgm:prSet presAssocID="{D16F526D-AAB8-4BAE-A0A8-ED1D2489D3E3}" presName="LShape" presStyleLbl="alignNode1" presStyleIdx="2" presStyleCnt="9"/>
      <dgm:spPr/>
    </dgm:pt>
    <dgm:pt modelId="{1938AB61-4C71-4423-B88E-E6F91AE45D84}" type="pres">
      <dgm:prSet presAssocID="{D16F526D-AAB8-4BAE-A0A8-ED1D2489D3E3}" presName="ParentText" presStyleLbl="revTx" presStyleIdx="1" presStyleCnt="5">
        <dgm:presLayoutVars>
          <dgm:chMax val="0"/>
          <dgm:chPref val="0"/>
          <dgm:bulletEnabled val="1"/>
        </dgm:presLayoutVars>
      </dgm:prSet>
      <dgm:spPr/>
      <dgm:t>
        <a:bodyPr/>
        <a:lstStyle/>
        <a:p>
          <a:endParaRPr lang="en-CA"/>
        </a:p>
      </dgm:t>
    </dgm:pt>
    <dgm:pt modelId="{438E2E53-E6B0-4230-A3D6-E2731926ED9B}" type="pres">
      <dgm:prSet presAssocID="{D16F526D-AAB8-4BAE-A0A8-ED1D2489D3E3}" presName="Triangle" presStyleLbl="alignNode1" presStyleIdx="3" presStyleCnt="9"/>
      <dgm:spPr/>
    </dgm:pt>
    <dgm:pt modelId="{391CDCE0-A6A3-413B-8FF5-D77E3378EED4}" type="pres">
      <dgm:prSet presAssocID="{70C00223-DA19-45EE-A47A-7BA3A9A36E8F}" presName="sibTrans" presStyleCnt="0"/>
      <dgm:spPr/>
    </dgm:pt>
    <dgm:pt modelId="{2E1290E3-E139-4545-B456-E7837BE98F5F}" type="pres">
      <dgm:prSet presAssocID="{70C00223-DA19-45EE-A47A-7BA3A9A36E8F}" presName="space" presStyleCnt="0"/>
      <dgm:spPr/>
    </dgm:pt>
    <dgm:pt modelId="{277106BD-FC8B-4EB5-A430-FF649BA56CF7}" type="pres">
      <dgm:prSet presAssocID="{80B94DF9-C0BC-4FB1-BF6B-75FEAB1EF718}" presName="composite" presStyleCnt="0"/>
      <dgm:spPr/>
    </dgm:pt>
    <dgm:pt modelId="{86A80FF7-7C6E-49C8-AEF2-4290B7F46BD2}" type="pres">
      <dgm:prSet presAssocID="{80B94DF9-C0BC-4FB1-BF6B-75FEAB1EF718}" presName="LShape" presStyleLbl="alignNode1" presStyleIdx="4" presStyleCnt="9"/>
      <dgm:spPr/>
      <dgm:t>
        <a:bodyPr/>
        <a:lstStyle/>
        <a:p>
          <a:endParaRPr lang="en-CA"/>
        </a:p>
      </dgm:t>
    </dgm:pt>
    <dgm:pt modelId="{666B6661-0C56-46D4-9FD7-38CDA1CA1D8A}" type="pres">
      <dgm:prSet presAssocID="{80B94DF9-C0BC-4FB1-BF6B-75FEAB1EF718}" presName="ParentText" presStyleLbl="revTx" presStyleIdx="2" presStyleCnt="5">
        <dgm:presLayoutVars>
          <dgm:chMax val="0"/>
          <dgm:chPref val="0"/>
          <dgm:bulletEnabled val="1"/>
        </dgm:presLayoutVars>
      </dgm:prSet>
      <dgm:spPr/>
      <dgm:t>
        <a:bodyPr/>
        <a:lstStyle/>
        <a:p>
          <a:endParaRPr lang="en-CA"/>
        </a:p>
      </dgm:t>
    </dgm:pt>
    <dgm:pt modelId="{98EA5561-885C-4F6E-BD39-3189429DF9D3}" type="pres">
      <dgm:prSet presAssocID="{80B94DF9-C0BC-4FB1-BF6B-75FEAB1EF718}" presName="Triangle" presStyleLbl="alignNode1" presStyleIdx="5" presStyleCnt="9"/>
      <dgm:spPr/>
    </dgm:pt>
    <dgm:pt modelId="{85180F95-CD87-4EF9-A15A-0473FE2054EE}" type="pres">
      <dgm:prSet presAssocID="{E45D0EFC-0259-4AC2-955F-1934EC97EB32}" presName="sibTrans" presStyleCnt="0"/>
      <dgm:spPr/>
    </dgm:pt>
    <dgm:pt modelId="{0F5F213B-0D47-4839-8977-DD77E43CA61A}" type="pres">
      <dgm:prSet presAssocID="{E45D0EFC-0259-4AC2-955F-1934EC97EB32}" presName="space" presStyleCnt="0"/>
      <dgm:spPr/>
    </dgm:pt>
    <dgm:pt modelId="{3E0B7D23-3306-41DE-BD71-87C4441DC4F8}" type="pres">
      <dgm:prSet presAssocID="{6AF6C521-AD46-4150-B7B6-B0F25B0FF4CF}" presName="composite" presStyleCnt="0"/>
      <dgm:spPr/>
    </dgm:pt>
    <dgm:pt modelId="{C0C364A9-F92D-43DE-A4F0-6E2D84FC1121}" type="pres">
      <dgm:prSet presAssocID="{6AF6C521-AD46-4150-B7B6-B0F25B0FF4CF}" presName="LShape" presStyleLbl="alignNode1" presStyleIdx="6" presStyleCnt="9"/>
      <dgm:spPr/>
    </dgm:pt>
    <dgm:pt modelId="{18C79FED-9106-40B0-A1A9-5D2BD4D61181}" type="pres">
      <dgm:prSet presAssocID="{6AF6C521-AD46-4150-B7B6-B0F25B0FF4CF}" presName="ParentText" presStyleLbl="revTx" presStyleIdx="3" presStyleCnt="5">
        <dgm:presLayoutVars>
          <dgm:chMax val="0"/>
          <dgm:chPref val="0"/>
          <dgm:bulletEnabled val="1"/>
        </dgm:presLayoutVars>
      </dgm:prSet>
      <dgm:spPr/>
      <dgm:t>
        <a:bodyPr/>
        <a:lstStyle/>
        <a:p>
          <a:endParaRPr lang="en-CA"/>
        </a:p>
      </dgm:t>
    </dgm:pt>
    <dgm:pt modelId="{168D7319-EA0F-4979-892F-E627D72192EE}" type="pres">
      <dgm:prSet presAssocID="{6AF6C521-AD46-4150-B7B6-B0F25B0FF4CF}" presName="Triangle" presStyleLbl="alignNode1" presStyleIdx="7" presStyleCnt="9"/>
      <dgm:spPr/>
    </dgm:pt>
    <dgm:pt modelId="{F5F82D94-5D54-4774-A36B-1C1A23AA0CB8}" type="pres">
      <dgm:prSet presAssocID="{F9907AE1-D036-4E60-8A9F-E860025074C2}" presName="sibTrans" presStyleCnt="0"/>
      <dgm:spPr/>
    </dgm:pt>
    <dgm:pt modelId="{D11E98FE-807D-414B-BB1B-E42EF2436DB5}" type="pres">
      <dgm:prSet presAssocID="{F9907AE1-D036-4E60-8A9F-E860025074C2}" presName="space" presStyleCnt="0"/>
      <dgm:spPr/>
    </dgm:pt>
    <dgm:pt modelId="{48551D2B-7E6F-4308-BFB5-0E28CF09F24E}" type="pres">
      <dgm:prSet presAssocID="{B5B82DBB-A75D-40A4-A875-2B08C9F5B7F5}" presName="composite" presStyleCnt="0"/>
      <dgm:spPr/>
    </dgm:pt>
    <dgm:pt modelId="{D382D8DB-EA2B-4918-BDE0-1E8438E0BE08}" type="pres">
      <dgm:prSet presAssocID="{B5B82DBB-A75D-40A4-A875-2B08C9F5B7F5}" presName="LShape" presStyleLbl="alignNode1" presStyleIdx="8" presStyleCnt="9"/>
      <dgm:spPr/>
    </dgm:pt>
    <dgm:pt modelId="{2FEE3EED-F378-438B-98FC-6C259608CD2A}" type="pres">
      <dgm:prSet presAssocID="{B5B82DBB-A75D-40A4-A875-2B08C9F5B7F5}" presName="ParentText" presStyleLbl="revTx" presStyleIdx="4" presStyleCnt="5">
        <dgm:presLayoutVars>
          <dgm:chMax val="0"/>
          <dgm:chPref val="0"/>
          <dgm:bulletEnabled val="1"/>
        </dgm:presLayoutVars>
      </dgm:prSet>
      <dgm:spPr/>
      <dgm:t>
        <a:bodyPr/>
        <a:lstStyle/>
        <a:p>
          <a:endParaRPr lang="en-CA"/>
        </a:p>
      </dgm:t>
    </dgm:pt>
  </dgm:ptLst>
  <dgm:cxnLst>
    <dgm:cxn modelId="{21D32437-E37E-46B1-94CC-F0B3F6379D9F}" srcId="{883A5C3B-8187-433A-8C98-1DC6EFB1CDB3}" destId="{4132A2BC-14D3-4A9A-9DD4-1BCC166E04D0}" srcOrd="0" destOrd="0" parTransId="{109D7EE3-DE15-4499-9A35-DD2102159DE1}" sibTransId="{BB62A2DC-5911-47A7-9B3D-96382A944512}"/>
    <dgm:cxn modelId="{F7DBBA92-4D49-4A1E-A687-48A678554567}" type="presOf" srcId="{D16F526D-AAB8-4BAE-A0A8-ED1D2489D3E3}" destId="{1938AB61-4C71-4423-B88E-E6F91AE45D84}" srcOrd="0" destOrd="0" presId="urn:microsoft.com/office/officeart/2009/3/layout/StepUpProcess"/>
    <dgm:cxn modelId="{CBB15AA1-4D24-42D8-9820-2BD553E1775D}" srcId="{883A5C3B-8187-433A-8C98-1DC6EFB1CDB3}" destId="{D16F526D-AAB8-4BAE-A0A8-ED1D2489D3E3}" srcOrd="1" destOrd="0" parTransId="{7F94C440-58AF-45CA-9738-0525F95A178B}" sibTransId="{70C00223-DA19-45EE-A47A-7BA3A9A36E8F}"/>
    <dgm:cxn modelId="{D94FF8D0-774D-450B-B850-805F1B66B868}" srcId="{883A5C3B-8187-433A-8C98-1DC6EFB1CDB3}" destId="{B5B82DBB-A75D-40A4-A875-2B08C9F5B7F5}" srcOrd="4" destOrd="0" parTransId="{A58D4307-B8B5-4BFF-8F30-A4809A2C3D15}" sibTransId="{19273D32-A48D-4974-A905-F77DB6D26141}"/>
    <dgm:cxn modelId="{67B3373E-D998-415C-97C5-29B8509B21FC}" type="presOf" srcId="{4132A2BC-14D3-4A9A-9DD4-1BCC166E04D0}" destId="{70156F95-11B5-41DF-B8A4-B6EFBDD9679B}" srcOrd="0" destOrd="0" presId="urn:microsoft.com/office/officeart/2009/3/layout/StepUpProcess"/>
    <dgm:cxn modelId="{D0123046-CE9F-4854-8044-BAAC03EB2E67}" type="presOf" srcId="{6AF6C521-AD46-4150-B7B6-B0F25B0FF4CF}" destId="{18C79FED-9106-40B0-A1A9-5D2BD4D61181}" srcOrd="0" destOrd="0" presId="urn:microsoft.com/office/officeart/2009/3/layout/StepUpProcess"/>
    <dgm:cxn modelId="{0D29356B-4EBC-4EDF-A4BE-9536153D6296}" type="presOf" srcId="{80B94DF9-C0BC-4FB1-BF6B-75FEAB1EF718}" destId="{666B6661-0C56-46D4-9FD7-38CDA1CA1D8A}" srcOrd="0" destOrd="0" presId="urn:microsoft.com/office/officeart/2009/3/layout/StepUpProcess"/>
    <dgm:cxn modelId="{377D8942-CF09-4620-A203-F667EE322E19}" srcId="{883A5C3B-8187-433A-8C98-1DC6EFB1CDB3}" destId="{6AF6C521-AD46-4150-B7B6-B0F25B0FF4CF}" srcOrd="3" destOrd="0" parTransId="{8ACAEFBC-BD89-4224-B595-C464478EA97D}" sibTransId="{F9907AE1-D036-4E60-8A9F-E860025074C2}"/>
    <dgm:cxn modelId="{37E25C87-59B4-4FD8-B052-BB0C85183FEC}" type="presOf" srcId="{883A5C3B-8187-433A-8C98-1DC6EFB1CDB3}" destId="{F02872B4-F570-492E-8E08-B5962EC27A22}" srcOrd="0" destOrd="0" presId="urn:microsoft.com/office/officeart/2009/3/layout/StepUpProcess"/>
    <dgm:cxn modelId="{76961CDA-210C-4C7E-8329-F4F851DB94D6}" type="presOf" srcId="{B5B82DBB-A75D-40A4-A875-2B08C9F5B7F5}" destId="{2FEE3EED-F378-438B-98FC-6C259608CD2A}" srcOrd="0" destOrd="0" presId="urn:microsoft.com/office/officeart/2009/3/layout/StepUpProcess"/>
    <dgm:cxn modelId="{7D96B095-06E4-4FF2-AB26-7B7BBB311049}" srcId="{883A5C3B-8187-433A-8C98-1DC6EFB1CDB3}" destId="{80B94DF9-C0BC-4FB1-BF6B-75FEAB1EF718}" srcOrd="2" destOrd="0" parTransId="{7F59DA26-701E-41A7-AADA-7AAB63A953C6}" sibTransId="{E45D0EFC-0259-4AC2-955F-1934EC97EB32}"/>
    <dgm:cxn modelId="{DF59FC17-2AFB-440A-ABF9-2E9C933E1B6E}" type="presParOf" srcId="{F02872B4-F570-492E-8E08-B5962EC27A22}" destId="{19020181-66A3-4682-B25E-AFF95E9B4D1C}" srcOrd="0" destOrd="0" presId="urn:microsoft.com/office/officeart/2009/3/layout/StepUpProcess"/>
    <dgm:cxn modelId="{B26971DF-46E6-4A20-9DEC-11D270772B92}" type="presParOf" srcId="{19020181-66A3-4682-B25E-AFF95E9B4D1C}" destId="{7953868A-DE34-489B-A13E-F0F52E9704BF}" srcOrd="0" destOrd="0" presId="urn:microsoft.com/office/officeart/2009/3/layout/StepUpProcess"/>
    <dgm:cxn modelId="{AD1C22FA-AEC4-44EC-AF66-CE11744D86FB}" type="presParOf" srcId="{19020181-66A3-4682-B25E-AFF95E9B4D1C}" destId="{70156F95-11B5-41DF-B8A4-B6EFBDD9679B}" srcOrd="1" destOrd="0" presId="urn:microsoft.com/office/officeart/2009/3/layout/StepUpProcess"/>
    <dgm:cxn modelId="{ED0899CA-638E-4A7E-BB4C-2D1696653089}" type="presParOf" srcId="{19020181-66A3-4682-B25E-AFF95E9B4D1C}" destId="{411CD534-80FE-46A9-98ED-6038EE642678}" srcOrd="2" destOrd="0" presId="urn:microsoft.com/office/officeart/2009/3/layout/StepUpProcess"/>
    <dgm:cxn modelId="{C1ED3A74-4023-4E04-900B-F96810E81107}" type="presParOf" srcId="{F02872B4-F570-492E-8E08-B5962EC27A22}" destId="{CD3BB48F-22D7-4FCE-9AA8-305A6CE5F7EE}" srcOrd="1" destOrd="0" presId="urn:microsoft.com/office/officeart/2009/3/layout/StepUpProcess"/>
    <dgm:cxn modelId="{BF1DD410-E52B-4A3E-B239-8B4579E28F8B}" type="presParOf" srcId="{CD3BB48F-22D7-4FCE-9AA8-305A6CE5F7EE}" destId="{7DA1DEC1-1E8B-40DE-BE28-5FD9702E146F}" srcOrd="0" destOrd="0" presId="urn:microsoft.com/office/officeart/2009/3/layout/StepUpProcess"/>
    <dgm:cxn modelId="{119AB740-7266-47F5-97B6-906C6E003F56}" type="presParOf" srcId="{F02872B4-F570-492E-8E08-B5962EC27A22}" destId="{CE486FB1-67EC-4AE8-AED9-6983DBA3CBA4}" srcOrd="2" destOrd="0" presId="urn:microsoft.com/office/officeart/2009/3/layout/StepUpProcess"/>
    <dgm:cxn modelId="{6C09AC8D-E4FF-4F15-A77C-42248B9A1AE1}" type="presParOf" srcId="{CE486FB1-67EC-4AE8-AED9-6983DBA3CBA4}" destId="{2FA47221-8D08-4F11-AA28-065D7C99EFFC}" srcOrd="0" destOrd="0" presId="urn:microsoft.com/office/officeart/2009/3/layout/StepUpProcess"/>
    <dgm:cxn modelId="{1AAF1ED1-5763-4F78-B6C3-360EB7102AC5}" type="presParOf" srcId="{CE486FB1-67EC-4AE8-AED9-6983DBA3CBA4}" destId="{1938AB61-4C71-4423-B88E-E6F91AE45D84}" srcOrd="1" destOrd="0" presId="urn:microsoft.com/office/officeart/2009/3/layout/StepUpProcess"/>
    <dgm:cxn modelId="{7143D00A-82B2-41D2-9279-1C5A4B8FDCF6}" type="presParOf" srcId="{CE486FB1-67EC-4AE8-AED9-6983DBA3CBA4}" destId="{438E2E53-E6B0-4230-A3D6-E2731926ED9B}" srcOrd="2" destOrd="0" presId="urn:microsoft.com/office/officeart/2009/3/layout/StepUpProcess"/>
    <dgm:cxn modelId="{41668A7B-278C-4C1C-84DD-7D647FE04992}" type="presParOf" srcId="{F02872B4-F570-492E-8E08-B5962EC27A22}" destId="{391CDCE0-A6A3-413B-8FF5-D77E3378EED4}" srcOrd="3" destOrd="0" presId="urn:microsoft.com/office/officeart/2009/3/layout/StepUpProcess"/>
    <dgm:cxn modelId="{630B9EFC-5C9B-4E81-803B-A61659FAD962}" type="presParOf" srcId="{391CDCE0-A6A3-413B-8FF5-D77E3378EED4}" destId="{2E1290E3-E139-4545-B456-E7837BE98F5F}" srcOrd="0" destOrd="0" presId="urn:microsoft.com/office/officeart/2009/3/layout/StepUpProcess"/>
    <dgm:cxn modelId="{7EF32CBE-2378-4EFA-8878-BBB803E1926B}" type="presParOf" srcId="{F02872B4-F570-492E-8E08-B5962EC27A22}" destId="{277106BD-FC8B-4EB5-A430-FF649BA56CF7}" srcOrd="4" destOrd="0" presId="urn:microsoft.com/office/officeart/2009/3/layout/StepUpProcess"/>
    <dgm:cxn modelId="{48C1981B-C6A8-4F5F-AEE2-628880E7A812}" type="presParOf" srcId="{277106BD-FC8B-4EB5-A430-FF649BA56CF7}" destId="{86A80FF7-7C6E-49C8-AEF2-4290B7F46BD2}" srcOrd="0" destOrd="0" presId="urn:microsoft.com/office/officeart/2009/3/layout/StepUpProcess"/>
    <dgm:cxn modelId="{2C9D9775-8CF5-4534-8E4E-B27C4C046448}" type="presParOf" srcId="{277106BD-FC8B-4EB5-A430-FF649BA56CF7}" destId="{666B6661-0C56-46D4-9FD7-38CDA1CA1D8A}" srcOrd="1" destOrd="0" presId="urn:microsoft.com/office/officeart/2009/3/layout/StepUpProcess"/>
    <dgm:cxn modelId="{5D603D9A-CB75-416E-B14B-DB6E2DF08819}" type="presParOf" srcId="{277106BD-FC8B-4EB5-A430-FF649BA56CF7}" destId="{98EA5561-885C-4F6E-BD39-3189429DF9D3}" srcOrd="2" destOrd="0" presId="urn:microsoft.com/office/officeart/2009/3/layout/StepUpProcess"/>
    <dgm:cxn modelId="{D6DFB702-8AA4-4B2A-ADA2-166E380E1911}" type="presParOf" srcId="{F02872B4-F570-492E-8E08-B5962EC27A22}" destId="{85180F95-CD87-4EF9-A15A-0473FE2054EE}" srcOrd="5" destOrd="0" presId="urn:microsoft.com/office/officeart/2009/3/layout/StepUpProcess"/>
    <dgm:cxn modelId="{411CE71E-2D63-4B7F-8DB5-27C02CCFCFD9}" type="presParOf" srcId="{85180F95-CD87-4EF9-A15A-0473FE2054EE}" destId="{0F5F213B-0D47-4839-8977-DD77E43CA61A}" srcOrd="0" destOrd="0" presId="urn:microsoft.com/office/officeart/2009/3/layout/StepUpProcess"/>
    <dgm:cxn modelId="{34AF0A70-E366-4EF2-9779-CF1B70793CCF}" type="presParOf" srcId="{F02872B4-F570-492E-8E08-B5962EC27A22}" destId="{3E0B7D23-3306-41DE-BD71-87C4441DC4F8}" srcOrd="6" destOrd="0" presId="urn:microsoft.com/office/officeart/2009/3/layout/StepUpProcess"/>
    <dgm:cxn modelId="{FCDD3024-A7D7-47D9-B929-3EAC330B4C1E}" type="presParOf" srcId="{3E0B7D23-3306-41DE-BD71-87C4441DC4F8}" destId="{C0C364A9-F92D-43DE-A4F0-6E2D84FC1121}" srcOrd="0" destOrd="0" presId="urn:microsoft.com/office/officeart/2009/3/layout/StepUpProcess"/>
    <dgm:cxn modelId="{65D4B522-EA49-4D5A-A99E-BF7CB30300A1}" type="presParOf" srcId="{3E0B7D23-3306-41DE-BD71-87C4441DC4F8}" destId="{18C79FED-9106-40B0-A1A9-5D2BD4D61181}" srcOrd="1" destOrd="0" presId="urn:microsoft.com/office/officeart/2009/3/layout/StepUpProcess"/>
    <dgm:cxn modelId="{BC83F441-9A13-441A-B069-A59D16FC88BE}" type="presParOf" srcId="{3E0B7D23-3306-41DE-BD71-87C4441DC4F8}" destId="{168D7319-EA0F-4979-892F-E627D72192EE}" srcOrd="2" destOrd="0" presId="urn:microsoft.com/office/officeart/2009/3/layout/StepUpProcess"/>
    <dgm:cxn modelId="{87603547-A2D7-4413-9C49-442F734A973B}" type="presParOf" srcId="{F02872B4-F570-492E-8E08-B5962EC27A22}" destId="{F5F82D94-5D54-4774-A36B-1C1A23AA0CB8}" srcOrd="7" destOrd="0" presId="urn:microsoft.com/office/officeart/2009/3/layout/StepUpProcess"/>
    <dgm:cxn modelId="{D8D713CB-71CA-4462-A1F1-7DC851BB0B6E}" type="presParOf" srcId="{F5F82D94-5D54-4774-A36B-1C1A23AA0CB8}" destId="{D11E98FE-807D-414B-BB1B-E42EF2436DB5}" srcOrd="0" destOrd="0" presId="urn:microsoft.com/office/officeart/2009/3/layout/StepUpProcess"/>
    <dgm:cxn modelId="{ED765568-D97B-4DDB-A40A-9B7EECB4DAA4}" type="presParOf" srcId="{F02872B4-F570-492E-8E08-B5962EC27A22}" destId="{48551D2B-7E6F-4308-BFB5-0E28CF09F24E}" srcOrd="8" destOrd="0" presId="urn:microsoft.com/office/officeart/2009/3/layout/StepUpProcess"/>
    <dgm:cxn modelId="{BAB849DF-8A8C-4A13-A066-BB6B0D897A00}" type="presParOf" srcId="{48551D2B-7E6F-4308-BFB5-0E28CF09F24E}" destId="{D382D8DB-EA2B-4918-BDE0-1E8438E0BE08}" srcOrd="0" destOrd="0" presId="urn:microsoft.com/office/officeart/2009/3/layout/StepUpProcess"/>
    <dgm:cxn modelId="{F3E7E343-7AA1-4E3D-8598-2A9DF6FB6E9C}" type="presParOf" srcId="{48551D2B-7E6F-4308-BFB5-0E28CF09F24E}" destId="{2FEE3EED-F378-438B-98FC-6C259608CD2A}" srcOrd="1" destOrd="0" presId="urn:microsoft.com/office/officeart/2009/3/layout/StepUpProcess"/>
  </dgm:cxnLst>
  <dgm:bg>
    <a:noFill/>
    <a:effectLst>
      <a:outerShdw blurRad="50800" dist="50800" dir="5400000" algn="ctr" rotWithShape="0">
        <a:srgbClr val="000000">
          <a:alpha val="70000"/>
        </a:srgbClr>
      </a:outerShdw>
      <a:softEdge rad="469900"/>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A82B7-8C81-4121-AD77-6B3D315C3DB0}">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ABEA844-CD44-42B5-871D-9161403C2369}">
      <dsp:nvSpPr>
        <dsp:cNvPr id="0" name=""/>
        <dsp:cNvSpPr/>
      </dsp:nvSpPr>
      <dsp:spPr>
        <a:xfrm>
          <a:off x="8840" y="1357788"/>
          <a:ext cx="2648902" cy="181038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Physical environment RA</a:t>
          </a:r>
          <a:endParaRPr lang="en-CA" sz="2000" kern="1200" dirty="0"/>
        </a:p>
      </dsp:txBody>
      <dsp:txXfrm>
        <a:off x="97216" y="1446164"/>
        <a:ext cx="2472150" cy="1633633"/>
      </dsp:txXfrm>
    </dsp:sp>
    <dsp:sp modelId="{CA14E5ED-6E11-41E4-B741-2B969ADFE9E7}">
      <dsp:nvSpPr>
        <dsp:cNvPr id="0" name=""/>
        <dsp:cNvSpPr/>
      </dsp:nvSpPr>
      <dsp:spPr>
        <a:xfrm>
          <a:off x="2790348" y="1357788"/>
          <a:ext cx="2648902" cy="181038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Department/unit specific work settings/practices</a:t>
          </a:r>
          <a:endParaRPr lang="en-CA" sz="2000" kern="1200" dirty="0"/>
        </a:p>
      </dsp:txBody>
      <dsp:txXfrm>
        <a:off x="2878724" y="1446164"/>
        <a:ext cx="2472150" cy="1633633"/>
      </dsp:txXfrm>
    </dsp:sp>
    <dsp:sp modelId="{2FC729BC-2DFF-4D03-9AEC-B902D468EA0E}">
      <dsp:nvSpPr>
        <dsp:cNvPr id="0" name=""/>
        <dsp:cNvSpPr/>
      </dsp:nvSpPr>
      <dsp:spPr>
        <a:xfrm>
          <a:off x="5571857" y="1357788"/>
          <a:ext cx="2648902" cy="181038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Direct care of potentially aggressive/responsive patients</a:t>
          </a:r>
          <a:endParaRPr lang="en-CA" sz="2000" kern="1200" dirty="0"/>
        </a:p>
      </dsp:txBody>
      <dsp:txXfrm>
        <a:off x="5660233" y="1446164"/>
        <a:ext cx="2472150"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3172" tIns="46586" rIns="93172" bIns="46586" rtlCol="0"/>
          <a:lstStyle>
            <a:lvl1pPr algn="r">
              <a:defRPr sz="1300"/>
            </a:lvl1pPr>
          </a:lstStyle>
          <a:p>
            <a:fld id="{DDF8568C-66D9-4A5B-A458-3EEC1FEBD8D9}" type="datetimeFigureOut">
              <a:rPr lang="en-US" smtClean="0"/>
              <a:pPr/>
              <a:t>10/25/2016</a:t>
            </a:fld>
            <a:endParaRPr lang="en-US"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3172" tIns="46586" rIns="93172" bIns="46586" rtlCol="0" anchor="b"/>
          <a:lstStyle>
            <a:lvl1pPr algn="r">
              <a:defRPr sz="1300"/>
            </a:lvl1pPr>
          </a:lstStyle>
          <a:p>
            <a:fld id="{DAFB5307-5D78-45C4-B7D8-69B0E643B6F4}" type="slidenum">
              <a:rPr lang="en-US" smtClean="0"/>
              <a:pPr/>
              <a:t>‹#›</a:t>
            </a:fld>
            <a:endParaRPr lang="en-US" dirty="0"/>
          </a:p>
        </p:txBody>
      </p:sp>
    </p:spTree>
    <p:extLst>
      <p:ext uri="{BB962C8B-B14F-4D97-AF65-F5344CB8AC3E}">
        <p14:creationId xmlns:p14="http://schemas.microsoft.com/office/powerpoint/2010/main" val="2354589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316288" y="273050"/>
            <a:ext cx="3498850" cy="2624138"/>
          </a:xfrm>
          <a:prstGeom prst="rect">
            <a:avLst/>
          </a:prstGeom>
          <a:noFill/>
          <a:ln w="12700">
            <a:solidFill>
              <a:prstClr val="black"/>
            </a:solidFill>
          </a:ln>
        </p:spPr>
        <p:txBody>
          <a:bodyPr vert="horz" lIns="93172" tIns="46586" rIns="93172" bIns="46586" rtlCol="0" anchor="ctr"/>
          <a:lstStyle/>
          <a:p>
            <a:endParaRPr lang="en-CA" dirty="0"/>
          </a:p>
        </p:txBody>
      </p:sp>
      <p:sp>
        <p:nvSpPr>
          <p:cNvPr id="8" name="Notes Placeholder 4"/>
          <p:cNvSpPr txBox="1">
            <a:spLocks/>
          </p:cNvSpPr>
          <p:nvPr/>
        </p:nvSpPr>
        <p:spPr>
          <a:xfrm>
            <a:off x="302119" y="2977991"/>
            <a:ext cx="6268967" cy="6535037"/>
          </a:xfrm>
          <a:prstGeom prst="rect">
            <a:avLst/>
          </a:prstGeom>
        </p:spPr>
        <p:txBody>
          <a:bodyPr vert="horz" lIns="93172" tIns="46586" rIns="93172" bIns="46586" rtlCol="0">
            <a:normAutofit/>
          </a:bodyPr>
          <a:lstStyle/>
          <a:p>
            <a:pPr marL="0" marR="0" lvl="0" indent="0" algn="l" defTabSz="931717" rtl="0" eaLnBrk="1" fontAlgn="auto" latinLnBrk="0" hangingPunct="1">
              <a:lnSpc>
                <a:spcPct val="100000"/>
              </a:lnSpc>
              <a:spcBef>
                <a:spcPts val="0"/>
              </a:spcBef>
              <a:spcAft>
                <a:spcPts val="0"/>
              </a:spcAft>
              <a:buClr>
                <a:srgbClr val="7A2531"/>
              </a:buClr>
              <a:buSzTx/>
              <a:buFont typeface="Arial" pitchFamily="34" charset="0"/>
              <a:buChar char="•"/>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 First Level</a:t>
            </a:r>
          </a:p>
          <a:p>
            <a:pPr marL="465859" marR="0" lvl="1" indent="0" algn="l" defTabSz="931717" rtl="0" eaLnBrk="1" fontAlgn="auto" latinLnBrk="0" hangingPunct="1">
              <a:lnSpc>
                <a:spcPct val="100000"/>
              </a:lnSpc>
              <a:spcBef>
                <a:spcPts val="0"/>
              </a:spcBef>
              <a:spcAft>
                <a:spcPts val="0"/>
              </a:spcAft>
              <a:buClr>
                <a:srgbClr val="7A2531"/>
              </a:buClr>
              <a:buSzTx/>
              <a:buFont typeface="Calibri" pitchFamily="34" charset="0"/>
              <a:buChar char="»"/>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 Second level</a:t>
            </a:r>
          </a:p>
          <a:p>
            <a:pPr marL="931717" marR="0" lvl="2" indent="0" algn="l" defTabSz="931717" rtl="0" eaLnBrk="1" fontAlgn="auto" latinLnBrk="0" hangingPunct="1">
              <a:lnSpc>
                <a:spcPct val="100000"/>
              </a:lnSpc>
              <a:spcBef>
                <a:spcPts val="0"/>
              </a:spcBef>
              <a:spcAft>
                <a:spcPts val="0"/>
              </a:spcAft>
              <a:buClr>
                <a:srgbClr val="7A2531"/>
              </a:buClr>
              <a:buSzTx/>
              <a:buFont typeface="Courier New" pitchFamily="49" charset="0"/>
              <a:buChar char="o"/>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 Third level</a:t>
            </a:r>
          </a:p>
          <a:p>
            <a:pPr marL="1397576" marR="0" lvl="3" indent="0" algn="l" defTabSz="931717"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 </a:t>
            </a:r>
            <a:endParaRPr kumimoji="0" lang="en-CA" sz="1300" b="0" i="0" u="none" strike="noStrike" kern="1200" cap="none" spc="0" normalizeH="0" baseline="0" noProof="0" dirty="0" smtClean="0">
              <a:ln>
                <a:noFill/>
              </a:ln>
              <a:solidFill>
                <a:schemeClr val="tx1"/>
              </a:solidFill>
              <a:effectLst/>
              <a:uLnTx/>
              <a:uFillTx/>
              <a:latin typeface="+mn-lt"/>
              <a:ea typeface="+mn-ea"/>
              <a:cs typeface="+mn-cs"/>
            </a:endParaRPr>
          </a:p>
          <a:p>
            <a:pPr marL="1397576" marR="0" lvl="3" indent="0" algn="l" defTabSz="931717"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 </a:t>
            </a:r>
            <a:endParaRPr kumimoji="0" lang="en-CA" sz="13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226589" y="330890"/>
            <a:ext cx="3172248" cy="2248518"/>
          </a:xfrm>
          <a:prstGeom prst="rect">
            <a:avLst/>
          </a:prstGeom>
          <a:noFill/>
        </p:spPr>
        <p:txBody>
          <a:bodyPr wrap="square" lIns="93172" tIns="46586" rIns="93172" bIns="46586" rtlCol="0">
            <a:spAutoFit/>
          </a:bodyPr>
          <a:lstStyle/>
          <a:p>
            <a:r>
              <a:rPr lang="en-CA" sz="1400" b="0" dirty="0" smtClean="0"/>
              <a:t>Insert</a:t>
            </a:r>
            <a:r>
              <a:rPr lang="en-CA" sz="1400" b="0" baseline="0" dirty="0" smtClean="0"/>
              <a:t> Personal Facilitation Notes: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CA" sz="1400" b="0" dirty="0"/>
          </a:p>
        </p:txBody>
      </p:sp>
    </p:spTree>
    <p:extLst>
      <p:ext uri="{BB962C8B-B14F-4D97-AF65-F5344CB8AC3E}">
        <p14:creationId xmlns:p14="http://schemas.microsoft.com/office/powerpoint/2010/main" val="364538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3588" y="273050"/>
            <a:ext cx="3436937" cy="2579688"/>
          </a:xfrm>
        </p:spPr>
      </p:sp>
      <p:sp>
        <p:nvSpPr>
          <p:cNvPr id="4" name="Notes Placeholder 4"/>
          <p:cNvSpPr>
            <a:spLocks noGrp="1"/>
          </p:cNvSpPr>
          <p:nvPr>
            <p:ph type="body" idx="1"/>
          </p:nvPr>
        </p:nvSpPr>
        <p:spPr>
          <a:xfrm>
            <a:off x="679768" y="4715153"/>
            <a:ext cx="5438140" cy="4466987"/>
          </a:xfrm>
          <a:prstGeom prst="rect">
            <a:avLst/>
          </a:prstGeom>
        </p:spPr>
        <p:txBody>
          <a:bodyPr vert="horz" lIns="93164" tIns="46581" rIns="93164" bIns="46581" rtlCol="0">
            <a:normAutofit/>
          </a:bodyPr>
          <a:lstStyle/>
          <a:p>
            <a:pPr lvl="0"/>
            <a:r>
              <a:rPr lang="en-US" dirty="0" smtClean="0"/>
              <a:t> First level bullet</a:t>
            </a:r>
          </a:p>
          <a:p>
            <a:pPr lvl="1"/>
            <a:r>
              <a:rPr lang="en-US" dirty="0" smtClean="0"/>
              <a:t> Second level</a:t>
            </a:r>
          </a:p>
          <a:p>
            <a:pPr lvl="2"/>
            <a:r>
              <a:rPr lang="en-US" dirty="0" smtClean="0"/>
              <a:t> Third level</a:t>
            </a:r>
          </a:p>
        </p:txBody>
      </p:sp>
    </p:spTree>
    <p:extLst>
      <p:ext uri="{BB962C8B-B14F-4D97-AF65-F5344CB8AC3E}">
        <p14:creationId xmlns:p14="http://schemas.microsoft.com/office/powerpoint/2010/main" val="3722540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384" y="4715831"/>
            <a:ext cx="5436909" cy="4466648"/>
          </a:xfrm>
          <a:prstGeom prst="rect">
            <a:avLst/>
          </a:prstGeom>
        </p:spPr>
        <p:txBody>
          <a:bodyPr lIns="91430" tIns="45715" rIns="91430" bIns="45715">
            <a:normAutofit/>
          </a:bodyPr>
          <a:lstStyle/>
          <a:p>
            <a:endParaRPr lang="en-US" dirty="0"/>
          </a:p>
        </p:txBody>
      </p:sp>
      <p:sp>
        <p:nvSpPr>
          <p:cNvPr id="4" name="Slide Number Placeholder 3"/>
          <p:cNvSpPr>
            <a:spLocks noGrp="1"/>
          </p:cNvSpPr>
          <p:nvPr>
            <p:ph type="sldNum" sz="quarter" idx="10"/>
          </p:nvPr>
        </p:nvSpPr>
        <p:spPr>
          <a:xfrm>
            <a:off x="3849863" y="9428273"/>
            <a:ext cx="2946274" cy="496673"/>
          </a:xfrm>
          <a:prstGeom prst="rect">
            <a:avLst/>
          </a:prstGeom>
        </p:spPr>
        <p:txBody>
          <a:bodyPr lIns="91430" tIns="45715" rIns="91430" bIns="45715"/>
          <a:lstStyle/>
          <a:p>
            <a:fld id="{62D80701-104F-480E-8BCC-366EB7AB27E3}" type="slidenum">
              <a:rPr lang="en-US" smtClean="0"/>
              <a:pPr/>
              <a:t>19</a:t>
            </a:fld>
            <a:endParaRPr lang="en-US" dirty="0"/>
          </a:p>
        </p:txBody>
      </p:sp>
    </p:spTree>
    <p:extLst>
      <p:ext uri="{BB962C8B-B14F-4D97-AF65-F5344CB8AC3E}">
        <p14:creationId xmlns:p14="http://schemas.microsoft.com/office/powerpoint/2010/main" val="155004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CA" dirty="0"/>
          </a:p>
        </p:txBody>
      </p:sp>
    </p:spTree>
    <p:extLst>
      <p:ext uri="{BB962C8B-B14F-4D97-AF65-F5344CB8AC3E}">
        <p14:creationId xmlns:p14="http://schemas.microsoft.com/office/powerpoint/2010/main" val="79167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CA" dirty="0"/>
          </a:p>
        </p:txBody>
      </p:sp>
    </p:spTree>
    <p:extLst>
      <p:ext uri="{BB962C8B-B14F-4D97-AF65-F5344CB8AC3E}">
        <p14:creationId xmlns:p14="http://schemas.microsoft.com/office/powerpoint/2010/main" val="160062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383" y="4776856"/>
            <a:ext cx="5436909" cy="3908953"/>
          </a:xfrm>
          <a:prstGeom prst="rect">
            <a:avLst/>
          </a:prstGeom>
        </p:spPr>
        <p:txBody>
          <a:bodyPr/>
          <a:lstStyle/>
          <a:p>
            <a:r>
              <a:rPr lang="en-CA" dirty="0" smtClean="0"/>
              <a:t>Affiliate</a:t>
            </a:r>
            <a:r>
              <a:rPr lang="en-CA" baseline="0" dirty="0" smtClean="0"/>
              <a:t> Program – now with SEIU </a:t>
            </a:r>
            <a:endParaRPr lang="en-CA" dirty="0"/>
          </a:p>
        </p:txBody>
      </p:sp>
    </p:spTree>
    <p:extLst>
      <p:ext uri="{BB962C8B-B14F-4D97-AF65-F5344CB8AC3E}">
        <p14:creationId xmlns:p14="http://schemas.microsoft.com/office/powerpoint/2010/main" val="2631198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CA"/>
          </a:p>
        </p:txBody>
      </p:sp>
    </p:spTree>
    <p:extLst>
      <p:ext uri="{BB962C8B-B14F-4D97-AF65-F5344CB8AC3E}">
        <p14:creationId xmlns:p14="http://schemas.microsoft.com/office/powerpoint/2010/main" val="862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68700" y="285750"/>
            <a:ext cx="3671888" cy="2755900"/>
          </a:xfrm>
        </p:spPr>
      </p:sp>
      <p:sp>
        <p:nvSpPr>
          <p:cNvPr id="3" name="Notes Placeholder 2"/>
          <p:cNvSpPr>
            <a:spLocks noGrp="1"/>
          </p:cNvSpPr>
          <p:nvPr>
            <p:ph type="body" idx="1"/>
          </p:nvPr>
        </p:nvSpPr>
        <p:spPr>
          <a:xfrm>
            <a:off x="725743" y="4951622"/>
            <a:ext cx="5799370" cy="4689981"/>
          </a:xfrm>
          <a:prstGeom prst="rect">
            <a:avLst/>
          </a:prstGeom>
        </p:spPr>
        <p:txBody>
          <a:bodyPr lIns="96656" tIns="48328" rIns="96656" bIns="48328">
            <a:normAutofit/>
          </a:bodyPr>
          <a:lstStyle/>
          <a:p>
            <a:r>
              <a:rPr lang="en-US" dirty="0" smtClean="0"/>
              <a:t>You’re not alone</a:t>
            </a:r>
            <a:endParaRPr lang="en-US" dirty="0"/>
          </a:p>
        </p:txBody>
      </p:sp>
      <p:sp>
        <p:nvSpPr>
          <p:cNvPr id="4" name="Slide Number Placeholder 3"/>
          <p:cNvSpPr>
            <a:spLocks noGrp="1"/>
          </p:cNvSpPr>
          <p:nvPr>
            <p:ph type="sldNum" sz="quarter" idx="10"/>
          </p:nvPr>
        </p:nvSpPr>
        <p:spPr>
          <a:xfrm>
            <a:off x="4106521" y="9899687"/>
            <a:ext cx="3142692" cy="521505"/>
          </a:xfrm>
          <a:prstGeom prst="rect">
            <a:avLst/>
          </a:prstGeom>
        </p:spPr>
        <p:txBody>
          <a:bodyPr lIns="96656" tIns="48328" rIns="96656" bIns="48328"/>
          <a:lstStyle/>
          <a:p>
            <a:fld id="{35FD998F-69CE-4CB7-982B-7F0FC6F727DA}" type="slidenum">
              <a:rPr lang="en-US" smtClean="0"/>
              <a:pPr/>
              <a:t>31</a:t>
            </a:fld>
            <a:endParaRPr lang="en-US" dirty="0"/>
          </a:p>
        </p:txBody>
      </p:sp>
    </p:spTree>
    <p:extLst>
      <p:ext uri="{BB962C8B-B14F-4D97-AF65-F5344CB8AC3E}">
        <p14:creationId xmlns:p14="http://schemas.microsoft.com/office/powerpoint/2010/main" val="173707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384" y="4715831"/>
            <a:ext cx="5436909" cy="4466648"/>
          </a:xfrm>
          <a:prstGeom prst="rect">
            <a:avLst/>
          </a:prstGeom>
        </p:spPr>
        <p:txBody>
          <a:bodyPr lIns="91430" tIns="45715" rIns="91430" bIns="45715">
            <a:normAutofit/>
          </a:bodyPr>
          <a:lstStyle/>
          <a:p>
            <a:endParaRPr lang="en-US" b="0" baseline="0" dirty="0" smtClean="0"/>
          </a:p>
          <a:p>
            <a:pPr>
              <a:buFont typeface="Arial" pitchFamily="34" charset="0"/>
              <a:buNone/>
            </a:pPr>
            <a:endParaRPr lang="en-US" b="0" baseline="0" dirty="0" smtClean="0"/>
          </a:p>
          <a:p>
            <a:pPr>
              <a:buFont typeface="Arial" pitchFamily="34" charset="0"/>
              <a:buChar char="•"/>
            </a:pP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a:xfrm>
            <a:off x="3849863" y="9428273"/>
            <a:ext cx="2946274" cy="496673"/>
          </a:xfrm>
          <a:prstGeom prst="rect">
            <a:avLst/>
          </a:prstGeom>
        </p:spPr>
        <p:txBody>
          <a:bodyPr lIns="91430" tIns="45715" rIns="91430" bIns="45715"/>
          <a:lstStyle/>
          <a:p>
            <a:fld id="{28A029E7-9949-4D35-A43F-0D73BF92E16C}" type="slidenum">
              <a:rPr lang="en-US" smtClean="0"/>
              <a:pPr/>
              <a:t>32</a:t>
            </a:fld>
            <a:endParaRPr lang="en-US" dirty="0"/>
          </a:p>
        </p:txBody>
      </p:sp>
    </p:spTree>
    <p:extLst>
      <p:ext uri="{BB962C8B-B14F-4D97-AF65-F5344CB8AC3E}">
        <p14:creationId xmlns:p14="http://schemas.microsoft.com/office/powerpoint/2010/main" val="1807159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6288" y="273050"/>
            <a:ext cx="3498850" cy="2624138"/>
          </a:xfrm>
        </p:spPr>
      </p:sp>
      <p:sp>
        <p:nvSpPr>
          <p:cNvPr id="3" name="Notes Placeholder 2"/>
          <p:cNvSpPr>
            <a:spLocks noGrp="1"/>
          </p:cNvSpPr>
          <p:nvPr>
            <p:ph type="body" idx="1"/>
          </p:nvPr>
        </p:nvSpPr>
        <p:spPr>
          <a:xfrm>
            <a:off x="680384" y="4715831"/>
            <a:ext cx="5436909" cy="4466648"/>
          </a:xfrm>
          <a:prstGeom prst="rect">
            <a:avLst/>
          </a:prstGeom>
        </p:spPr>
        <p:txBody>
          <a:bodyPr lIns="91430" tIns="45715" rIns="91430" bIns="45715">
            <a:normAutofit/>
          </a:bodyPr>
          <a:lstStyle/>
          <a:p>
            <a:r>
              <a:rPr lang="en-US" dirty="0" smtClean="0"/>
              <a:t>This</a:t>
            </a:r>
            <a:r>
              <a:rPr lang="en-US" baseline="0" dirty="0" smtClean="0"/>
              <a:t> is how you can reach us:</a:t>
            </a:r>
          </a:p>
          <a:p>
            <a:r>
              <a:rPr lang="en-US" baseline="0" dirty="0" smtClean="0"/>
              <a:t>PSHSA e-consulting module; available on-demand H&amp;S assistance; live chat/off-line messaging through website</a:t>
            </a:r>
          </a:p>
          <a:p>
            <a:endParaRPr lang="en-US" dirty="0"/>
          </a:p>
        </p:txBody>
      </p:sp>
      <p:sp>
        <p:nvSpPr>
          <p:cNvPr id="4" name="Slide Number Placeholder 3"/>
          <p:cNvSpPr>
            <a:spLocks noGrp="1"/>
          </p:cNvSpPr>
          <p:nvPr>
            <p:ph type="sldNum" sz="quarter" idx="10"/>
          </p:nvPr>
        </p:nvSpPr>
        <p:spPr>
          <a:xfrm>
            <a:off x="3849863" y="9428273"/>
            <a:ext cx="2946274" cy="496673"/>
          </a:xfrm>
          <a:prstGeom prst="rect">
            <a:avLst/>
          </a:prstGeom>
        </p:spPr>
        <p:txBody>
          <a:bodyPr lIns="91430" tIns="45715" rIns="91430" bIns="45715"/>
          <a:lstStyle/>
          <a:p>
            <a:fld id="{28A029E7-9949-4D35-A43F-0D73BF92E16C}" type="slidenum">
              <a:rPr lang="en-US" smtClean="0"/>
              <a:pPr/>
              <a:t>33</a:t>
            </a:fld>
            <a:endParaRPr lang="en-US" dirty="0"/>
          </a:p>
        </p:txBody>
      </p:sp>
    </p:spTree>
    <p:extLst>
      <p:ext uri="{BB962C8B-B14F-4D97-AF65-F5344CB8AC3E}">
        <p14:creationId xmlns:p14="http://schemas.microsoft.com/office/powerpoint/2010/main" val="34747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3588" y="273050"/>
            <a:ext cx="3438525" cy="2579688"/>
          </a:xfrm>
        </p:spPr>
      </p:sp>
      <p:sp>
        <p:nvSpPr>
          <p:cNvPr id="3" name="Notes Placeholder 2"/>
          <p:cNvSpPr>
            <a:spLocks noGrp="1"/>
          </p:cNvSpPr>
          <p:nvPr>
            <p:ph type="body" idx="1"/>
          </p:nvPr>
        </p:nvSpPr>
        <p:spPr>
          <a:xfrm>
            <a:off x="679768" y="4715153"/>
            <a:ext cx="5438140" cy="4466987"/>
          </a:xfrm>
          <a:prstGeom prst="rect">
            <a:avLst/>
          </a:prstGeom>
        </p:spPr>
        <p:txBody>
          <a:bodyPr lIns="93172" tIns="46586" rIns="93172" bIns="46586">
            <a:normAutofit/>
          </a:bodyPr>
          <a:lstStyle/>
          <a:p>
            <a:endParaRPr lang="en-CA" dirty="0"/>
          </a:p>
        </p:txBody>
      </p:sp>
    </p:spTree>
    <p:extLst>
      <p:ext uri="{BB962C8B-B14F-4D97-AF65-F5344CB8AC3E}">
        <p14:creationId xmlns:p14="http://schemas.microsoft.com/office/powerpoint/2010/main" val="299357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3588" y="273050"/>
            <a:ext cx="3436937" cy="2579688"/>
          </a:xfrm>
        </p:spPr>
      </p:sp>
      <p:sp>
        <p:nvSpPr>
          <p:cNvPr id="3" name="Notes Placeholder 2"/>
          <p:cNvSpPr>
            <a:spLocks noGrp="1"/>
          </p:cNvSpPr>
          <p:nvPr>
            <p:ph type="body" idx="1"/>
          </p:nvPr>
        </p:nvSpPr>
        <p:spPr>
          <a:xfrm>
            <a:off x="679768" y="4715153"/>
            <a:ext cx="5438140" cy="4466987"/>
          </a:xfrm>
          <a:prstGeom prst="rect">
            <a:avLst/>
          </a:prstGeom>
        </p:spPr>
        <p:txBody>
          <a:bodyPr lIns="93172" tIns="46586" rIns="93172" bIns="46586">
            <a:normAutofit lnSpcReduction="10000"/>
          </a:bodyPr>
          <a:lstStyle/>
          <a:p>
            <a:pPr defTabSz="931717">
              <a:defRPr/>
            </a:pPr>
            <a:r>
              <a:rPr lang="en-US" dirty="0" smtClean="0"/>
              <a:t>INTRO</a:t>
            </a:r>
          </a:p>
          <a:p>
            <a:r>
              <a:rPr lang="en-CA" sz="1300" dirty="0" smtClean="0"/>
              <a:t>PSHSA is a funded partner of the Ministry of Labor responsible for providing Occupational Health and Safety training, education and consulting services to Ontario’s public and broader public sectors including healthcare, education, municipalities, public safety and First Nations Communities</a:t>
            </a:r>
          </a:p>
          <a:p>
            <a:r>
              <a:rPr lang="en-CA" sz="1300" dirty="0" smtClean="0"/>
              <a:t>--</a:t>
            </a:r>
          </a:p>
          <a:p>
            <a:pPr marL="771216" lvl="1" indent="-330521">
              <a:spcBef>
                <a:spcPct val="20000"/>
              </a:spcBef>
              <a:buClr>
                <a:srgbClr val="762023"/>
              </a:buClr>
              <a:buFont typeface="Wingdings" pitchFamily="2" charset="2"/>
              <a:buChar char="Ø"/>
              <a:defRPr/>
            </a:pPr>
            <a:r>
              <a:rPr lang="en-US" sz="3100" b="1" dirty="0" smtClean="0">
                <a:solidFill>
                  <a:schemeClr val="tx1">
                    <a:lumMod val="90000"/>
                    <a:lumOff val="10000"/>
                  </a:schemeClr>
                </a:solidFill>
                <a:latin typeface="Myriad Pro" pitchFamily="34" charset="0"/>
                <a:cs typeface="Arial" pitchFamily="34" charset="0"/>
              </a:rPr>
              <a:t>Development of HSMS</a:t>
            </a:r>
          </a:p>
          <a:p>
            <a:pPr marL="771216" lvl="1" indent="-330521">
              <a:spcBef>
                <a:spcPct val="20000"/>
              </a:spcBef>
              <a:buClr>
                <a:srgbClr val="762023"/>
              </a:buClr>
              <a:buFont typeface="Wingdings" pitchFamily="2" charset="2"/>
              <a:buChar char="Ø"/>
              <a:defRPr/>
            </a:pPr>
            <a:r>
              <a:rPr lang="en-US" sz="3100" b="1" dirty="0" smtClean="0">
                <a:solidFill>
                  <a:schemeClr val="tx1">
                    <a:lumMod val="90000"/>
                    <a:lumOff val="10000"/>
                  </a:schemeClr>
                </a:solidFill>
                <a:latin typeface="Myriad Pro" pitchFamily="34" charset="0"/>
                <a:cs typeface="Arial" pitchFamily="34" charset="0"/>
              </a:rPr>
              <a:t>Ergonomics</a:t>
            </a:r>
          </a:p>
          <a:p>
            <a:pPr marL="771216" lvl="1" indent="-330521">
              <a:spcBef>
                <a:spcPct val="20000"/>
              </a:spcBef>
              <a:buClr>
                <a:srgbClr val="762023"/>
              </a:buClr>
              <a:buFont typeface="Wingdings" pitchFamily="2" charset="2"/>
              <a:buChar char="Ø"/>
              <a:defRPr/>
            </a:pPr>
            <a:r>
              <a:rPr lang="en-US" sz="3100" b="1" dirty="0" smtClean="0">
                <a:solidFill>
                  <a:schemeClr val="tx1">
                    <a:lumMod val="90000"/>
                    <a:lumOff val="10000"/>
                  </a:schemeClr>
                </a:solidFill>
                <a:latin typeface="Myriad Pro" pitchFamily="34" charset="0"/>
                <a:cs typeface="Arial" pitchFamily="34" charset="0"/>
              </a:rPr>
              <a:t>Occupational hygiene</a:t>
            </a:r>
          </a:p>
          <a:p>
            <a:pPr marL="771216" lvl="1" indent="-330521">
              <a:spcBef>
                <a:spcPct val="20000"/>
              </a:spcBef>
              <a:buClr>
                <a:srgbClr val="762023"/>
              </a:buClr>
              <a:buFont typeface="Wingdings" pitchFamily="2" charset="2"/>
              <a:buChar char="Ø"/>
              <a:defRPr/>
            </a:pPr>
            <a:r>
              <a:rPr lang="en-US" sz="3100" b="1" dirty="0" smtClean="0">
                <a:solidFill>
                  <a:schemeClr val="tx1">
                    <a:lumMod val="90000"/>
                    <a:lumOff val="10000"/>
                  </a:schemeClr>
                </a:solidFill>
                <a:latin typeface="Myriad Pro" pitchFamily="34" charset="0"/>
                <a:cs typeface="Arial" pitchFamily="34" charset="0"/>
              </a:rPr>
              <a:t>Infection control</a:t>
            </a:r>
          </a:p>
          <a:p>
            <a:pPr marL="771216" lvl="1" indent="-330521">
              <a:spcBef>
                <a:spcPct val="20000"/>
              </a:spcBef>
              <a:buClr>
                <a:srgbClr val="762023"/>
              </a:buClr>
              <a:buFont typeface="Wingdings" pitchFamily="2" charset="2"/>
              <a:buChar char="Ø"/>
              <a:defRPr/>
            </a:pPr>
            <a:r>
              <a:rPr lang="en-US" sz="3100" b="1" dirty="0" smtClean="0">
                <a:solidFill>
                  <a:schemeClr val="tx1">
                    <a:lumMod val="90000"/>
                    <a:lumOff val="10000"/>
                  </a:schemeClr>
                </a:solidFill>
                <a:latin typeface="Myriad Pro" pitchFamily="34" charset="0"/>
                <a:cs typeface="Arial" pitchFamily="34" charset="0"/>
              </a:rPr>
              <a:t>Workplace Violence</a:t>
            </a:r>
          </a:p>
          <a:p>
            <a:pPr marL="771216" lvl="1" indent="-330521">
              <a:spcBef>
                <a:spcPct val="20000"/>
              </a:spcBef>
              <a:buClr>
                <a:srgbClr val="762023"/>
              </a:buClr>
              <a:buFont typeface="Wingdings" pitchFamily="2" charset="2"/>
              <a:buChar char="Ø"/>
              <a:defRPr/>
            </a:pPr>
            <a:r>
              <a:rPr lang="en-US" sz="3100" b="1" dirty="0" smtClean="0">
                <a:solidFill>
                  <a:schemeClr val="tx1">
                    <a:lumMod val="90000"/>
                    <a:lumOff val="10000"/>
                  </a:schemeClr>
                </a:solidFill>
                <a:latin typeface="Myriad Pro" pitchFamily="34" charset="0"/>
                <a:cs typeface="Arial" pitchFamily="34" charset="0"/>
              </a:rPr>
              <a:t>Emergency Services</a:t>
            </a:r>
          </a:p>
          <a:p>
            <a:endParaRPr lang="en-US" dirty="0"/>
          </a:p>
        </p:txBody>
      </p:sp>
      <p:sp>
        <p:nvSpPr>
          <p:cNvPr id="4" name="Slide Number Placeholder 3"/>
          <p:cNvSpPr>
            <a:spLocks noGrp="1"/>
          </p:cNvSpPr>
          <p:nvPr>
            <p:ph type="sldNum" sz="quarter" idx="10"/>
          </p:nvPr>
        </p:nvSpPr>
        <p:spPr>
          <a:xfrm>
            <a:off x="3850443" y="9428584"/>
            <a:ext cx="2945659" cy="496332"/>
          </a:xfrm>
          <a:prstGeom prst="rect">
            <a:avLst/>
          </a:prstGeom>
        </p:spPr>
        <p:txBody>
          <a:bodyPr lIns="93172" tIns="46586" rIns="93172" bIns="46586"/>
          <a:lstStyle/>
          <a:p>
            <a:fld id="{C995D147-3981-4C3E-B1DF-B544645DF9BA}" type="slidenum">
              <a:rPr lang="en-US" smtClean="0"/>
              <a:pPr/>
              <a:t>3</a:t>
            </a:fld>
            <a:endParaRPr lang="en-US"/>
          </a:p>
        </p:txBody>
      </p:sp>
    </p:spTree>
    <p:extLst>
      <p:ext uri="{BB962C8B-B14F-4D97-AF65-F5344CB8AC3E}">
        <p14:creationId xmlns:p14="http://schemas.microsoft.com/office/powerpoint/2010/main" val="221892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6288" y="273050"/>
            <a:ext cx="3498850" cy="2624138"/>
          </a:xfrm>
        </p:spPr>
      </p:sp>
      <p:sp>
        <p:nvSpPr>
          <p:cNvPr id="3" name="Notes Placeholder 2"/>
          <p:cNvSpPr>
            <a:spLocks noGrp="1"/>
          </p:cNvSpPr>
          <p:nvPr>
            <p:ph type="body" idx="1"/>
          </p:nvPr>
        </p:nvSpPr>
        <p:spPr>
          <a:xfrm>
            <a:off x="680385" y="4715831"/>
            <a:ext cx="5436909" cy="4466648"/>
          </a:xfrm>
          <a:prstGeom prst="rect">
            <a:avLst/>
          </a:prstGeom>
        </p:spPr>
        <p:txBody>
          <a:bodyPr lIns="91421" tIns="45711" rIns="91421" bIns="45711">
            <a:normAutofit/>
          </a:bodyPr>
          <a:lstStyle/>
          <a:p>
            <a:r>
              <a:rPr lang="en-US" b="1" dirty="0" smtClean="0"/>
              <a:t>Review objectives; understand the…(read</a:t>
            </a:r>
            <a:r>
              <a:rPr lang="en-US" b="1" baseline="0" dirty="0" smtClean="0"/>
              <a:t> slide)</a:t>
            </a:r>
            <a:endParaRPr lang="en-US" b="1" dirty="0" smtClean="0"/>
          </a:p>
        </p:txBody>
      </p:sp>
      <p:sp>
        <p:nvSpPr>
          <p:cNvPr id="4" name="Slide Number Placeholder 3"/>
          <p:cNvSpPr>
            <a:spLocks noGrp="1"/>
          </p:cNvSpPr>
          <p:nvPr>
            <p:ph type="sldNum" sz="quarter" idx="10"/>
          </p:nvPr>
        </p:nvSpPr>
        <p:spPr>
          <a:xfrm>
            <a:off x="3849864" y="9428274"/>
            <a:ext cx="2946274" cy="496673"/>
          </a:xfrm>
          <a:prstGeom prst="rect">
            <a:avLst/>
          </a:prstGeom>
        </p:spPr>
        <p:txBody>
          <a:bodyPr lIns="91421" tIns="45711" rIns="91421" bIns="45711"/>
          <a:lstStyle/>
          <a:p>
            <a:fld id="{62D80701-104F-480E-8BCC-366EB7AB27E3}" type="slidenum">
              <a:rPr lang="en-US" smtClean="0"/>
              <a:pPr/>
              <a:t>4</a:t>
            </a:fld>
            <a:endParaRPr lang="en-US" dirty="0"/>
          </a:p>
        </p:txBody>
      </p:sp>
    </p:spTree>
    <p:extLst>
      <p:ext uri="{BB962C8B-B14F-4D97-AF65-F5344CB8AC3E}">
        <p14:creationId xmlns:p14="http://schemas.microsoft.com/office/powerpoint/2010/main" val="302444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6288" y="273050"/>
            <a:ext cx="3498850" cy="2624138"/>
          </a:xfrm>
        </p:spPr>
      </p:sp>
      <p:sp>
        <p:nvSpPr>
          <p:cNvPr id="3" name="Notes Placeholder 2"/>
          <p:cNvSpPr>
            <a:spLocks noGrp="1"/>
          </p:cNvSpPr>
          <p:nvPr>
            <p:ph type="body" idx="1"/>
          </p:nvPr>
        </p:nvSpPr>
        <p:spPr>
          <a:xfrm>
            <a:off x="680065" y="4715483"/>
            <a:ext cx="5437549" cy="4466002"/>
          </a:xfrm>
          <a:prstGeom prst="rect">
            <a:avLst/>
          </a:prstGeom>
        </p:spPr>
        <p:txBody>
          <a:bodyPr lIns="88116" tIns="44059" rIns="88116" bIns="44059">
            <a:normAutofit/>
          </a:bodyPr>
          <a:lstStyle/>
          <a:p>
            <a:endParaRPr lang="en-US" b="1" dirty="0" smtClean="0"/>
          </a:p>
        </p:txBody>
      </p:sp>
      <p:sp>
        <p:nvSpPr>
          <p:cNvPr id="4" name="Slide Number Placeholder 3"/>
          <p:cNvSpPr>
            <a:spLocks noGrp="1"/>
          </p:cNvSpPr>
          <p:nvPr>
            <p:ph type="sldNum" sz="quarter" idx="10"/>
          </p:nvPr>
        </p:nvSpPr>
        <p:spPr>
          <a:xfrm>
            <a:off x="3850247" y="9429327"/>
            <a:ext cx="2945955" cy="495675"/>
          </a:xfrm>
          <a:prstGeom prst="rect">
            <a:avLst/>
          </a:prstGeom>
        </p:spPr>
        <p:txBody>
          <a:bodyPr lIns="88116" tIns="44059" rIns="88116" bIns="44059"/>
          <a:lstStyle/>
          <a:p>
            <a:fld id="{62D80701-104F-480E-8BCC-366EB7AB27E3}" type="slidenum">
              <a:rPr lang="en-US" smtClean="0"/>
              <a:pPr/>
              <a:t>5</a:t>
            </a:fld>
            <a:endParaRPr lang="en-US" dirty="0"/>
          </a:p>
        </p:txBody>
      </p:sp>
    </p:spTree>
    <p:extLst>
      <p:ext uri="{BB962C8B-B14F-4D97-AF65-F5344CB8AC3E}">
        <p14:creationId xmlns:p14="http://schemas.microsoft.com/office/powerpoint/2010/main" val="134308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384" y="4715831"/>
            <a:ext cx="5436909" cy="4466648"/>
          </a:xfrm>
          <a:prstGeom prst="rect">
            <a:avLst/>
          </a:prstGeom>
        </p:spPr>
        <p:txBody>
          <a:bodyPr lIns="91430" tIns="45715" rIns="91430" bIns="45715">
            <a:normAutofit/>
          </a:bodyPr>
          <a:lstStyle/>
          <a:p>
            <a:endParaRPr lang="en-US" dirty="0"/>
          </a:p>
        </p:txBody>
      </p:sp>
      <p:sp>
        <p:nvSpPr>
          <p:cNvPr id="4" name="Slide Number Placeholder 3"/>
          <p:cNvSpPr>
            <a:spLocks noGrp="1"/>
          </p:cNvSpPr>
          <p:nvPr>
            <p:ph type="sldNum" sz="quarter" idx="10"/>
          </p:nvPr>
        </p:nvSpPr>
        <p:spPr>
          <a:xfrm>
            <a:off x="3849863" y="9428273"/>
            <a:ext cx="2946274" cy="496673"/>
          </a:xfrm>
          <a:prstGeom prst="rect">
            <a:avLst/>
          </a:prstGeom>
        </p:spPr>
        <p:txBody>
          <a:bodyPr lIns="91430" tIns="45715" rIns="91430" bIns="45715"/>
          <a:lstStyle/>
          <a:p>
            <a:fld id="{62D80701-104F-480E-8BCC-366EB7AB27E3}" type="slidenum">
              <a:rPr lang="en-US" smtClean="0"/>
              <a:pPr/>
              <a:t>8</a:t>
            </a:fld>
            <a:endParaRPr lang="en-US" dirty="0"/>
          </a:p>
        </p:txBody>
      </p:sp>
    </p:spTree>
    <p:extLst>
      <p:ext uri="{BB962C8B-B14F-4D97-AF65-F5344CB8AC3E}">
        <p14:creationId xmlns:p14="http://schemas.microsoft.com/office/powerpoint/2010/main" val="18949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US" dirty="0" smtClean="0"/>
              <a:t>Workplace Violence</a:t>
            </a:r>
            <a:endParaRPr lang="en-CA" dirty="0" smtClean="0"/>
          </a:p>
          <a:p>
            <a:r>
              <a:rPr lang="en-US" dirty="0" smtClean="0"/>
              <a:t>a) physical force by a person against a worker, in a workplace, that causes or could cause physical injury to the worker;</a:t>
            </a:r>
            <a:endParaRPr lang="en-CA" dirty="0" smtClean="0"/>
          </a:p>
          <a:p>
            <a:r>
              <a:rPr lang="en-US" dirty="0" smtClean="0"/>
              <a:t>b) An attempt to exercise physical force against a worker, in a workplace, that could cause physical injury to the worker;</a:t>
            </a:r>
            <a:endParaRPr lang="en-CA" dirty="0" smtClean="0"/>
          </a:p>
          <a:p>
            <a:r>
              <a:rPr lang="en-US" dirty="0" smtClean="0"/>
              <a:t>c) A statement or behaviour that it is reasonable for a worker to interpret as a threat to exercise physical force against the worker, in a workplace, that could cause physical injury to the worker.</a:t>
            </a:r>
            <a:endParaRPr lang="en-CA" dirty="0" smtClean="0"/>
          </a:p>
          <a:p>
            <a:r>
              <a:rPr lang="en-US" dirty="0" smtClean="0"/>
              <a:t> </a:t>
            </a:r>
            <a:endParaRPr lang="en-CA" dirty="0" smtClean="0"/>
          </a:p>
          <a:p>
            <a:r>
              <a:rPr lang="en-US" dirty="0" smtClean="0"/>
              <a:t>Workplace Harassment</a:t>
            </a:r>
            <a:endParaRPr lang="en-CA" dirty="0" smtClean="0"/>
          </a:p>
          <a:p>
            <a:r>
              <a:rPr lang="en-US" dirty="0" smtClean="0"/>
              <a:t>Engaging in a course of vexatious comment or conduct against a worker in a workplace that is known or ought reasonably to be known to be unwelcome.</a:t>
            </a:r>
            <a:endParaRPr lang="en-CA" dirty="0" smtClean="0"/>
          </a:p>
          <a:p>
            <a:r>
              <a:rPr lang="en-US" dirty="0" smtClean="0"/>
              <a:t> </a:t>
            </a:r>
            <a:endParaRPr lang="en-CA" dirty="0" smtClean="0"/>
          </a:p>
          <a:p>
            <a:r>
              <a:rPr lang="en-US" dirty="0" smtClean="0"/>
              <a:t>The literature recognizes four sources of violence in the workplace:</a:t>
            </a:r>
            <a:endParaRPr lang="en-CA" dirty="0" smtClean="0"/>
          </a:p>
          <a:p>
            <a:r>
              <a:rPr lang="en-US" dirty="0" smtClean="0"/>
              <a:t> </a:t>
            </a:r>
            <a:endParaRPr lang="en-CA" dirty="0" smtClean="0"/>
          </a:p>
          <a:p>
            <a:pPr lvl="0"/>
            <a:r>
              <a:rPr lang="en-US" dirty="0" smtClean="0"/>
              <a:t>Type I: External perpetrator (criminal act by a person with no relationship to workplace, .i.e. thefts, vandalism)</a:t>
            </a:r>
            <a:endParaRPr lang="en-CA" dirty="0" smtClean="0"/>
          </a:p>
          <a:p>
            <a:pPr lvl="0"/>
            <a:r>
              <a:rPr lang="en-US" dirty="0" smtClean="0"/>
              <a:t>Type II: Client/Resident/Patient/Family member to worker (physical or verbal assault)</a:t>
            </a:r>
            <a:endParaRPr lang="en-CA" dirty="0" smtClean="0"/>
          </a:p>
          <a:p>
            <a:pPr lvl="0"/>
            <a:r>
              <a:rPr lang="en-US" dirty="0" smtClean="0"/>
              <a:t>Type III: Employee to Employee (harassment, stalking, bullying from an employee or former employee)</a:t>
            </a:r>
            <a:endParaRPr lang="en-CA" dirty="0" smtClean="0"/>
          </a:p>
          <a:p>
            <a:pPr lvl="0"/>
            <a:r>
              <a:rPr lang="en-US" dirty="0" smtClean="0"/>
              <a:t>Type IV: Domestic Violence (personal relationship violence)</a:t>
            </a:r>
            <a:endParaRPr lang="en-CA" dirty="0"/>
          </a:p>
        </p:txBody>
      </p:sp>
    </p:spTree>
    <p:extLst>
      <p:ext uri="{BB962C8B-B14F-4D97-AF65-F5344CB8AC3E}">
        <p14:creationId xmlns:p14="http://schemas.microsoft.com/office/powerpoint/2010/main" val="174715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US" sz="1200" kern="1200" dirty="0" smtClean="0">
                <a:solidFill>
                  <a:schemeClr val="tx1"/>
                </a:solidFill>
                <a:effectLst/>
                <a:latin typeface="+mn-lt"/>
                <a:ea typeface="+mn-ea"/>
                <a:cs typeface="+mn-cs"/>
              </a:rPr>
              <a:t>The workplace violence risk assessment included the following three components: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Policy, Program &amp; Training Review</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Review of documented policies and procedures related to workplace violence and harassment</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Review of the annual Core Curriculum mandatory online training </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Review of the organization’s</a:t>
            </a:r>
            <a:r>
              <a:rPr lang="en-US" sz="1200" kern="1200" baseline="0" dirty="0" smtClean="0">
                <a:solidFill>
                  <a:schemeClr val="tx1"/>
                </a:solidFill>
                <a:effectLst/>
                <a:latin typeface="+mn-lt"/>
                <a:ea typeface="+mn-ea"/>
                <a:cs typeface="+mn-cs"/>
              </a:rPr>
              <a:t> harassment, WV P&amp;P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Workplace Violence Risk Assessments of the following areas: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areas of the hospital/organization </a:t>
            </a: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Community Care Violence Assessment</a:t>
            </a:r>
            <a:endParaRPr lang="en-CA"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Completion of the Public Services Health &amp; Safety Association (PSHSA) Long-term Care Workplace Violence Risk Assessment tool (WVRAT) to identify risks of violence for those who work in the community</a:t>
            </a:r>
            <a:endParaRPr lang="en-CA" sz="1200" kern="1200" dirty="0" smtClean="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30645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82975" y="250825"/>
            <a:ext cx="3168650" cy="2376488"/>
          </a:xfrm>
        </p:spPr>
      </p:sp>
      <p:sp>
        <p:nvSpPr>
          <p:cNvPr id="3" name="Notes Placeholder 2"/>
          <p:cNvSpPr>
            <a:spLocks noGrp="1"/>
          </p:cNvSpPr>
          <p:nvPr>
            <p:ph type="body" idx="1"/>
          </p:nvPr>
        </p:nvSpPr>
        <p:spPr>
          <a:xfrm>
            <a:off x="304800" y="2743200"/>
            <a:ext cx="6324600" cy="6019800"/>
          </a:xfrm>
          <a:prstGeom prst="rect">
            <a:avLst/>
          </a:prstGeom>
        </p:spPr>
        <p:txBody>
          <a:bodyPr>
            <a:normAutofit/>
          </a:bodyPr>
          <a:lstStyle/>
          <a:p>
            <a:pPr>
              <a:buNone/>
            </a:pPr>
            <a:r>
              <a:rPr lang="en-US" dirty="0" smtClean="0"/>
              <a:t>In</a:t>
            </a:r>
            <a:r>
              <a:rPr lang="en-US" baseline="0" dirty="0" smtClean="0"/>
              <a:t> scope</a:t>
            </a:r>
            <a:endParaRPr lang="en-US" dirty="0" smtClean="0"/>
          </a:p>
          <a:p>
            <a:r>
              <a:rPr lang="en-US" dirty="0" smtClean="0"/>
              <a:t>Reviewed policies and procedures available on website,</a:t>
            </a:r>
            <a:r>
              <a:rPr lang="en-US" baseline="0" dirty="0" smtClean="0"/>
              <a:t> and from Centennial internally. </a:t>
            </a:r>
          </a:p>
          <a:p>
            <a:r>
              <a:rPr lang="en-US" baseline="0" dirty="0" smtClean="0"/>
              <a:t> Will be reviewing the annual summary of violence and/or harassment incidents during the audit.</a:t>
            </a:r>
          </a:p>
          <a:p>
            <a:r>
              <a:rPr lang="en-US" baseline="0" dirty="0" smtClean="0"/>
              <a:t> Have gathered information regarding basic training – objectives, documentation</a:t>
            </a:r>
          </a:p>
          <a:p>
            <a:r>
              <a:rPr lang="en-US" baseline="0" dirty="0" smtClean="0"/>
              <a:t> Have reviewed 2012 assessment documents and action plan for the sites. </a:t>
            </a:r>
          </a:p>
          <a:p>
            <a:r>
              <a:rPr lang="en-US" baseline="0" dirty="0" smtClean="0"/>
              <a:t> We will be doing a walk through to complete a review of the Physical Conditions using the OHSCO tool, which we will highlight in a minute.  Security will be proving the escort.  </a:t>
            </a:r>
          </a:p>
          <a:p>
            <a:r>
              <a:rPr lang="en-US" baseline="0" dirty="0" smtClean="0"/>
              <a:t> We will also complete interviews with a mix of management, worker and JHSC – which will focus on specific risks. Additional questions may be related to the 2012 assessment findings or action plan.  A few questions will ask for their perspective: dept/jobs? Risks?   Controls adequate?  Issues or concerns?</a:t>
            </a:r>
          </a:p>
          <a:p>
            <a:r>
              <a:rPr lang="en-US" baseline="0" dirty="0" smtClean="0"/>
              <a:t> We will not be able to provide</a:t>
            </a:r>
          </a:p>
        </p:txBody>
      </p:sp>
    </p:spTree>
    <p:extLst>
      <p:ext uri="{BB962C8B-B14F-4D97-AF65-F5344CB8AC3E}">
        <p14:creationId xmlns:p14="http://schemas.microsoft.com/office/powerpoint/2010/main" val="1545796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twitter.com/PSHSAca" TargetMode="External"/><Relationship Id="rId3" Type="http://schemas.openxmlformats.org/officeDocument/2006/relationships/image" Target="../media/image6.png"/><Relationship Id="rId7" Type="http://schemas.openxmlformats.org/officeDocument/2006/relationships/hyperlink" Target="http://www.pshsa.ca/" TargetMode="External"/><Relationship Id="rId12"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0.jpeg"/><Relationship Id="rId5" Type="http://schemas.openxmlformats.org/officeDocument/2006/relationships/image" Target="../media/image8.png"/><Relationship Id="rId10" Type="http://schemas.openxmlformats.org/officeDocument/2006/relationships/hyperlink" Target="https://www.youtube.com/user/PSHSA" TargetMode="External"/><Relationship Id="rId4" Type="http://schemas.openxmlformats.org/officeDocument/2006/relationships/image" Target="../media/image7.png"/><Relationship Id="rId9" Type="http://schemas.openxmlformats.org/officeDocument/2006/relationships/hyperlink" Target="http://www.linkedin.com/company/public-services-health-and-safety-association"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ealthcare Title Slide">
    <p:spTree>
      <p:nvGrpSpPr>
        <p:cNvPr id="1" name=""/>
        <p:cNvGrpSpPr/>
        <p:nvPr/>
      </p:nvGrpSpPr>
      <p:grpSpPr>
        <a:xfrm>
          <a:off x="0" y="0"/>
          <a:ext cx="0" cy="0"/>
          <a:chOff x="0" y="0"/>
          <a:chExt cx="0" cy="0"/>
        </a:xfrm>
      </p:grpSpPr>
      <p:pic>
        <p:nvPicPr>
          <p:cNvPr id="9" name="Picture 8" descr="cover1b.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DE21ACE0-4075-402F-96F8-93BFBB006709}" type="datetime1">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257694-EC8D-4E14-9312-8BB1EAD6B5A9}" type="slidenum">
              <a:rPr lang="en-US" smtClean="0"/>
              <a:pPr/>
              <a:t>‹#›</a:t>
            </a:fld>
            <a:endParaRPr lang="en-US" dirty="0"/>
          </a:p>
        </p:txBody>
      </p:sp>
      <p:pic>
        <p:nvPicPr>
          <p:cNvPr id="11" name="Picture 10" descr="pshsa-logos-acronym-big-colour.png"/>
          <p:cNvPicPr>
            <a:picLocks noChangeAspect="1"/>
          </p:cNvPicPr>
          <p:nvPr userDrawn="1"/>
        </p:nvPicPr>
        <p:blipFill>
          <a:blip r:embed="rId3" cstate="print"/>
          <a:stretch>
            <a:fillRect/>
          </a:stretch>
        </p:blipFill>
        <p:spPr>
          <a:xfrm>
            <a:off x="381001" y="5640825"/>
            <a:ext cx="2666995" cy="508124"/>
          </a:xfrm>
          <a:prstGeom prst="rect">
            <a:avLst/>
          </a:prstGeom>
        </p:spPr>
      </p:pic>
      <p:sp>
        <p:nvSpPr>
          <p:cNvPr id="12" name="Rectangle 11"/>
          <p:cNvSpPr/>
          <p:nvPr userDrawn="1"/>
        </p:nvSpPr>
        <p:spPr>
          <a:xfrm>
            <a:off x="5486400" y="0"/>
            <a:ext cx="36576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429000" y="533400"/>
            <a:ext cx="5562600" cy="1470025"/>
          </a:xfrm>
        </p:spPr>
        <p:txBody>
          <a:bodyPr>
            <a:normAutofit/>
          </a:bodyPr>
          <a:lstStyle>
            <a:lvl1pPr>
              <a:lnSpc>
                <a:spcPts val="4400"/>
              </a:lnSpc>
              <a:defRPr sz="3600" spc="-150">
                <a:solidFill>
                  <a:srgbClr val="762023"/>
                </a:solidFill>
                <a:latin typeface="Arial Black"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429000" y="1774825"/>
            <a:ext cx="5562600" cy="968375"/>
          </a:xfrm>
        </p:spPr>
        <p:txBody>
          <a:bodyPr>
            <a:normAutofit/>
          </a:bodyPr>
          <a:lstStyle>
            <a:lvl1pPr marL="0" indent="0" algn="l">
              <a:buNone/>
              <a:defRPr sz="2600" b="1" spc="0">
                <a:solidFill>
                  <a:schemeClr val="tx1">
                    <a:lumMod val="90000"/>
                    <a:lumOff val="10000"/>
                  </a:schemeClr>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03272-DB4F-4B69-9101-13526F685BEE}" type="datetime1">
              <a:rPr lang="en-US" smtClean="0"/>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C1A278-9D64-4FAB-BA94-69A03A8A3B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C1EF15-A804-4CA0-8FA0-84523112C87C}" type="datetime1">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C1A278-9D64-4FAB-BA94-69A03A8A3B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9E4EF-5B89-4AAE-831E-0E027CEE39AE}" type="datetime1">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C1A278-9D64-4FAB-BA94-69A03A8A3B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of Presentation">
    <p:spTree>
      <p:nvGrpSpPr>
        <p:cNvPr id="1" name=""/>
        <p:cNvGrpSpPr/>
        <p:nvPr/>
      </p:nvGrpSpPr>
      <p:grpSpPr>
        <a:xfrm>
          <a:off x="0" y="0"/>
          <a:ext cx="0" cy="0"/>
          <a:chOff x="0" y="0"/>
          <a:chExt cx="0" cy="0"/>
        </a:xfrm>
      </p:grpSpPr>
      <p:grpSp>
        <p:nvGrpSpPr>
          <p:cNvPr id="2" name="Group 6"/>
          <p:cNvGrpSpPr/>
          <p:nvPr userDrawn="1"/>
        </p:nvGrpSpPr>
        <p:grpSpPr>
          <a:xfrm>
            <a:off x="5004048" y="1772816"/>
            <a:ext cx="3900055" cy="4190973"/>
            <a:chOff x="762000" y="990627"/>
            <a:chExt cx="3900055" cy="4190973"/>
          </a:xfrm>
        </p:grpSpPr>
        <p:pic>
          <p:nvPicPr>
            <p:cNvPr id="8" name="Picture 7" descr="icon-twitter.png"/>
            <p:cNvPicPr>
              <a:picLocks noChangeAspect="1"/>
            </p:cNvPicPr>
            <p:nvPr/>
          </p:nvPicPr>
          <p:blipFill>
            <a:blip r:embed="rId2" cstate="print"/>
            <a:stretch>
              <a:fillRect/>
            </a:stretch>
          </p:blipFill>
          <p:spPr>
            <a:xfrm>
              <a:off x="775855" y="1828827"/>
              <a:ext cx="471055" cy="609545"/>
            </a:xfrm>
            <a:prstGeom prst="rect">
              <a:avLst/>
            </a:prstGeom>
          </p:spPr>
        </p:pic>
        <p:pic>
          <p:nvPicPr>
            <p:cNvPr id="9" name="Picture 8" descr="icon-www.png"/>
            <p:cNvPicPr>
              <a:picLocks noChangeAspect="1"/>
            </p:cNvPicPr>
            <p:nvPr/>
          </p:nvPicPr>
          <p:blipFill>
            <a:blip r:embed="rId3" cstate="print"/>
            <a:stretch>
              <a:fillRect/>
            </a:stretch>
          </p:blipFill>
          <p:spPr>
            <a:xfrm>
              <a:off x="762000" y="990627"/>
              <a:ext cx="471055" cy="609545"/>
            </a:xfrm>
            <a:prstGeom prst="rect">
              <a:avLst/>
            </a:prstGeom>
          </p:spPr>
        </p:pic>
        <p:pic>
          <p:nvPicPr>
            <p:cNvPr id="10" name="Picture 9" descr="icon-phone.png"/>
            <p:cNvPicPr>
              <a:picLocks noChangeAspect="1"/>
            </p:cNvPicPr>
            <p:nvPr/>
          </p:nvPicPr>
          <p:blipFill>
            <a:blip r:embed="rId4" cstate="print"/>
            <a:stretch>
              <a:fillRect/>
            </a:stretch>
          </p:blipFill>
          <p:spPr>
            <a:xfrm>
              <a:off x="775855" y="4572027"/>
              <a:ext cx="471055" cy="609545"/>
            </a:xfrm>
            <a:prstGeom prst="rect">
              <a:avLst/>
            </a:prstGeom>
          </p:spPr>
        </p:pic>
        <p:pic>
          <p:nvPicPr>
            <p:cNvPr id="11" name="Picture 10" descr="icon-linkedin.png"/>
            <p:cNvPicPr>
              <a:picLocks noChangeAspect="1"/>
            </p:cNvPicPr>
            <p:nvPr/>
          </p:nvPicPr>
          <p:blipFill>
            <a:blip r:embed="rId5" cstate="print"/>
            <a:stretch>
              <a:fillRect/>
            </a:stretch>
          </p:blipFill>
          <p:spPr>
            <a:xfrm>
              <a:off x="775856" y="2761157"/>
              <a:ext cx="457200" cy="591616"/>
            </a:xfrm>
            <a:prstGeom prst="rect">
              <a:avLst/>
            </a:prstGeom>
          </p:spPr>
        </p:pic>
        <p:pic>
          <p:nvPicPr>
            <p:cNvPr id="12" name="Picture 11" descr="icon-youtube.png"/>
            <p:cNvPicPr>
              <a:picLocks noChangeAspect="1"/>
            </p:cNvPicPr>
            <p:nvPr/>
          </p:nvPicPr>
          <p:blipFill>
            <a:blip r:embed="rId6" cstate="print"/>
            <a:stretch>
              <a:fillRect/>
            </a:stretch>
          </p:blipFill>
          <p:spPr>
            <a:xfrm>
              <a:off x="775855" y="3733827"/>
              <a:ext cx="471055" cy="609545"/>
            </a:xfrm>
            <a:prstGeom prst="rect">
              <a:avLst/>
            </a:prstGeom>
          </p:spPr>
        </p:pic>
        <p:sp>
          <p:nvSpPr>
            <p:cNvPr id="13" name="TextBox 12">
              <a:hlinkClick r:id="rId7"/>
            </p:cNvPr>
            <p:cNvSpPr txBox="1"/>
            <p:nvPr/>
          </p:nvSpPr>
          <p:spPr>
            <a:xfrm>
              <a:off x="1309255" y="1078468"/>
              <a:ext cx="3048000" cy="369332"/>
            </a:xfrm>
            <a:prstGeom prst="rect">
              <a:avLst/>
            </a:prstGeom>
            <a:noFill/>
          </p:spPr>
          <p:txBody>
            <a:bodyPr wrap="square" rtlCol="0">
              <a:spAutoFit/>
            </a:bodyPr>
            <a:lstStyle/>
            <a:p>
              <a:r>
                <a:rPr lang="en-US" b="1" dirty="0" smtClean="0">
                  <a:solidFill>
                    <a:srgbClr val="7A2531"/>
                  </a:solidFill>
                  <a:latin typeface="Myriad Pro" pitchFamily="34" charset="0"/>
                </a:rPr>
                <a:t>PSHSA.ca</a:t>
              </a:r>
              <a:endParaRPr lang="en-US" b="1" dirty="0">
                <a:solidFill>
                  <a:srgbClr val="7A2531"/>
                </a:solidFill>
                <a:latin typeface="Myriad Pro" pitchFamily="34" charset="0"/>
              </a:endParaRPr>
            </a:p>
          </p:txBody>
        </p:sp>
        <p:sp>
          <p:nvSpPr>
            <p:cNvPr id="14" name="TextBox 13">
              <a:hlinkClick r:id="rId8"/>
            </p:cNvPr>
            <p:cNvSpPr txBox="1"/>
            <p:nvPr/>
          </p:nvSpPr>
          <p:spPr>
            <a:xfrm>
              <a:off x="1233055" y="1916668"/>
              <a:ext cx="3048000" cy="369332"/>
            </a:xfrm>
            <a:prstGeom prst="rect">
              <a:avLst/>
            </a:prstGeom>
            <a:noFill/>
          </p:spPr>
          <p:txBody>
            <a:bodyPr wrap="square" rtlCol="0">
              <a:spAutoFit/>
            </a:bodyPr>
            <a:lstStyle/>
            <a:p>
              <a:r>
                <a:rPr lang="en-US" b="1" dirty="0" smtClean="0">
                  <a:solidFill>
                    <a:srgbClr val="7A2531"/>
                  </a:solidFill>
                  <a:latin typeface="Myriad Pro" pitchFamily="34" charset="0"/>
                </a:rPr>
                <a:t>@PSHSAca</a:t>
              </a:r>
              <a:endParaRPr lang="en-US" b="1" dirty="0">
                <a:solidFill>
                  <a:srgbClr val="7A2531"/>
                </a:solidFill>
                <a:latin typeface="Myriad Pro" pitchFamily="34" charset="0"/>
              </a:endParaRPr>
            </a:p>
          </p:txBody>
        </p:sp>
        <p:sp>
          <p:nvSpPr>
            <p:cNvPr id="15" name="TextBox 14">
              <a:hlinkClick r:id="rId9"/>
            </p:cNvPr>
            <p:cNvSpPr txBox="1"/>
            <p:nvPr/>
          </p:nvSpPr>
          <p:spPr>
            <a:xfrm>
              <a:off x="1309255" y="2734270"/>
              <a:ext cx="3352800" cy="923330"/>
            </a:xfrm>
            <a:prstGeom prst="rect">
              <a:avLst/>
            </a:prstGeom>
            <a:noFill/>
          </p:spPr>
          <p:txBody>
            <a:bodyPr wrap="square" rtlCol="0">
              <a:spAutoFit/>
            </a:bodyPr>
            <a:lstStyle/>
            <a:p>
              <a:r>
                <a:rPr lang="en-US" b="1" dirty="0">
                  <a:solidFill>
                    <a:srgbClr val="7A2531"/>
                  </a:solidFill>
                  <a:latin typeface="Myriad Pro" pitchFamily="34" charset="0"/>
                </a:rPr>
                <a:t>Public Services Health &amp; Safety Association on LinkedIn</a:t>
              </a:r>
            </a:p>
            <a:p>
              <a:endParaRPr lang="en-US" dirty="0"/>
            </a:p>
          </p:txBody>
        </p:sp>
        <p:sp>
          <p:nvSpPr>
            <p:cNvPr id="16" name="TextBox 15">
              <a:hlinkClick r:id="rId10"/>
            </p:cNvPr>
            <p:cNvSpPr txBox="1"/>
            <p:nvPr/>
          </p:nvSpPr>
          <p:spPr>
            <a:xfrm>
              <a:off x="1309255" y="3810000"/>
              <a:ext cx="3352800" cy="369332"/>
            </a:xfrm>
            <a:prstGeom prst="rect">
              <a:avLst/>
            </a:prstGeom>
            <a:noFill/>
          </p:spPr>
          <p:txBody>
            <a:bodyPr wrap="square" rtlCol="0">
              <a:spAutoFit/>
            </a:bodyPr>
            <a:lstStyle/>
            <a:p>
              <a:r>
                <a:rPr lang="en-US" b="1" dirty="0">
                  <a:solidFill>
                    <a:srgbClr val="7A2531"/>
                  </a:solidFill>
                  <a:latin typeface="Myriad Pro" pitchFamily="34" charset="0"/>
                </a:rPr>
                <a:t>youtube.com/PSHSA</a:t>
              </a:r>
            </a:p>
          </p:txBody>
        </p:sp>
        <p:sp>
          <p:nvSpPr>
            <p:cNvPr id="17" name="TextBox 16"/>
            <p:cNvSpPr txBox="1"/>
            <p:nvPr/>
          </p:nvSpPr>
          <p:spPr>
            <a:xfrm>
              <a:off x="1309255" y="4535269"/>
              <a:ext cx="3352800" cy="646331"/>
            </a:xfrm>
            <a:prstGeom prst="rect">
              <a:avLst/>
            </a:prstGeom>
            <a:noFill/>
          </p:spPr>
          <p:txBody>
            <a:bodyPr wrap="square" rtlCol="0">
              <a:spAutoFit/>
            </a:bodyPr>
            <a:lstStyle/>
            <a:p>
              <a:r>
                <a:rPr lang="en-US" b="1" dirty="0" smtClean="0">
                  <a:solidFill>
                    <a:srgbClr val="7A2531"/>
                  </a:solidFill>
                  <a:latin typeface="Myriad Pro" pitchFamily="34" charset="0"/>
                </a:rPr>
                <a:t>416-250-2131</a:t>
              </a:r>
            </a:p>
            <a:p>
              <a:r>
                <a:rPr lang="en-US" b="1" dirty="0" smtClean="0">
                  <a:solidFill>
                    <a:srgbClr val="7A2531"/>
                  </a:solidFill>
                  <a:latin typeface="Myriad Pro" pitchFamily="34" charset="0"/>
                </a:rPr>
                <a:t>(toll free: 1-877-250-7444)</a:t>
              </a:r>
              <a:endParaRPr lang="en-US" b="1" dirty="0">
                <a:solidFill>
                  <a:srgbClr val="7A2531"/>
                </a:solidFill>
                <a:latin typeface="Myriad Pro" pitchFamily="34" charset="0"/>
              </a:endParaRPr>
            </a:p>
          </p:txBody>
        </p:sp>
      </p:grpSp>
      <p:pic>
        <p:nvPicPr>
          <p:cNvPr id="18" name="Picture 17" descr="LOGO-PSHSA_full-logo-tagline-small-JPG.jpg"/>
          <p:cNvPicPr/>
          <p:nvPr userDrawn="1"/>
        </p:nvPicPr>
        <p:blipFill>
          <a:blip r:embed="rId11" cstate="print"/>
          <a:srcRect/>
          <a:stretch>
            <a:fillRect/>
          </a:stretch>
        </p:blipFill>
        <p:spPr bwMode="auto">
          <a:xfrm>
            <a:off x="251520" y="3212976"/>
            <a:ext cx="3772270" cy="1181854"/>
          </a:xfrm>
          <a:prstGeom prst="rect">
            <a:avLst/>
          </a:prstGeom>
          <a:noFill/>
          <a:ln w="9525">
            <a:noFill/>
            <a:miter lim="800000"/>
            <a:headEnd/>
            <a:tailEnd/>
          </a:ln>
        </p:spPr>
      </p:pic>
      <p:pic>
        <p:nvPicPr>
          <p:cNvPr id="1026" name="Picture 2"/>
          <p:cNvPicPr>
            <a:picLocks noChangeAspect="1" noChangeArrowheads="1"/>
          </p:cNvPicPr>
          <p:nvPr userDrawn="1"/>
        </p:nvPicPr>
        <p:blipFill>
          <a:blip r:embed="rId12" cstate="print"/>
          <a:srcRect/>
          <a:stretch>
            <a:fillRect/>
          </a:stretch>
        </p:blipFill>
        <p:spPr bwMode="auto">
          <a:xfrm>
            <a:off x="683568" y="4437112"/>
            <a:ext cx="3306561" cy="936104"/>
          </a:xfrm>
          <a:prstGeom prst="rect">
            <a:avLst/>
          </a:prstGeom>
          <a:noFill/>
          <a:ln w="9525">
            <a:noFill/>
            <a:miter lim="800000"/>
            <a:headEnd/>
            <a:tailEnd/>
          </a:ln>
        </p:spPr>
      </p:pic>
      <p:sp>
        <p:nvSpPr>
          <p:cNvPr id="39" name="Date Placeholder 38"/>
          <p:cNvSpPr>
            <a:spLocks noGrp="1"/>
          </p:cNvSpPr>
          <p:nvPr>
            <p:ph type="dt" sz="half" idx="10"/>
          </p:nvPr>
        </p:nvSpPr>
        <p:spPr/>
        <p:txBody>
          <a:bodyPr/>
          <a:lstStyle/>
          <a:p>
            <a:fld id="{B15F70C8-F77F-41FE-BBDC-19D244637FF0}" type="datetime1">
              <a:rPr lang="en-US" smtClean="0"/>
              <a:t>10/25/2016</a:t>
            </a:fld>
            <a:endParaRPr lang="en-US" dirty="0"/>
          </a:p>
        </p:txBody>
      </p:sp>
      <p:sp>
        <p:nvSpPr>
          <p:cNvPr id="40" name="Slide Number Placeholder 39"/>
          <p:cNvSpPr>
            <a:spLocks noGrp="1"/>
          </p:cNvSpPr>
          <p:nvPr>
            <p:ph type="sldNum" sz="quarter" idx="11"/>
          </p:nvPr>
        </p:nvSpPr>
        <p:spPr/>
        <p:txBody>
          <a:bodyPr/>
          <a:lstStyle/>
          <a:p>
            <a:fld id="{7BC1A278-9D64-4FAB-BA94-69A03A8A3B3A}" type="slidenum">
              <a:rPr lang="en-US" smtClean="0"/>
              <a:pPr/>
              <a:t>‹#›</a:t>
            </a:fld>
            <a:endParaRPr lang="en-US" dirty="0"/>
          </a:p>
        </p:txBody>
      </p:sp>
      <p:sp>
        <p:nvSpPr>
          <p:cNvPr id="41" name="Footer Placeholder 40"/>
          <p:cNvSpPr>
            <a:spLocks noGrp="1"/>
          </p:cNvSpPr>
          <p:nvPr>
            <p:ph type="ftr" sz="quarter" idx="12"/>
          </p:nvPr>
        </p:nvSpPr>
        <p:spPr/>
        <p:txBody>
          <a:bodyPr/>
          <a:lstStyle/>
          <a:p>
            <a:endParaRPr lang="en-US" dirty="0"/>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457200" y="1295400"/>
            <a:ext cx="8229600" cy="4449763"/>
          </a:xfrm>
        </p:spPr>
        <p:txBody>
          <a:bodyPr/>
          <a:lstStyle>
            <a:lvl1pPr>
              <a:defRPr sz="2800">
                <a:solidFill>
                  <a:srgbClr val="4A4845"/>
                </a:solidFill>
              </a:defRPr>
            </a:lvl1pPr>
            <a:lvl2pPr>
              <a:defRPr sz="2400">
                <a:solidFill>
                  <a:srgbClr val="4A4845"/>
                </a:solidFill>
              </a:defRPr>
            </a:lvl2pPr>
            <a:lvl3pPr>
              <a:defRPr sz="2000">
                <a:solidFill>
                  <a:srgbClr val="4A4845"/>
                </a:solidFill>
              </a:defRPr>
            </a:lvl3pPr>
            <a:lvl4pPr>
              <a:defRPr sz="1800">
                <a:solidFill>
                  <a:srgbClr val="4A4845"/>
                </a:solidFill>
              </a:defRPr>
            </a:lvl4pPr>
            <a:lvl5pPr>
              <a:defRPr sz="1800">
                <a:solidFill>
                  <a:srgbClr val="4A4845"/>
                </a:solidFill>
              </a:defRPr>
            </a:lvl5pPr>
            <a:lvl6pPr>
              <a:defRPr sz="1800"/>
            </a:lvl6pPr>
            <a:lvl7pPr>
              <a:defRPr sz="1800"/>
            </a:lvl7pPr>
            <a:lvl8pPr>
              <a:defRPr sz="1800"/>
            </a:lvl8pPr>
            <a:lvl9pPr>
              <a:defRPr sz="1800"/>
            </a:lvl9pPr>
          </a:lstStyle>
          <a:p>
            <a:pPr lvl="0"/>
            <a:r>
              <a:rPr lang="en-US" dirty="0" smtClean="0"/>
              <a:t>Content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Slide Number Placeholder 9"/>
          <p:cNvSpPr>
            <a:spLocks noGrp="1"/>
          </p:cNvSpPr>
          <p:nvPr>
            <p:ph type="sldNum" sz="quarter" idx="10"/>
          </p:nvPr>
        </p:nvSpPr>
        <p:spPr/>
        <p:txBody>
          <a:bodyPr/>
          <a:lstStyle/>
          <a:p>
            <a:fld id="{806807EC-03A7-4ADE-9989-09EFA14CD01B}"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390075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Arial Black"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90000"/>
                    <a:lumOff val="10000"/>
                  </a:schemeClr>
                </a:solidFill>
                <a:latin typeface="Myriad Pro" pitchFamily="34" charset="0"/>
              </a:defRPr>
            </a:lvl1pPr>
            <a:lvl2pPr>
              <a:defRPr>
                <a:solidFill>
                  <a:schemeClr val="tx1">
                    <a:lumMod val="90000"/>
                    <a:lumOff val="10000"/>
                  </a:schemeClr>
                </a:solidFill>
                <a:latin typeface="Myriad Pro" pitchFamily="34" charset="0"/>
              </a:defRPr>
            </a:lvl2pPr>
            <a:lvl3pPr>
              <a:defRPr>
                <a:solidFill>
                  <a:schemeClr val="tx1">
                    <a:lumMod val="90000"/>
                    <a:lumOff val="10000"/>
                  </a:schemeClr>
                </a:solidFill>
                <a:latin typeface="Myriad Pro" pitchFamily="34" charset="0"/>
              </a:defRPr>
            </a:lvl3pPr>
            <a:lvl4pPr>
              <a:defRPr>
                <a:solidFill>
                  <a:schemeClr val="tx1">
                    <a:lumMod val="90000"/>
                    <a:lumOff val="10000"/>
                  </a:schemeClr>
                </a:solidFill>
                <a:latin typeface="Myriad Pro" pitchFamily="34" charset="0"/>
              </a:defRPr>
            </a:lvl4pPr>
            <a:lvl5pPr>
              <a:defRPr>
                <a:solidFill>
                  <a:schemeClr val="tx1">
                    <a:lumMod val="90000"/>
                    <a:lumOff val="10000"/>
                  </a:schemeClr>
                </a:solidFill>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EB63C9-0407-45D2-9D33-DE0F978CCA4D}" type="datetime1">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C1A278-9D64-4FAB-BA94-69A03A8A3B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95181-3625-4516-A79D-936667615DE5}" type="datetime1">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C1A278-9D64-4FAB-BA94-69A03A8A3B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F69A8-9450-4255-89EB-1801E8052363}" type="datetime1">
              <a:rPr lang="en-US" smtClean="0"/>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C1A278-9D64-4FAB-BA94-69A03A8A3B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83DA9B-0ACB-47B1-A17F-6CA7A1FA4A0D}" type="datetime1">
              <a:rPr lang="en-US" smtClean="0"/>
              <a:t>10/25/2016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C1A278-9D64-4FAB-BA94-69A03A8A3B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0429AE-7081-42FE-9C02-9A26B5E32EED}" type="datetime1">
              <a:rPr lang="en-US" smtClean="0"/>
              <a:t>10/25/2016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C1A278-9D64-4FAB-BA94-69A03A8A3B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EB290-1F86-467B-BCF4-0FA758896275}" type="datetime1">
              <a:rPr lang="en-US" smtClean="0"/>
              <a:t>10/25/2016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C1A278-9D64-4FAB-BA94-69A03A8A3B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8DCFC4-909B-42DB-B885-FC2E9A8B7CE6}" type="datetime1">
              <a:rPr lang="en-US" smtClean="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C1A278-9D64-4FAB-BA94-69A03A8A3B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BA3EE-D9A7-4D5B-9206-A8CC1DABBA7E}" type="datetime1">
              <a:rPr lang="en-US" smtClean="0"/>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C1A278-9D64-4FAB-BA94-69A03A8A3B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867400" cy="14017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pitchFamily="34" charset="0"/>
              </a:defRPr>
            </a:lvl1pPr>
          </a:lstStyle>
          <a:p>
            <a:fld id="{F8B209F6-6AA6-41C9-991F-0ABB693622B3}" type="datetime1">
              <a:rPr lang="en-US" smtClean="0"/>
              <a:t>10/25/2016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yriad Pro"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1A278-9D64-4FAB-BA94-69A03A8A3B3A}" type="slidenum">
              <a:rPr lang="en-US" smtClean="0"/>
              <a:pPr/>
              <a:t>‹#›</a:t>
            </a:fld>
            <a:endParaRPr lang="en-US" dirty="0"/>
          </a:p>
        </p:txBody>
      </p:sp>
      <p:pic>
        <p:nvPicPr>
          <p:cNvPr id="12" name="Picture 11" descr="ems2.png"/>
          <p:cNvPicPr>
            <a:picLocks noChangeAspect="1"/>
          </p:cNvPicPr>
          <p:nvPr/>
        </p:nvPicPr>
        <p:blipFill>
          <a:blip r:embed="rId16" cstate="print"/>
          <a:stretch>
            <a:fillRect/>
          </a:stretch>
        </p:blipFill>
        <p:spPr>
          <a:xfrm>
            <a:off x="5669273" y="0"/>
            <a:ext cx="3474726" cy="1158242"/>
          </a:xfrm>
          <a:prstGeom prst="rect">
            <a:avLst/>
          </a:prstGeom>
        </p:spPr>
      </p:pic>
      <p:pic>
        <p:nvPicPr>
          <p:cNvPr id="13" name="Picture 12" descr="pshsa-logos-acronym-big-colour.png"/>
          <p:cNvPicPr>
            <a:picLocks noChangeAspect="1"/>
          </p:cNvPicPr>
          <p:nvPr/>
        </p:nvPicPr>
        <p:blipFill>
          <a:blip r:embed="rId17" cstate="print"/>
          <a:stretch>
            <a:fillRect/>
          </a:stretch>
        </p:blipFill>
        <p:spPr>
          <a:xfrm>
            <a:off x="7924800" y="128016"/>
            <a:ext cx="1066800" cy="203250"/>
          </a:xfrm>
          <a:prstGeom prst="rect">
            <a:avLst/>
          </a:prstGeom>
        </p:spPr>
      </p:pic>
    </p:spTree>
  </p:cSld>
  <p:clrMap bg1="lt1" tx1="dk1" bg2="lt2" tx2="dk2" accent1="accent1" accent2="accent2" accent3="accent3" accent4="accent4" accent5="accent5" accent6="accent6" hlink="hlink" folHlink="folHlink"/>
  <p:sldLayoutIdLst>
    <p:sldLayoutId id="2147483954" r:id="rId1"/>
    <p:sldLayoutId id="2147483847" r:id="rId2"/>
    <p:sldLayoutId id="2147483850" r:id="rId3"/>
    <p:sldLayoutId id="2147483851" r:id="rId4"/>
    <p:sldLayoutId id="2147483852" r:id="rId5"/>
    <p:sldLayoutId id="2147483853" r:id="rId6"/>
    <p:sldLayoutId id="2147483854" r:id="rId7"/>
    <p:sldLayoutId id="2147483846" r:id="rId8"/>
    <p:sldLayoutId id="2147483855" r:id="rId9"/>
    <p:sldLayoutId id="2147483856" r:id="rId10"/>
    <p:sldLayoutId id="2147483857" r:id="rId11"/>
    <p:sldLayoutId id="2147483858" r:id="rId12"/>
    <p:sldLayoutId id="2147483958" r:id="rId13"/>
    <p:sldLayoutId id="2147483963" r:id="rId14"/>
  </p:sldLayoutIdLst>
  <p:transition/>
  <p:timing>
    <p:tnLst>
      <p:par>
        <p:cTn id="1" dur="indefinite" restart="never" nodeType="tmRoot"/>
      </p:par>
    </p:tnLst>
  </p:timing>
  <p:hf hdr="0" ftr="0" dt="0"/>
  <p:txStyles>
    <p:titleStyle>
      <a:lvl1pPr algn="l" defTabSz="914400" rtl="0" eaLnBrk="1" latinLnBrk="0" hangingPunct="1">
        <a:spcBef>
          <a:spcPct val="0"/>
        </a:spcBef>
        <a:buNone/>
        <a:defRPr sz="3600" kern="1200" spc="-150">
          <a:solidFill>
            <a:schemeClr val="tx2"/>
          </a:solidFill>
          <a:latin typeface="Arial Black" pitchFamily="34" charset="0"/>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3200" b="1" kern="1200">
          <a:solidFill>
            <a:schemeClr val="tx1">
              <a:lumMod val="90000"/>
              <a:lumOff val="10000"/>
            </a:schemeClr>
          </a:solidFill>
          <a:latin typeface="Myriad Pro" pitchFamily="34" charset="0"/>
          <a:ea typeface="+mn-ea"/>
          <a:cs typeface="+mn-cs"/>
        </a:defRPr>
      </a:lvl1pPr>
      <a:lvl2pPr marL="742950" indent="-285750" algn="l" defTabSz="914400" rtl="0" eaLnBrk="1" latinLnBrk="0" hangingPunct="1">
        <a:spcBef>
          <a:spcPct val="20000"/>
        </a:spcBef>
        <a:buClr>
          <a:schemeClr val="tx2"/>
        </a:buClr>
        <a:buSzPct val="110000"/>
        <a:buFont typeface="Myriad Pro" pitchFamily="34" charset="0"/>
        <a:buChar char=""/>
        <a:defRPr sz="2800" b="1" kern="1200">
          <a:solidFill>
            <a:schemeClr val="tx1">
              <a:lumMod val="90000"/>
              <a:lumOff val="10000"/>
            </a:schemeClr>
          </a:solidFill>
          <a:latin typeface="Myriad Pro" pitchFamily="34" charset="0"/>
          <a:ea typeface="+mn-ea"/>
          <a:cs typeface="+mn-cs"/>
        </a:defRPr>
      </a:lvl2pPr>
      <a:lvl3pPr marL="1143000" indent="-228600" algn="l" defTabSz="914400" rtl="0" eaLnBrk="1" latinLnBrk="0" hangingPunct="1">
        <a:spcBef>
          <a:spcPct val="20000"/>
        </a:spcBef>
        <a:buClr>
          <a:schemeClr val="tx2"/>
        </a:buClr>
        <a:buSzPct val="120000"/>
        <a:buFont typeface="Myriad Pro" pitchFamily="34" charset="0"/>
        <a:buChar char=""/>
        <a:defRPr sz="2400" b="1" kern="1200">
          <a:solidFill>
            <a:schemeClr val="tx1">
              <a:lumMod val="90000"/>
              <a:lumOff val="10000"/>
            </a:schemeClr>
          </a:solidFill>
          <a:latin typeface="Myriad Pro" pitchFamily="34" charset="0"/>
          <a:ea typeface="+mn-ea"/>
          <a:cs typeface="+mn-cs"/>
        </a:defRPr>
      </a:lvl3pPr>
      <a:lvl4pPr marL="1600200" indent="-228600" algn="l" defTabSz="914400" rtl="0" eaLnBrk="1" latinLnBrk="0" hangingPunct="1">
        <a:spcBef>
          <a:spcPct val="20000"/>
        </a:spcBef>
        <a:buClr>
          <a:schemeClr val="tx2"/>
        </a:buClr>
        <a:buSzPct val="80000"/>
        <a:buFont typeface="Courier New" pitchFamily="49" charset="0"/>
        <a:buChar char="o"/>
        <a:defRPr sz="2000" b="1" kern="1200">
          <a:solidFill>
            <a:schemeClr val="tx1">
              <a:lumMod val="90000"/>
              <a:lumOff val="10000"/>
            </a:schemeClr>
          </a:solidFill>
          <a:latin typeface="Myriad Pro" pitchFamily="34" charset="0"/>
          <a:ea typeface="+mn-ea"/>
          <a:cs typeface="+mn-cs"/>
        </a:defRPr>
      </a:lvl4pPr>
      <a:lvl5pPr marL="2057400" indent="-228600" algn="l" defTabSz="914400" rtl="0" eaLnBrk="1" latinLnBrk="0" hangingPunct="1">
        <a:spcBef>
          <a:spcPct val="20000"/>
        </a:spcBef>
        <a:buClr>
          <a:schemeClr val="tx2"/>
        </a:buClr>
        <a:buSzPct val="110000"/>
        <a:buFont typeface="Arial" pitchFamily="34" charset="0"/>
        <a:buChar char="•"/>
        <a:defRPr sz="2000" b="1" kern="1200">
          <a:solidFill>
            <a:schemeClr val="tx1">
              <a:lumMod val="90000"/>
              <a:lumOff val="10000"/>
            </a:schemeClr>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orkplacesafetynorth.ca/sites/default/files/resources/Developing_Workplace_Violence_and_Harassment_Policies_Program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shsa.ca/workplace-violen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743128" y="2204864"/>
            <a:ext cx="4248472" cy="2160240"/>
          </a:xfrm>
        </p:spPr>
        <p:txBody>
          <a:bodyPr>
            <a:normAutofit/>
          </a:bodyPr>
          <a:lstStyle/>
          <a:p>
            <a:pPr>
              <a:lnSpc>
                <a:spcPct val="80000"/>
              </a:lnSpc>
            </a:pPr>
            <a:endParaRPr lang="en-US" dirty="0" smtClean="0">
              <a:solidFill>
                <a:schemeClr val="tx2"/>
              </a:solidFill>
            </a:endParaRPr>
          </a:p>
          <a:p>
            <a:r>
              <a:rPr lang="en-US" dirty="0" smtClean="0"/>
              <a:t>Health &amp; Safety/Injured Workers Advocacy Committees Conference  </a:t>
            </a:r>
          </a:p>
          <a:p>
            <a:r>
              <a:rPr lang="en-US" dirty="0" smtClean="0"/>
              <a:t>October 26, 2016 </a:t>
            </a:r>
          </a:p>
        </p:txBody>
      </p:sp>
      <p:sp>
        <p:nvSpPr>
          <p:cNvPr id="4" name="Title 3"/>
          <p:cNvSpPr>
            <a:spLocks noGrp="1"/>
          </p:cNvSpPr>
          <p:nvPr>
            <p:ph type="ctrTitle"/>
          </p:nvPr>
        </p:nvSpPr>
        <p:spPr>
          <a:xfrm>
            <a:off x="3707904" y="533400"/>
            <a:ext cx="5283696" cy="1815480"/>
          </a:xfrm>
        </p:spPr>
        <p:txBody>
          <a:bodyPr>
            <a:normAutofit/>
          </a:bodyPr>
          <a:lstStyle/>
          <a:p>
            <a:r>
              <a:rPr lang="en-US" dirty="0" smtClean="0"/>
              <a:t>Performing Workplace Violence Risk Assessments</a:t>
            </a:r>
            <a:endParaRPr lang="en-US" dirty="0"/>
          </a:p>
        </p:txBody>
      </p:sp>
      <p:sp>
        <p:nvSpPr>
          <p:cNvPr id="2" name="Slide Number Placeholder 1"/>
          <p:cNvSpPr>
            <a:spLocks noGrp="1"/>
          </p:cNvSpPr>
          <p:nvPr>
            <p:ph type="sldNum" sz="quarter" idx="12"/>
          </p:nvPr>
        </p:nvSpPr>
        <p:spPr/>
        <p:txBody>
          <a:bodyPr/>
          <a:lstStyle/>
          <a:p>
            <a:fld id="{82257694-EC8D-4E14-9312-8BB1EAD6B5A9}"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WVRA - Components</a:t>
            </a:r>
            <a:endParaRPr lang="en-CA" dirty="0"/>
          </a:p>
        </p:txBody>
      </p:sp>
      <p:sp>
        <p:nvSpPr>
          <p:cNvPr id="3" name="Content Placeholder 2"/>
          <p:cNvSpPr>
            <a:spLocks noGrp="1"/>
          </p:cNvSpPr>
          <p:nvPr>
            <p:ph idx="1"/>
          </p:nvPr>
        </p:nvSpPr>
        <p:spPr/>
        <p:txBody>
          <a:bodyPr/>
          <a:lstStyle/>
          <a:p>
            <a:pPr marL="514350" indent="-514350">
              <a:buAutoNum type="arabicPeriod"/>
            </a:pPr>
            <a:r>
              <a:rPr lang="en-CA" dirty="0" smtClean="0"/>
              <a:t>Policy, Program and Training Review</a:t>
            </a:r>
          </a:p>
          <a:p>
            <a:pPr marL="514350" indent="-514350">
              <a:buAutoNum type="arabicPeriod"/>
            </a:pPr>
            <a:r>
              <a:rPr lang="en-CA" dirty="0" smtClean="0"/>
              <a:t>Workplace Violence Risk Assessments</a:t>
            </a:r>
          </a:p>
          <a:p>
            <a:pPr marL="0" indent="0">
              <a:buNone/>
            </a:pPr>
            <a:r>
              <a:rPr lang="en-CA" dirty="0" smtClean="0"/>
              <a:t>	- pre-risk assessment survey</a:t>
            </a:r>
          </a:p>
          <a:p>
            <a:pPr marL="0" indent="0">
              <a:buNone/>
            </a:pPr>
            <a:r>
              <a:rPr lang="en-CA" dirty="0" smtClean="0"/>
              <a:t> </a:t>
            </a:r>
          </a:p>
        </p:txBody>
      </p:sp>
      <p:sp>
        <p:nvSpPr>
          <p:cNvPr id="4" name="Slide Number Placeholder 3"/>
          <p:cNvSpPr>
            <a:spLocks noGrp="1"/>
          </p:cNvSpPr>
          <p:nvPr>
            <p:ph type="sldNum" sz="quarter" idx="12"/>
          </p:nvPr>
        </p:nvSpPr>
        <p:spPr/>
        <p:txBody>
          <a:bodyPr/>
          <a:lstStyle/>
          <a:p>
            <a:fld id="{7BC1A278-9D64-4FAB-BA94-69A03A8A3B3A}" type="slidenum">
              <a:rPr lang="en-US" smtClean="0"/>
              <a:pPr/>
              <a:t>10</a:t>
            </a:fld>
            <a:endParaRPr lang="en-US" dirty="0"/>
          </a:p>
        </p:txBody>
      </p:sp>
    </p:spTree>
    <p:extLst>
      <p:ext uri="{BB962C8B-B14F-4D97-AF65-F5344CB8AC3E}">
        <p14:creationId xmlns:p14="http://schemas.microsoft.com/office/powerpoint/2010/main" val="38049055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19056" cy="1066130"/>
          </a:xfrm>
        </p:spPr>
        <p:txBody>
          <a:bodyPr>
            <a:normAutofit fontScale="90000"/>
          </a:bodyPr>
          <a:lstStyle/>
          <a:p>
            <a:r>
              <a:rPr lang="en-CA" dirty="0" smtClean="0"/>
              <a:t>WVRA – Hazard Categories (VARB tool on WVRA)</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7077717"/>
              </p:ext>
            </p:extLst>
          </p:nvPr>
        </p:nvGraphicFramePr>
        <p:xfrm>
          <a:off x="179512"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BC1A278-9D64-4FAB-BA94-69A03A8A3B3A}" type="slidenum">
              <a:rPr lang="en-US" smtClean="0"/>
              <a:pPr/>
              <a:t>11</a:t>
            </a:fld>
            <a:endParaRPr lang="en-US" dirty="0"/>
          </a:p>
        </p:txBody>
      </p:sp>
    </p:spTree>
    <p:extLst>
      <p:ext uri="{BB962C8B-B14F-4D97-AF65-F5344CB8AC3E}">
        <p14:creationId xmlns:p14="http://schemas.microsoft.com/office/powerpoint/2010/main" val="22510994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PSHSA Structure of the WVRA </a:t>
            </a:r>
            <a:endParaRPr lang="en-US" dirty="0"/>
          </a:p>
        </p:txBody>
      </p:sp>
      <p:sp>
        <p:nvSpPr>
          <p:cNvPr id="3" name="Content Placeholder 2"/>
          <p:cNvSpPr>
            <a:spLocks noGrp="1"/>
          </p:cNvSpPr>
          <p:nvPr>
            <p:ph idx="1"/>
          </p:nvPr>
        </p:nvSpPr>
        <p:spPr>
          <a:xfrm>
            <a:off x="251520" y="1484784"/>
            <a:ext cx="8568952" cy="4525963"/>
          </a:xfrm>
        </p:spPr>
        <p:txBody>
          <a:bodyPr>
            <a:normAutofit lnSpcReduction="10000"/>
          </a:bodyPr>
          <a:lstStyle/>
          <a:p>
            <a:r>
              <a:rPr lang="en-US" dirty="0" smtClean="0"/>
              <a:t>Review of Documentation related to Workplace Violence Prevention, including injury stats </a:t>
            </a:r>
          </a:p>
          <a:p>
            <a:r>
              <a:rPr lang="en-US" dirty="0" smtClean="0"/>
              <a:t>Unit/specific area risk assessments, including brief staff survey during walkabout</a:t>
            </a:r>
          </a:p>
          <a:p>
            <a:r>
              <a:rPr lang="en-US" dirty="0" smtClean="0"/>
              <a:t>Interviews with off-site frontline staff and management staff to assess workplace violence risk (if have workers off-site)</a:t>
            </a:r>
          </a:p>
        </p:txBody>
      </p:sp>
      <p:sp>
        <p:nvSpPr>
          <p:cNvPr id="4" name="Slide Number Placeholder 3"/>
          <p:cNvSpPr>
            <a:spLocks noGrp="1"/>
          </p:cNvSpPr>
          <p:nvPr>
            <p:ph type="sldNum" sz="quarter" idx="12"/>
          </p:nvPr>
        </p:nvSpPr>
        <p:spPr/>
        <p:txBody>
          <a:bodyPr/>
          <a:lstStyle/>
          <a:p>
            <a:fld id="{7BC1A278-9D64-4FAB-BA94-69A03A8A3B3A}" type="slidenum">
              <a:rPr lang="en-US" smtClean="0"/>
              <a:pPr/>
              <a:t>12</a:t>
            </a:fld>
            <a:endParaRPr lang="en-US" dirty="0"/>
          </a:p>
        </p:txBody>
      </p:sp>
    </p:spTree>
    <p:extLst>
      <p:ext uri="{BB962C8B-B14F-4D97-AF65-F5344CB8AC3E}">
        <p14:creationId xmlns:p14="http://schemas.microsoft.com/office/powerpoint/2010/main" val="31820345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Policy, Program and Training Review</a:t>
            </a:r>
            <a:endParaRPr lang="en-CA" dirty="0"/>
          </a:p>
        </p:txBody>
      </p:sp>
      <p:sp>
        <p:nvSpPr>
          <p:cNvPr id="3" name="Content Placeholder 2"/>
          <p:cNvSpPr>
            <a:spLocks noGrp="1"/>
          </p:cNvSpPr>
          <p:nvPr>
            <p:ph idx="1"/>
          </p:nvPr>
        </p:nvSpPr>
        <p:spPr/>
        <p:txBody>
          <a:bodyPr/>
          <a:lstStyle/>
          <a:p>
            <a:r>
              <a:rPr lang="en-CA" dirty="0" smtClean="0"/>
              <a:t>Occupational Health and Safety Council of Ontario (OHSCO) tool </a:t>
            </a:r>
            <a:endParaRPr lang="en-CA" dirty="0"/>
          </a:p>
        </p:txBody>
      </p:sp>
      <p:sp>
        <p:nvSpPr>
          <p:cNvPr id="4" name="Slide Number Placeholder 3"/>
          <p:cNvSpPr>
            <a:spLocks noGrp="1"/>
          </p:cNvSpPr>
          <p:nvPr>
            <p:ph type="sldNum" sz="quarter" idx="12"/>
          </p:nvPr>
        </p:nvSpPr>
        <p:spPr/>
        <p:txBody>
          <a:bodyPr/>
          <a:lstStyle/>
          <a:p>
            <a:fld id="{7BC1A278-9D64-4FAB-BA94-69A03A8A3B3A}" type="slidenum">
              <a:rPr lang="en-US" smtClean="0"/>
              <a:pPr/>
              <a:t>13</a:t>
            </a:fld>
            <a:endParaRPr lang="en-US" dirty="0"/>
          </a:p>
        </p:txBody>
      </p:sp>
    </p:spTree>
    <p:extLst>
      <p:ext uri="{BB962C8B-B14F-4D97-AF65-F5344CB8AC3E}">
        <p14:creationId xmlns:p14="http://schemas.microsoft.com/office/powerpoint/2010/main" val="34086536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475656" y="977559"/>
            <a:ext cx="5760640" cy="5760640"/>
          </a:xfrm>
          <a:prstGeom prst="rect">
            <a:avLst/>
          </a:prstGeom>
        </p:spPr>
      </p:pic>
      <p:sp>
        <p:nvSpPr>
          <p:cNvPr id="2" name="Slide Number Placeholder 1"/>
          <p:cNvSpPr>
            <a:spLocks noGrp="1"/>
          </p:cNvSpPr>
          <p:nvPr>
            <p:ph type="sldNum" sz="quarter" idx="12"/>
          </p:nvPr>
        </p:nvSpPr>
        <p:spPr/>
        <p:txBody>
          <a:bodyPr/>
          <a:lstStyle/>
          <a:p>
            <a:fld id="{7BC1A278-9D64-4FAB-BA94-69A03A8A3B3A}" type="slidenum">
              <a:rPr lang="en-US" smtClean="0"/>
              <a:pPr/>
              <a:t>14</a:t>
            </a:fld>
            <a:endParaRPr lang="en-US" dirty="0"/>
          </a:p>
        </p:txBody>
      </p:sp>
    </p:spTree>
    <p:extLst>
      <p:ext uri="{BB962C8B-B14F-4D97-AF65-F5344CB8AC3E}">
        <p14:creationId xmlns:p14="http://schemas.microsoft.com/office/powerpoint/2010/main" val="21930848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75656" y="293034"/>
            <a:ext cx="6598456" cy="6554023"/>
          </a:xfrm>
          <a:prstGeom prst="rect">
            <a:avLst/>
          </a:prstGeom>
        </p:spPr>
      </p:pic>
      <p:sp>
        <p:nvSpPr>
          <p:cNvPr id="2" name="Slide Number Placeholder 1"/>
          <p:cNvSpPr>
            <a:spLocks noGrp="1"/>
          </p:cNvSpPr>
          <p:nvPr>
            <p:ph type="sldNum" sz="quarter" idx="12"/>
          </p:nvPr>
        </p:nvSpPr>
        <p:spPr/>
        <p:txBody>
          <a:bodyPr/>
          <a:lstStyle/>
          <a:p>
            <a:fld id="{7BC1A278-9D64-4FAB-BA94-69A03A8A3B3A}" type="slidenum">
              <a:rPr lang="en-US" smtClean="0"/>
              <a:pPr/>
              <a:t>15</a:t>
            </a:fld>
            <a:endParaRPr lang="en-US" dirty="0"/>
          </a:p>
        </p:txBody>
      </p:sp>
    </p:spTree>
    <p:extLst>
      <p:ext uri="{BB962C8B-B14F-4D97-AF65-F5344CB8AC3E}">
        <p14:creationId xmlns:p14="http://schemas.microsoft.com/office/powerpoint/2010/main" val="13401559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Existing Data			</a:t>
            </a:r>
            <a:endParaRPr lang="en-CA" dirty="0"/>
          </a:p>
        </p:txBody>
      </p:sp>
      <p:sp>
        <p:nvSpPr>
          <p:cNvPr id="3" name="Content Placeholder 2"/>
          <p:cNvSpPr>
            <a:spLocks noGrp="1"/>
          </p:cNvSpPr>
          <p:nvPr>
            <p:ph idx="1"/>
          </p:nvPr>
        </p:nvSpPr>
        <p:spPr/>
        <p:txBody>
          <a:bodyPr/>
          <a:lstStyle/>
          <a:p>
            <a:r>
              <a:rPr lang="en-CA" dirty="0" smtClean="0"/>
              <a:t>Collected stats (injury statistics)</a:t>
            </a:r>
          </a:p>
          <a:p>
            <a:r>
              <a:rPr lang="en-CA" dirty="0" smtClean="0"/>
              <a:t>Looking for trends</a:t>
            </a:r>
          </a:p>
          <a:p>
            <a:r>
              <a:rPr lang="en-CA" dirty="0" smtClean="0"/>
              <a:t>Areas/units/departments with highest risk</a:t>
            </a:r>
          </a:p>
          <a:p>
            <a:r>
              <a:rPr lang="en-CA" dirty="0" smtClean="0"/>
              <a:t>Limitation: reporting does not always indicate the source of WV </a:t>
            </a:r>
            <a:endParaRPr lang="en-CA" dirty="0"/>
          </a:p>
        </p:txBody>
      </p:sp>
      <p:sp>
        <p:nvSpPr>
          <p:cNvPr id="4" name="Slide Number Placeholder 3"/>
          <p:cNvSpPr>
            <a:spLocks noGrp="1"/>
          </p:cNvSpPr>
          <p:nvPr>
            <p:ph type="sldNum" sz="quarter" idx="12"/>
          </p:nvPr>
        </p:nvSpPr>
        <p:spPr/>
        <p:txBody>
          <a:bodyPr/>
          <a:lstStyle/>
          <a:p>
            <a:fld id="{7BC1A278-9D64-4FAB-BA94-69A03A8A3B3A}" type="slidenum">
              <a:rPr lang="en-US" smtClean="0"/>
              <a:pPr/>
              <a:t>16</a:t>
            </a:fld>
            <a:endParaRPr lang="en-US" dirty="0"/>
          </a:p>
        </p:txBody>
      </p:sp>
    </p:spTree>
    <p:extLst>
      <p:ext uri="{BB962C8B-B14F-4D97-AF65-F5344CB8AC3E}">
        <p14:creationId xmlns:p14="http://schemas.microsoft.com/office/powerpoint/2010/main" val="17290457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Pre-assessment Survey </a:t>
            </a:r>
            <a:endParaRPr lang="en-CA" dirty="0"/>
          </a:p>
        </p:txBody>
      </p:sp>
      <p:sp>
        <p:nvSpPr>
          <p:cNvPr id="3" name="Content Placeholder 2"/>
          <p:cNvSpPr>
            <a:spLocks noGrp="1"/>
          </p:cNvSpPr>
          <p:nvPr>
            <p:ph idx="1"/>
          </p:nvPr>
        </p:nvSpPr>
        <p:spPr/>
        <p:txBody>
          <a:bodyPr/>
          <a:lstStyle/>
          <a:p>
            <a:r>
              <a:rPr lang="en-CA" dirty="0" smtClean="0"/>
              <a:t>Purpose: assess employees’ perceptions of work-related risk factors for violence and personal safety</a:t>
            </a:r>
            <a:endParaRPr lang="en-CA" dirty="0"/>
          </a:p>
        </p:txBody>
      </p:sp>
      <p:sp>
        <p:nvSpPr>
          <p:cNvPr id="4" name="Slide Number Placeholder 3"/>
          <p:cNvSpPr>
            <a:spLocks noGrp="1"/>
          </p:cNvSpPr>
          <p:nvPr>
            <p:ph type="sldNum" sz="quarter" idx="12"/>
          </p:nvPr>
        </p:nvSpPr>
        <p:spPr/>
        <p:txBody>
          <a:bodyPr/>
          <a:lstStyle/>
          <a:p>
            <a:fld id="{7BC1A278-9D64-4FAB-BA94-69A03A8A3B3A}" type="slidenum">
              <a:rPr lang="en-US" smtClean="0"/>
              <a:pPr/>
              <a:t>17</a:t>
            </a:fld>
            <a:endParaRPr lang="en-US" dirty="0"/>
          </a:p>
        </p:txBody>
      </p:sp>
    </p:spTree>
    <p:extLst>
      <p:ext uri="{BB962C8B-B14F-4D97-AF65-F5344CB8AC3E}">
        <p14:creationId xmlns:p14="http://schemas.microsoft.com/office/powerpoint/2010/main" val="24312460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Employee Survey: Sample</a:t>
            </a:r>
            <a:endParaRPr lang="en-CA" dirty="0"/>
          </a:p>
        </p:txBody>
      </p:sp>
      <p:pic>
        <p:nvPicPr>
          <p:cNvPr id="4" name="Content Placeholder 3"/>
          <p:cNvPicPr>
            <a:picLocks noGrp="1" noChangeAspect="1"/>
          </p:cNvPicPr>
          <p:nvPr>
            <p:ph idx="1"/>
          </p:nvPr>
        </p:nvPicPr>
        <p:blipFill>
          <a:blip r:embed="rId2"/>
          <a:stretch>
            <a:fillRect/>
          </a:stretch>
        </p:blipFill>
        <p:spPr>
          <a:xfrm>
            <a:off x="2411760" y="1316335"/>
            <a:ext cx="5718022" cy="5222577"/>
          </a:xfrm>
          <a:prstGeom prst="rect">
            <a:avLst/>
          </a:prstGeom>
        </p:spPr>
      </p:pic>
      <p:sp>
        <p:nvSpPr>
          <p:cNvPr id="3" name="Slide Number Placeholder 2"/>
          <p:cNvSpPr>
            <a:spLocks noGrp="1"/>
          </p:cNvSpPr>
          <p:nvPr>
            <p:ph type="sldNum" sz="quarter" idx="12"/>
          </p:nvPr>
        </p:nvSpPr>
        <p:spPr/>
        <p:txBody>
          <a:bodyPr/>
          <a:lstStyle/>
          <a:p>
            <a:fld id="{7BC1A278-9D64-4FAB-BA94-69A03A8A3B3A}" type="slidenum">
              <a:rPr lang="en-US" smtClean="0"/>
              <a:pPr/>
              <a:t>18</a:t>
            </a:fld>
            <a:endParaRPr lang="en-US" dirty="0"/>
          </a:p>
        </p:txBody>
      </p:sp>
    </p:spTree>
    <p:extLst>
      <p:ext uri="{BB962C8B-B14F-4D97-AF65-F5344CB8AC3E}">
        <p14:creationId xmlns:p14="http://schemas.microsoft.com/office/powerpoint/2010/main" val="18198565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143000"/>
            <a:ext cx="5535488" cy="2069976"/>
          </a:xfrm>
        </p:spPr>
        <p:txBody>
          <a:bodyPr>
            <a:normAutofit/>
          </a:bodyPr>
          <a:lstStyle/>
          <a:p>
            <a:r>
              <a:rPr lang="en-US" dirty="0" smtClean="0"/>
              <a:t>Workplace Violence Risk Assessment – </a:t>
            </a:r>
            <a:r>
              <a:rPr lang="en-US" dirty="0" smtClean="0"/>
              <a:t>SAMPLE</a:t>
            </a:r>
            <a:endParaRPr lang="en-US" dirty="0"/>
          </a:p>
        </p:txBody>
      </p:sp>
      <p:sp>
        <p:nvSpPr>
          <p:cNvPr id="3" name="Slide Number Placeholder 2"/>
          <p:cNvSpPr>
            <a:spLocks noGrp="1"/>
          </p:cNvSpPr>
          <p:nvPr>
            <p:ph type="sldNum" sz="quarter" idx="12"/>
          </p:nvPr>
        </p:nvSpPr>
        <p:spPr/>
        <p:txBody>
          <a:bodyPr/>
          <a:lstStyle/>
          <a:p>
            <a:fld id="{82257694-EC8D-4E14-9312-8BB1EAD6B5A9}" type="slidenum">
              <a:rPr lang="en-US" smtClean="0"/>
              <a:pPr/>
              <a:t>19</a:t>
            </a:fld>
            <a:endParaRPr lang="en-US" dirty="0"/>
          </a:p>
        </p:txBody>
      </p:sp>
    </p:spTree>
    <p:extLst>
      <p:ext uri="{BB962C8B-B14F-4D97-AF65-F5344CB8AC3E}">
        <p14:creationId xmlns:p14="http://schemas.microsoft.com/office/powerpoint/2010/main" val="40620178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5.png"/>
          <p:cNvPicPr>
            <a:picLocks noChangeAspect="1"/>
          </p:cNvPicPr>
          <p:nvPr/>
        </p:nvPicPr>
        <p:blipFill>
          <a:blip r:embed="rId3" cstate="print">
            <a:alphaModFix amt="46000"/>
            <a:extLst>
              <a:ext uri="{28A0092B-C50C-407E-A947-70E740481C1C}">
                <a14:useLocalDpi xmlns:a14="http://schemas.microsoft.com/office/drawing/2010/main" val="0"/>
              </a:ext>
            </a:extLst>
          </a:blip>
          <a:stretch>
            <a:fillRect/>
          </a:stretch>
        </p:blipFill>
        <p:spPr>
          <a:xfrm>
            <a:off x="5508104" y="188640"/>
            <a:ext cx="3891137" cy="4099200"/>
          </a:xfrm>
          <a:prstGeom prst="rect">
            <a:avLst/>
          </a:prstGeom>
        </p:spPr>
      </p:pic>
      <p:sp>
        <p:nvSpPr>
          <p:cNvPr id="3" name="Rectangle 2"/>
          <p:cNvSpPr/>
          <p:nvPr/>
        </p:nvSpPr>
        <p:spPr>
          <a:xfrm>
            <a:off x="431032" y="1912766"/>
            <a:ext cx="2340768" cy="648072"/>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45332" y="1836693"/>
            <a:ext cx="1512168" cy="800219"/>
          </a:xfrm>
          <a:prstGeom prst="rect">
            <a:avLst/>
          </a:prstGeom>
          <a:noFill/>
        </p:spPr>
        <p:txBody>
          <a:bodyPr wrap="square" rtlCol="0">
            <a:spAutoFit/>
          </a:bodyPr>
          <a:lstStyle/>
          <a:p>
            <a:r>
              <a:rPr lang="en-US" sz="4600" b="1" dirty="0" smtClean="0">
                <a:solidFill>
                  <a:srgbClr val="FFFFFF"/>
                </a:solidFill>
                <a:latin typeface="Myriad Pro"/>
                <a:cs typeface="Myriad Pro"/>
              </a:rPr>
              <a:t>2009</a:t>
            </a:r>
            <a:endParaRPr lang="en-US" sz="4600" b="1" dirty="0">
              <a:solidFill>
                <a:srgbClr val="FFFFFF"/>
              </a:solidFill>
              <a:latin typeface="Myriad Pro"/>
              <a:cs typeface="Myriad Pro"/>
            </a:endParaRPr>
          </a:p>
        </p:txBody>
      </p:sp>
      <p:sp>
        <p:nvSpPr>
          <p:cNvPr id="9" name="TextBox 8"/>
          <p:cNvSpPr txBox="1"/>
          <p:nvPr/>
        </p:nvSpPr>
        <p:spPr>
          <a:xfrm>
            <a:off x="359024" y="2658533"/>
            <a:ext cx="3240360" cy="770467"/>
          </a:xfrm>
          <a:prstGeom prst="rect">
            <a:avLst/>
          </a:prstGeom>
          <a:noFill/>
        </p:spPr>
        <p:txBody>
          <a:bodyPr wrap="square" rtlCol="0">
            <a:spAutoFit/>
          </a:bodyPr>
          <a:lstStyle/>
          <a:p>
            <a:pPr>
              <a:lnSpc>
                <a:spcPct val="80000"/>
              </a:lnSpc>
            </a:pPr>
            <a:r>
              <a:rPr lang="en-US" sz="2800" b="1" dirty="0" smtClean="0">
                <a:solidFill>
                  <a:srgbClr val="307FC8"/>
                </a:solidFill>
                <a:latin typeface="Myriad Pro"/>
                <a:cs typeface="Myriad Pro"/>
              </a:rPr>
              <a:t>NON-PROFIT</a:t>
            </a:r>
          </a:p>
          <a:p>
            <a:pPr>
              <a:lnSpc>
                <a:spcPct val="80000"/>
              </a:lnSpc>
            </a:pPr>
            <a:r>
              <a:rPr lang="en-US" sz="2600" b="1" dirty="0" smtClean="0">
                <a:solidFill>
                  <a:srgbClr val="307FC8"/>
                </a:solidFill>
                <a:latin typeface="Myriad Pro"/>
                <a:cs typeface="Myriad Pro"/>
              </a:rPr>
              <a:t>ASSOCIATION</a:t>
            </a:r>
            <a:endParaRPr lang="en-US" sz="2600" b="1" dirty="0">
              <a:solidFill>
                <a:srgbClr val="307FC8"/>
              </a:solidFill>
              <a:latin typeface="Myriad Pro"/>
              <a:cs typeface="Myriad Pro"/>
            </a:endParaRPr>
          </a:p>
        </p:txBody>
      </p:sp>
      <p:grpSp>
        <p:nvGrpSpPr>
          <p:cNvPr id="4" name="Group 28"/>
          <p:cNvGrpSpPr/>
          <p:nvPr/>
        </p:nvGrpSpPr>
        <p:grpSpPr>
          <a:xfrm>
            <a:off x="539552" y="3501008"/>
            <a:ext cx="2016224" cy="216024"/>
            <a:chOff x="683568" y="3212976"/>
            <a:chExt cx="2016224" cy="216024"/>
          </a:xfrm>
        </p:grpSpPr>
        <p:cxnSp>
          <p:nvCxnSpPr>
            <p:cNvPr id="11" name="Straight Connector 10"/>
            <p:cNvCxnSpPr/>
            <p:nvPr/>
          </p:nvCxnSpPr>
          <p:spPr>
            <a:xfrm flipV="1">
              <a:off x="683568"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27584"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971600"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115616"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259632"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1403648"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547664"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691680"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1835696"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1979712"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2123728"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267744"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411760"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555776" y="3212976"/>
              <a:ext cx="144016" cy="216024"/>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grpSp>
      <p:sp>
        <p:nvSpPr>
          <p:cNvPr id="25" name="Pentagon 24"/>
          <p:cNvSpPr/>
          <p:nvPr/>
        </p:nvSpPr>
        <p:spPr>
          <a:xfrm rot="5400000">
            <a:off x="395028" y="4041068"/>
            <a:ext cx="2304256" cy="2088232"/>
          </a:xfrm>
          <a:prstGeom prst="homePlate">
            <a:avLst>
              <a:gd name="adj" fmla="val 24065"/>
            </a:avLst>
          </a:prstGeom>
          <a:noFill/>
          <a:ln w="127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48072" y="4057714"/>
            <a:ext cx="2051720" cy="806375"/>
          </a:xfrm>
          <a:prstGeom prst="rect">
            <a:avLst/>
          </a:prstGeom>
          <a:noFill/>
        </p:spPr>
        <p:txBody>
          <a:bodyPr wrap="square" rtlCol="0">
            <a:spAutoFit/>
          </a:bodyPr>
          <a:lstStyle/>
          <a:p>
            <a:pPr>
              <a:lnSpc>
                <a:spcPct val="80000"/>
              </a:lnSpc>
            </a:pPr>
            <a:r>
              <a:rPr lang="en-US" sz="3000" b="1" dirty="0" smtClean="0">
                <a:solidFill>
                  <a:srgbClr val="423D37"/>
                </a:solidFill>
                <a:latin typeface="Myriad Pro"/>
                <a:cs typeface="Myriad Pro"/>
              </a:rPr>
              <a:t>FUNDED</a:t>
            </a:r>
          </a:p>
          <a:p>
            <a:pPr>
              <a:lnSpc>
                <a:spcPct val="80000"/>
              </a:lnSpc>
            </a:pPr>
            <a:r>
              <a:rPr lang="en-US" sz="2800" b="1" dirty="0" smtClean="0">
                <a:solidFill>
                  <a:srgbClr val="423D37"/>
                </a:solidFill>
                <a:latin typeface="Myriad Pro"/>
                <a:cs typeface="Myriad Pro"/>
              </a:rPr>
              <a:t>PARTNER</a:t>
            </a:r>
            <a:endParaRPr lang="en-US" sz="2600" b="1" dirty="0">
              <a:solidFill>
                <a:srgbClr val="423D37"/>
              </a:solidFill>
              <a:latin typeface="Myriad Pro"/>
              <a:cs typeface="Myriad Pro"/>
            </a:endParaRPr>
          </a:p>
        </p:txBody>
      </p:sp>
      <p:sp>
        <p:nvSpPr>
          <p:cNvPr id="27" name="TextBox 26"/>
          <p:cNvSpPr txBox="1"/>
          <p:nvPr/>
        </p:nvSpPr>
        <p:spPr>
          <a:xfrm>
            <a:off x="-180528" y="4787860"/>
            <a:ext cx="3456384" cy="369332"/>
          </a:xfrm>
          <a:prstGeom prst="rect">
            <a:avLst/>
          </a:prstGeom>
          <a:noFill/>
        </p:spPr>
        <p:txBody>
          <a:bodyPr wrap="square" rtlCol="0">
            <a:spAutoFit/>
          </a:bodyPr>
          <a:lstStyle/>
          <a:p>
            <a:pPr algn="ctr"/>
            <a:r>
              <a:rPr lang="en-US" b="1" spc="300" dirty="0" smtClean="0">
                <a:solidFill>
                  <a:schemeClr val="tx2"/>
                </a:solidFill>
                <a:latin typeface="Myriad Pro"/>
                <a:cs typeface="Myriad Pro"/>
              </a:rPr>
              <a:t>OF THE</a:t>
            </a:r>
            <a:endParaRPr lang="en-US" b="1" spc="300" dirty="0">
              <a:solidFill>
                <a:schemeClr val="tx2"/>
              </a:solidFill>
              <a:latin typeface="Myriad Pro"/>
              <a:cs typeface="Myriad Pro"/>
            </a:endParaRPr>
          </a:p>
        </p:txBody>
      </p:sp>
      <p:sp>
        <p:nvSpPr>
          <p:cNvPr id="28" name="TextBox 27"/>
          <p:cNvSpPr txBox="1"/>
          <p:nvPr/>
        </p:nvSpPr>
        <p:spPr>
          <a:xfrm>
            <a:off x="683568" y="5085184"/>
            <a:ext cx="1872208" cy="796115"/>
          </a:xfrm>
          <a:prstGeom prst="rect">
            <a:avLst/>
          </a:prstGeom>
          <a:noFill/>
        </p:spPr>
        <p:txBody>
          <a:bodyPr wrap="square" rtlCol="0">
            <a:spAutoFit/>
          </a:bodyPr>
          <a:lstStyle/>
          <a:p>
            <a:pPr>
              <a:lnSpc>
                <a:spcPct val="80000"/>
              </a:lnSpc>
            </a:pPr>
            <a:r>
              <a:rPr lang="en-US" sz="2800" b="1" kern="1700" spc="150" dirty="0" smtClean="0">
                <a:solidFill>
                  <a:srgbClr val="423D37"/>
                </a:solidFill>
                <a:latin typeface="Myriad Pro"/>
                <a:cs typeface="Myriad Pro"/>
              </a:rPr>
              <a:t>Ministry</a:t>
            </a:r>
          </a:p>
          <a:p>
            <a:pPr>
              <a:lnSpc>
                <a:spcPct val="80000"/>
              </a:lnSpc>
            </a:pPr>
            <a:r>
              <a:rPr lang="en-US" sz="2000" b="1" dirty="0" smtClean="0">
                <a:solidFill>
                  <a:srgbClr val="423D37"/>
                </a:solidFill>
                <a:latin typeface="Myriad Pro"/>
                <a:cs typeface="Myriad Pro"/>
              </a:rPr>
              <a:t>of</a:t>
            </a:r>
            <a:r>
              <a:rPr lang="en-US" sz="2800" b="1" dirty="0" smtClean="0">
                <a:solidFill>
                  <a:srgbClr val="423D37"/>
                </a:solidFill>
                <a:latin typeface="Myriad Pro"/>
                <a:cs typeface="Myriad Pro"/>
              </a:rPr>
              <a:t> </a:t>
            </a:r>
            <a:r>
              <a:rPr lang="en-US" sz="2800" b="1" dirty="0" err="1" smtClean="0">
                <a:solidFill>
                  <a:srgbClr val="423D37"/>
                </a:solidFill>
                <a:latin typeface="Myriad Pro"/>
                <a:cs typeface="Myriad Pro"/>
              </a:rPr>
              <a:t>Labour</a:t>
            </a:r>
            <a:endParaRPr lang="en-US" sz="2600" b="1" dirty="0">
              <a:solidFill>
                <a:srgbClr val="423D37"/>
              </a:solidFill>
              <a:latin typeface="Myriad Pro"/>
              <a:cs typeface="Myriad Pro"/>
            </a:endParaRPr>
          </a:p>
        </p:txBody>
      </p:sp>
      <p:sp>
        <p:nvSpPr>
          <p:cNvPr id="30" name="TextBox 29"/>
          <p:cNvSpPr txBox="1"/>
          <p:nvPr/>
        </p:nvSpPr>
        <p:spPr>
          <a:xfrm>
            <a:off x="3131840" y="1556792"/>
            <a:ext cx="2373560" cy="623761"/>
          </a:xfrm>
          <a:prstGeom prst="rect">
            <a:avLst/>
          </a:prstGeom>
          <a:noFill/>
        </p:spPr>
        <p:txBody>
          <a:bodyPr wrap="square" rtlCol="0">
            <a:spAutoFit/>
          </a:bodyPr>
          <a:lstStyle/>
          <a:p>
            <a:pPr algn="ctr">
              <a:lnSpc>
                <a:spcPct val="90000"/>
              </a:lnSpc>
            </a:pPr>
            <a:r>
              <a:rPr lang="en-US" b="1" kern="0" spc="80" dirty="0" smtClean="0">
                <a:solidFill>
                  <a:schemeClr val="tx2"/>
                </a:solidFill>
                <a:latin typeface="Myriad Pro"/>
                <a:cs typeface="Myriad Pro"/>
              </a:rPr>
              <a:t>WE PROVIDE </a:t>
            </a:r>
            <a:r>
              <a:rPr lang="en-US" sz="2000" b="1" kern="0" spc="80" dirty="0" smtClean="0">
                <a:solidFill>
                  <a:schemeClr val="tx2"/>
                </a:solidFill>
                <a:latin typeface="Myriad Pro"/>
                <a:cs typeface="Myriad Pro"/>
              </a:rPr>
              <a:t>OCCUPATIONAL</a:t>
            </a:r>
            <a:endParaRPr lang="en-US" sz="2000" b="1" kern="0" spc="80" dirty="0">
              <a:solidFill>
                <a:schemeClr val="tx2"/>
              </a:solidFill>
              <a:latin typeface="Myriad Pro"/>
              <a:cs typeface="Myriad Pro"/>
            </a:endParaRPr>
          </a:p>
        </p:txBody>
      </p:sp>
      <p:cxnSp>
        <p:nvCxnSpPr>
          <p:cNvPr id="32" name="Straight Connector 31"/>
          <p:cNvCxnSpPr/>
          <p:nvPr/>
        </p:nvCxnSpPr>
        <p:spPr>
          <a:xfrm flipV="1">
            <a:off x="2987824" y="1556792"/>
            <a:ext cx="0" cy="475252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635896" y="4248410"/>
            <a:ext cx="2304256" cy="553998"/>
          </a:xfrm>
          <a:prstGeom prst="rect">
            <a:avLst/>
          </a:prstGeom>
          <a:noFill/>
        </p:spPr>
        <p:txBody>
          <a:bodyPr wrap="square" rtlCol="0">
            <a:spAutoFit/>
          </a:bodyPr>
          <a:lstStyle/>
          <a:p>
            <a:pPr>
              <a:lnSpc>
                <a:spcPct val="80000"/>
              </a:lnSpc>
            </a:pPr>
            <a:r>
              <a:rPr lang="en-US" sz="3600" b="1" dirty="0" smtClean="0">
                <a:solidFill>
                  <a:srgbClr val="307FC8"/>
                </a:solidFill>
                <a:latin typeface="Myriad Pro"/>
                <a:cs typeface="Myriad Pro"/>
              </a:rPr>
              <a:t>SAFETY</a:t>
            </a:r>
            <a:endParaRPr lang="en-US" sz="3600" b="1" dirty="0">
              <a:solidFill>
                <a:srgbClr val="307FC8"/>
              </a:solidFill>
              <a:latin typeface="Myriad Pro"/>
              <a:cs typeface="Myriad Pro"/>
            </a:endParaRPr>
          </a:p>
        </p:txBody>
      </p:sp>
      <p:sp>
        <p:nvSpPr>
          <p:cNvPr id="35" name="TextBox 34"/>
          <p:cNvSpPr txBox="1"/>
          <p:nvPr/>
        </p:nvSpPr>
        <p:spPr>
          <a:xfrm>
            <a:off x="3419872" y="4797152"/>
            <a:ext cx="2304256" cy="477054"/>
          </a:xfrm>
          <a:prstGeom prst="rect">
            <a:avLst/>
          </a:prstGeom>
          <a:noFill/>
        </p:spPr>
        <p:txBody>
          <a:bodyPr wrap="square" rtlCol="0">
            <a:spAutoFit/>
          </a:bodyPr>
          <a:lstStyle/>
          <a:p>
            <a:pPr>
              <a:lnSpc>
                <a:spcPct val="80000"/>
              </a:lnSpc>
            </a:pPr>
            <a:r>
              <a:rPr lang="en-US" sz="3000" b="1" spc="120" dirty="0" smtClean="0">
                <a:solidFill>
                  <a:srgbClr val="423D37"/>
                </a:solidFill>
                <a:latin typeface="Myriad Pro"/>
                <a:cs typeface="Myriad Pro"/>
              </a:rPr>
              <a:t>Training</a:t>
            </a:r>
            <a:endParaRPr lang="en-US" sz="3000" b="1" spc="120" dirty="0">
              <a:solidFill>
                <a:srgbClr val="423D37"/>
              </a:solidFill>
              <a:latin typeface="Myriad Pro"/>
              <a:cs typeface="Myriad Pro"/>
            </a:endParaRPr>
          </a:p>
        </p:txBody>
      </p:sp>
      <p:sp>
        <p:nvSpPr>
          <p:cNvPr id="36" name="TextBox 35"/>
          <p:cNvSpPr txBox="1"/>
          <p:nvPr/>
        </p:nvSpPr>
        <p:spPr>
          <a:xfrm>
            <a:off x="3275856" y="5162448"/>
            <a:ext cx="2304256" cy="477054"/>
          </a:xfrm>
          <a:prstGeom prst="rect">
            <a:avLst/>
          </a:prstGeom>
          <a:noFill/>
        </p:spPr>
        <p:txBody>
          <a:bodyPr wrap="square" rtlCol="0">
            <a:spAutoFit/>
          </a:bodyPr>
          <a:lstStyle/>
          <a:p>
            <a:pPr>
              <a:lnSpc>
                <a:spcPct val="80000"/>
              </a:lnSpc>
            </a:pPr>
            <a:r>
              <a:rPr lang="en-US" sz="3000" b="1" spc="120" dirty="0" smtClean="0">
                <a:solidFill>
                  <a:srgbClr val="423D37"/>
                </a:solidFill>
                <a:latin typeface="Myriad Pro"/>
                <a:cs typeface="Myriad Pro"/>
              </a:rPr>
              <a:t>Resources</a:t>
            </a:r>
            <a:endParaRPr lang="en-US" sz="3000" b="1" spc="120" dirty="0">
              <a:solidFill>
                <a:srgbClr val="423D37"/>
              </a:solidFill>
              <a:latin typeface="Myriad Pro"/>
              <a:cs typeface="Myriad Pro"/>
            </a:endParaRPr>
          </a:p>
        </p:txBody>
      </p:sp>
      <p:sp>
        <p:nvSpPr>
          <p:cNvPr id="37" name="TextBox 36"/>
          <p:cNvSpPr txBox="1"/>
          <p:nvPr/>
        </p:nvSpPr>
        <p:spPr>
          <a:xfrm>
            <a:off x="3275856" y="5549490"/>
            <a:ext cx="3024336" cy="477054"/>
          </a:xfrm>
          <a:prstGeom prst="rect">
            <a:avLst/>
          </a:prstGeom>
          <a:noFill/>
        </p:spPr>
        <p:txBody>
          <a:bodyPr wrap="square" rtlCol="0">
            <a:spAutoFit/>
          </a:bodyPr>
          <a:lstStyle/>
          <a:p>
            <a:pPr>
              <a:lnSpc>
                <a:spcPct val="80000"/>
              </a:lnSpc>
            </a:pPr>
            <a:r>
              <a:rPr lang="en-US" sz="3000" b="1" dirty="0" smtClean="0">
                <a:solidFill>
                  <a:srgbClr val="423D37"/>
                </a:solidFill>
                <a:latin typeface="Myriad Pro"/>
                <a:cs typeface="Myriad Pro"/>
              </a:rPr>
              <a:t>Consulting</a:t>
            </a:r>
            <a:endParaRPr lang="en-US" sz="3000" b="1" dirty="0">
              <a:solidFill>
                <a:srgbClr val="423D37"/>
              </a:solidFill>
              <a:latin typeface="Myriad Pro"/>
              <a:cs typeface="Myriad Pro"/>
            </a:endParaRPr>
          </a:p>
        </p:txBody>
      </p:sp>
      <p:sp>
        <p:nvSpPr>
          <p:cNvPr id="38" name="TextBox 37"/>
          <p:cNvSpPr txBox="1"/>
          <p:nvPr/>
        </p:nvSpPr>
        <p:spPr>
          <a:xfrm>
            <a:off x="3203848" y="4248410"/>
            <a:ext cx="936104" cy="553998"/>
          </a:xfrm>
          <a:prstGeom prst="rect">
            <a:avLst/>
          </a:prstGeom>
          <a:noFill/>
        </p:spPr>
        <p:txBody>
          <a:bodyPr wrap="square" rtlCol="0">
            <a:spAutoFit/>
          </a:bodyPr>
          <a:lstStyle/>
          <a:p>
            <a:pPr>
              <a:lnSpc>
                <a:spcPct val="80000"/>
              </a:lnSpc>
            </a:pPr>
            <a:r>
              <a:rPr lang="en-US" sz="3600" b="1" dirty="0" smtClean="0">
                <a:solidFill>
                  <a:srgbClr val="307FC8"/>
                </a:solidFill>
                <a:latin typeface="Myriad Pro"/>
                <a:cs typeface="Myriad Pro"/>
              </a:rPr>
              <a:t>&amp;</a:t>
            </a:r>
            <a:endParaRPr lang="en-US" sz="3600" b="1" dirty="0">
              <a:solidFill>
                <a:srgbClr val="307FC8"/>
              </a:solidFill>
              <a:latin typeface="Myriad Pro"/>
              <a:cs typeface="Myriad Pro"/>
            </a:endParaRPr>
          </a:p>
        </p:txBody>
      </p:sp>
      <p:sp>
        <p:nvSpPr>
          <p:cNvPr id="40" name="TextBox 39"/>
          <p:cNvSpPr txBox="1"/>
          <p:nvPr/>
        </p:nvSpPr>
        <p:spPr>
          <a:xfrm>
            <a:off x="5868144" y="1556792"/>
            <a:ext cx="3240360" cy="346249"/>
          </a:xfrm>
          <a:prstGeom prst="rect">
            <a:avLst/>
          </a:prstGeom>
          <a:noFill/>
        </p:spPr>
        <p:txBody>
          <a:bodyPr wrap="square" rtlCol="0">
            <a:spAutoFit/>
          </a:bodyPr>
          <a:lstStyle/>
          <a:p>
            <a:pPr>
              <a:lnSpc>
                <a:spcPct val="90000"/>
              </a:lnSpc>
            </a:pPr>
            <a:r>
              <a:rPr lang="en-US" b="1" kern="0" spc="80" dirty="0" smtClean="0">
                <a:solidFill>
                  <a:schemeClr val="tx2"/>
                </a:solidFill>
                <a:latin typeface="Myriad Pro"/>
                <a:cs typeface="Myriad Pro"/>
              </a:rPr>
              <a:t>WE WORK WITH </a:t>
            </a:r>
          </a:p>
        </p:txBody>
      </p:sp>
      <p:cxnSp>
        <p:nvCxnSpPr>
          <p:cNvPr id="41" name="Straight Connector 40"/>
          <p:cNvCxnSpPr/>
          <p:nvPr/>
        </p:nvCxnSpPr>
        <p:spPr>
          <a:xfrm flipV="1">
            <a:off x="5652120" y="1556792"/>
            <a:ext cx="0" cy="4752528"/>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2" name="Content Placeholder 2"/>
          <p:cNvSpPr txBox="1">
            <a:spLocks/>
          </p:cNvSpPr>
          <p:nvPr/>
        </p:nvSpPr>
        <p:spPr>
          <a:xfrm>
            <a:off x="5868144" y="2060848"/>
            <a:ext cx="1872208" cy="432048"/>
          </a:xfrm>
          <a:prstGeom prst="rect">
            <a:avLst/>
          </a:prstGeom>
        </p:spPr>
        <p:txBody>
          <a:bodyPr vert="horz" lIns="91440" tIns="45720" rIns="91440" bIns="45720" rtlCol="0">
            <a:normAutofit/>
          </a:bodyPr>
          <a:lstStyle/>
          <a:p>
            <a:pPr marL="342900" marR="0" lvl="0" indent="-342900" defTabSz="914400" rtl="0" eaLnBrk="1" fontAlgn="auto" latinLnBrk="0" hangingPunct="1">
              <a:lnSpc>
                <a:spcPts val="2000"/>
              </a:lnSpc>
              <a:spcBef>
                <a:spcPct val="20000"/>
              </a:spcBef>
              <a:spcAft>
                <a:spcPts val="0"/>
              </a:spcAft>
              <a:buClr>
                <a:srgbClr val="7A2531"/>
              </a:buClr>
              <a:buSzTx/>
              <a:tabLst/>
              <a:defRPr/>
            </a:pPr>
            <a:r>
              <a:rPr kumimoji="0" lang="en-CA" sz="3600" b="1" u="none" strike="noStrike" kern="1200" cap="none" spc="0" normalizeH="0" baseline="0" noProof="0" dirty="0" smtClean="0">
                <a:ln>
                  <a:noFill/>
                </a:ln>
                <a:solidFill>
                  <a:srgbClr val="307FC8"/>
                </a:solidFill>
                <a:effectLst/>
                <a:uLnTx/>
                <a:uFillTx/>
                <a:latin typeface="Myriad Pro"/>
                <a:ea typeface="+mn-ea"/>
                <a:cs typeface="Myriad Pro"/>
              </a:rPr>
              <a:t>1.67</a:t>
            </a:r>
            <a:r>
              <a:rPr kumimoji="0" lang="en-CA" sz="2800" b="1" u="none" strike="noStrike" kern="1200" cap="none" spc="0" normalizeH="0" baseline="0" noProof="0" dirty="0" smtClean="0">
                <a:ln>
                  <a:noFill/>
                </a:ln>
                <a:solidFill>
                  <a:srgbClr val="307FC8"/>
                </a:solidFill>
                <a:effectLst/>
                <a:uLnTx/>
                <a:uFillTx/>
                <a:latin typeface="Myriad Pro"/>
                <a:ea typeface="+mn-ea"/>
                <a:cs typeface="Myriad Pro"/>
              </a:rPr>
              <a:t>+</a:t>
            </a:r>
          </a:p>
        </p:txBody>
      </p:sp>
      <p:sp>
        <p:nvSpPr>
          <p:cNvPr id="43" name="Content Placeholder 2"/>
          <p:cNvSpPr txBox="1">
            <a:spLocks/>
          </p:cNvSpPr>
          <p:nvPr/>
        </p:nvSpPr>
        <p:spPr>
          <a:xfrm>
            <a:off x="5868144" y="2348880"/>
            <a:ext cx="3024336" cy="1008112"/>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70000"/>
              </a:lnSpc>
              <a:spcBef>
                <a:spcPct val="20000"/>
              </a:spcBef>
              <a:spcAft>
                <a:spcPts val="0"/>
              </a:spcAft>
              <a:buClr>
                <a:srgbClr val="7A2531"/>
              </a:buClr>
              <a:buSzTx/>
              <a:tabLst/>
              <a:defRPr/>
            </a:pPr>
            <a:r>
              <a:rPr kumimoji="0" lang="en-CA" sz="1600" b="1" i="0" u="none" strike="noStrike" kern="1200" cap="none" spc="0" normalizeH="0" baseline="0" noProof="0" dirty="0" smtClean="0">
                <a:ln>
                  <a:noFill/>
                </a:ln>
                <a:solidFill>
                  <a:srgbClr val="423D37"/>
                </a:solidFill>
                <a:effectLst/>
                <a:uLnTx/>
                <a:uFillTx/>
                <a:latin typeface="Myriad Pro" pitchFamily="34" charset="0"/>
                <a:ea typeface="+mn-ea"/>
                <a:cs typeface="+mn-cs"/>
              </a:rPr>
              <a:t>MILLION </a:t>
            </a:r>
            <a:r>
              <a:rPr kumimoji="0" lang="en-CA" sz="1600" b="1" i="0" u="none" strike="noStrike" kern="1200" cap="none" spc="0" normalizeH="0" noProof="0" dirty="0" smtClean="0">
                <a:ln>
                  <a:noFill/>
                </a:ln>
                <a:solidFill>
                  <a:srgbClr val="423D37"/>
                </a:solidFill>
                <a:effectLst/>
                <a:uLnTx/>
                <a:uFillTx/>
                <a:latin typeface="Myriad Pro" pitchFamily="34" charset="0"/>
                <a:ea typeface="+mn-ea"/>
                <a:cs typeface="+mn-cs"/>
              </a:rPr>
              <a:t> </a:t>
            </a:r>
            <a:r>
              <a:rPr kumimoji="0" lang="en-CA" sz="1600" b="1" i="0" u="none" strike="noStrike" kern="1200" cap="none" spc="0" normalizeH="0" baseline="0" noProof="0" dirty="0" smtClean="0">
                <a:ln>
                  <a:noFill/>
                </a:ln>
                <a:solidFill>
                  <a:srgbClr val="423D37"/>
                </a:solidFill>
                <a:effectLst/>
                <a:uLnTx/>
                <a:uFillTx/>
                <a:latin typeface="Myriad Pro" pitchFamily="34" charset="0"/>
                <a:ea typeface="+mn-ea"/>
                <a:cs typeface="+mn-cs"/>
              </a:rPr>
              <a:t>WORKERS</a:t>
            </a:r>
          </a:p>
        </p:txBody>
      </p:sp>
      <p:sp>
        <p:nvSpPr>
          <p:cNvPr id="46" name="Content Placeholder 2"/>
          <p:cNvSpPr txBox="1">
            <a:spLocks/>
          </p:cNvSpPr>
          <p:nvPr/>
        </p:nvSpPr>
        <p:spPr>
          <a:xfrm>
            <a:off x="5868144" y="2852936"/>
            <a:ext cx="3240360" cy="576064"/>
          </a:xfrm>
          <a:prstGeom prst="rect">
            <a:avLst/>
          </a:prstGeom>
        </p:spPr>
        <p:txBody>
          <a:bodyPr vert="horz" lIns="91440" tIns="45720" rIns="91440" bIns="45720" rtlCol="0">
            <a:normAutofit/>
          </a:bodyPr>
          <a:lstStyle/>
          <a:p>
            <a:pPr marL="342900" marR="0" lvl="0" indent="-342900" defTabSz="914400" rtl="0" eaLnBrk="1" fontAlgn="auto" latinLnBrk="0" hangingPunct="1">
              <a:lnSpc>
                <a:spcPts val="2000"/>
              </a:lnSpc>
              <a:spcBef>
                <a:spcPct val="20000"/>
              </a:spcBef>
              <a:spcAft>
                <a:spcPts val="0"/>
              </a:spcAft>
              <a:buClr>
                <a:srgbClr val="7A2531"/>
              </a:buClr>
              <a:buSzTx/>
              <a:tabLst/>
              <a:defRPr/>
            </a:pPr>
            <a:r>
              <a:rPr kumimoji="0" lang="en-CA" sz="3600" b="1" u="none" strike="noStrike" kern="1200" cap="none" spc="0" normalizeH="0" baseline="0" noProof="0" dirty="0" smtClean="0">
                <a:ln>
                  <a:noFill/>
                </a:ln>
                <a:solidFill>
                  <a:srgbClr val="307FC8"/>
                </a:solidFill>
                <a:effectLst/>
                <a:uLnTx/>
                <a:uFillTx/>
                <a:latin typeface="Myriad Pro"/>
                <a:ea typeface="+mn-ea"/>
                <a:cs typeface="Myriad Pro"/>
              </a:rPr>
              <a:t>10,000</a:t>
            </a:r>
            <a:r>
              <a:rPr kumimoji="0" lang="en-CA" sz="2800" b="1" u="none" strike="noStrike" kern="1200" cap="none" spc="0" normalizeH="0" baseline="0" noProof="0" dirty="0" smtClean="0">
                <a:ln>
                  <a:noFill/>
                </a:ln>
                <a:solidFill>
                  <a:srgbClr val="307FC8"/>
                </a:solidFill>
                <a:effectLst/>
                <a:uLnTx/>
                <a:uFillTx/>
                <a:latin typeface="Myriad Pro"/>
                <a:ea typeface="+mn-ea"/>
                <a:cs typeface="Myriad Pro"/>
              </a:rPr>
              <a:t>+</a:t>
            </a:r>
          </a:p>
        </p:txBody>
      </p:sp>
      <p:sp>
        <p:nvSpPr>
          <p:cNvPr id="47" name="Content Placeholder 2"/>
          <p:cNvSpPr txBox="1">
            <a:spLocks/>
          </p:cNvSpPr>
          <p:nvPr/>
        </p:nvSpPr>
        <p:spPr>
          <a:xfrm>
            <a:off x="5868144" y="3140968"/>
            <a:ext cx="4248472" cy="72008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70000"/>
              </a:lnSpc>
              <a:spcBef>
                <a:spcPct val="20000"/>
              </a:spcBef>
              <a:spcAft>
                <a:spcPts val="0"/>
              </a:spcAft>
              <a:buClr>
                <a:srgbClr val="7A2531"/>
              </a:buClr>
              <a:buSzTx/>
              <a:tabLst/>
              <a:defRPr/>
            </a:pPr>
            <a:r>
              <a:rPr kumimoji="0" lang="en-CA" sz="1600" b="1" i="0" u="none" strike="noStrike" kern="1200" cap="none" spc="0" normalizeH="0" baseline="0" noProof="0" dirty="0" smtClean="0">
                <a:ln>
                  <a:noFill/>
                </a:ln>
                <a:solidFill>
                  <a:srgbClr val="423D37"/>
                </a:solidFill>
                <a:effectLst/>
                <a:uLnTx/>
                <a:uFillTx/>
                <a:latin typeface="Myriad Pro" pitchFamily="34" charset="0"/>
                <a:ea typeface="+mn-ea"/>
                <a:cs typeface="+mn-cs"/>
              </a:rPr>
              <a:t>ORGANIZATIONS</a:t>
            </a:r>
          </a:p>
        </p:txBody>
      </p:sp>
      <p:sp>
        <p:nvSpPr>
          <p:cNvPr id="78" name="Content Placeholder 2"/>
          <p:cNvSpPr txBox="1">
            <a:spLocks/>
          </p:cNvSpPr>
          <p:nvPr/>
        </p:nvSpPr>
        <p:spPr>
          <a:xfrm>
            <a:off x="5868144" y="4149080"/>
            <a:ext cx="3240360" cy="2304256"/>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80000"/>
              </a:lnSpc>
              <a:spcBef>
                <a:spcPct val="20000"/>
              </a:spcBef>
              <a:spcAft>
                <a:spcPts val="0"/>
              </a:spcAft>
              <a:buClr>
                <a:srgbClr val="7A2531"/>
              </a:buClr>
              <a:buSzTx/>
              <a:tabLst/>
              <a:defRPr/>
            </a:pPr>
            <a:r>
              <a:rPr kumimoji="0" lang="en-CA" sz="2400" b="1" i="0" u="none" strike="noStrike" kern="1200" cap="none" spc="0" normalizeH="0" baseline="0" noProof="0" dirty="0" smtClean="0">
                <a:ln>
                  <a:noFill/>
                </a:ln>
                <a:solidFill>
                  <a:srgbClr val="423D37"/>
                </a:solidFill>
                <a:effectLst/>
                <a:uLnTx/>
                <a:uFillTx/>
                <a:latin typeface="Myriad Pro" pitchFamily="34" charset="0"/>
                <a:ea typeface="+mn-ea"/>
                <a:cs typeface="+mn-cs"/>
              </a:rPr>
              <a:t>Education </a:t>
            </a:r>
          </a:p>
          <a:p>
            <a:pPr marL="342900" marR="0" lvl="0" indent="-342900" defTabSz="914400" rtl="0" eaLnBrk="1" fontAlgn="auto" latinLnBrk="0" hangingPunct="1">
              <a:lnSpc>
                <a:spcPct val="80000"/>
              </a:lnSpc>
              <a:spcBef>
                <a:spcPct val="20000"/>
              </a:spcBef>
              <a:spcAft>
                <a:spcPts val="0"/>
              </a:spcAft>
              <a:buClr>
                <a:srgbClr val="7A2531"/>
              </a:buClr>
              <a:buSzTx/>
              <a:tabLst/>
              <a:defRPr/>
            </a:pPr>
            <a:r>
              <a:rPr lang="en-CA" sz="2400" b="1" dirty="0" smtClean="0">
                <a:solidFill>
                  <a:srgbClr val="423D37"/>
                </a:solidFill>
                <a:latin typeface="Myriad Pro" pitchFamily="34" charset="0"/>
              </a:rPr>
              <a:t>Healthcare</a:t>
            </a:r>
          </a:p>
          <a:p>
            <a:pPr marL="342900" marR="0" lvl="0" indent="-342900" defTabSz="914400" rtl="0" eaLnBrk="1" fontAlgn="auto" latinLnBrk="0" hangingPunct="1">
              <a:lnSpc>
                <a:spcPct val="80000"/>
              </a:lnSpc>
              <a:spcBef>
                <a:spcPct val="20000"/>
              </a:spcBef>
              <a:spcAft>
                <a:spcPts val="0"/>
              </a:spcAft>
              <a:buClr>
                <a:srgbClr val="7A2531"/>
              </a:buClr>
              <a:buSzTx/>
              <a:tabLst/>
              <a:defRPr/>
            </a:pPr>
            <a:r>
              <a:rPr kumimoji="0" lang="en-CA" sz="2400" b="1" i="0" u="none" strike="noStrike" kern="1200" cap="none" spc="0" normalizeH="0" baseline="0" noProof="0" dirty="0" smtClean="0">
                <a:ln>
                  <a:noFill/>
                </a:ln>
                <a:solidFill>
                  <a:srgbClr val="423D37"/>
                </a:solidFill>
                <a:effectLst/>
                <a:uLnTx/>
                <a:uFillTx/>
                <a:latin typeface="Myriad Pro" pitchFamily="34" charset="0"/>
                <a:ea typeface="+mn-ea"/>
                <a:cs typeface="+mn-cs"/>
              </a:rPr>
              <a:t>Emergency Services</a:t>
            </a:r>
          </a:p>
          <a:p>
            <a:pPr marL="342900" marR="0" lvl="0" indent="-342900" defTabSz="914400" rtl="0" eaLnBrk="1" fontAlgn="auto" latinLnBrk="0" hangingPunct="1">
              <a:lnSpc>
                <a:spcPct val="80000"/>
              </a:lnSpc>
              <a:spcBef>
                <a:spcPct val="20000"/>
              </a:spcBef>
              <a:spcAft>
                <a:spcPts val="0"/>
              </a:spcAft>
              <a:buClr>
                <a:srgbClr val="7A2531"/>
              </a:buClr>
              <a:buSzTx/>
              <a:tabLst/>
              <a:defRPr/>
            </a:pPr>
            <a:r>
              <a:rPr lang="en-CA" sz="2400" b="1" dirty="0" smtClean="0">
                <a:solidFill>
                  <a:srgbClr val="423D37"/>
                </a:solidFill>
                <a:latin typeface="Myriad Pro" pitchFamily="34" charset="0"/>
              </a:rPr>
              <a:t>Government</a:t>
            </a:r>
          </a:p>
          <a:p>
            <a:pPr marL="342900" marR="0" lvl="0" indent="-342900" defTabSz="914400" rtl="0" eaLnBrk="1" fontAlgn="auto" latinLnBrk="0" hangingPunct="1">
              <a:lnSpc>
                <a:spcPct val="80000"/>
              </a:lnSpc>
              <a:spcBef>
                <a:spcPct val="20000"/>
              </a:spcBef>
              <a:spcAft>
                <a:spcPts val="0"/>
              </a:spcAft>
              <a:buClr>
                <a:srgbClr val="7A2531"/>
              </a:buClr>
              <a:buSzTx/>
              <a:tabLst/>
              <a:defRPr/>
            </a:pPr>
            <a:r>
              <a:rPr kumimoji="0" lang="en-CA" sz="2400" b="1" i="0" u="none" strike="noStrike" kern="1200" cap="none" spc="0" normalizeH="0" baseline="0" noProof="0" dirty="0" smtClean="0">
                <a:ln>
                  <a:noFill/>
                </a:ln>
                <a:solidFill>
                  <a:srgbClr val="423D37"/>
                </a:solidFill>
                <a:effectLst/>
                <a:uLnTx/>
                <a:uFillTx/>
                <a:latin typeface="Myriad Pro" pitchFamily="34" charset="0"/>
                <a:ea typeface="+mn-ea"/>
                <a:cs typeface="+mn-cs"/>
              </a:rPr>
              <a:t>First Nations</a:t>
            </a:r>
          </a:p>
        </p:txBody>
      </p:sp>
      <p:sp>
        <p:nvSpPr>
          <p:cNvPr id="50" name="Content Placeholder 2"/>
          <p:cNvSpPr txBox="1">
            <a:spLocks/>
          </p:cNvSpPr>
          <p:nvPr/>
        </p:nvSpPr>
        <p:spPr>
          <a:xfrm>
            <a:off x="5868144" y="3645024"/>
            <a:ext cx="4248472" cy="1143744"/>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70000"/>
              </a:lnSpc>
              <a:spcBef>
                <a:spcPct val="20000"/>
              </a:spcBef>
              <a:spcAft>
                <a:spcPts val="0"/>
              </a:spcAft>
              <a:buClr>
                <a:srgbClr val="7A2531"/>
              </a:buClr>
              <a:buSzTx/>
              <a:tabLst/>
              <a:defRPr/>
            </a:pPr>
            <a:r>
              <a:rPr kumimoji="0" lang="en-CA" sz="1600" b="1" i="0" u="none" strike="noStrike" kern="1200" cap="none" spc="0" normalizeH="0" baseline="0" noProof="0" dirty="0" smtClean="0">
                <a:ln>
                  <a:noFill/>
                </a:ln>
                <a:solidFill>
                  <a:schemeClr val="tx2"/>
                </a:solidFill>
                <a:effectLst/>
                <a:uLnTx/>
                <a:uFillTx/>
                <a:latin typeface="Myriad Pro" pitchFamily="34" charset="0"/>
                <a:ea typeface="+mn-ea"/>
                <a:cs typeface="+mn-cs"/>
              </a:rPr>
              <a:t>ONTARIO’S PUBLIC &amp;</a:t>
            </a:r>
          </a:p>
          <a:p>
            <a:pPr marL="342900" marR="0" lvl="0" indent="-342900" defTabSz="914400" rtl="0" eaLnBrk="1" fontAlgn="auto" latinLnBrk="0" hangingPunct="1">
              <a:lnSpc>
                <a:spcPct val="70000"/>
              </a:lnSpc>
              <a:spcBef>
                <a:spcPct val="20000"/>
              </a:spcBef>
              <a:spcAft>
                <a:spcPts val="0"/>
              </a:spcAft>
              <a:buClr>
                <a:srgbClr val="7A2531"/>
              </a:buClr>
              <a:buSzTx/>
              <a:tabLst/>
              <a:defRPr/>
            </a:pPr>
            <a:r>
              <a:rPr lang="en-CA" sz="1600" b="1" dirty="0" smtClean="0">
                <a:solidFill>
                  <a:schemeClr val="tx2"/>
                </a:solidFill>
                <a:latin typeface="Myriad Pro" pitchFamily="34" charset="0"/>
              </a:rPr>
              <a:t>BROADER PUBLIC SECTORS: </a:t>
            </a:r>
          </a:p>
          <a:p>
            <a:pPr marL="342900" marR="0" lvl="0" indent="-342900" defTabSz="914400" rtl="0" eaLnBrk="1" fontAlgn="auto" latinLnBrk="0" hangingPunct="1">
              <a:lnSpc>
                <a:spcPct val="70000"/>
              </a:lnSpc>
              <a:spcBef>
                <a:spcPct val="20000"/>
              </a:spcBef>
              <a:spcAft>
                <a:spcPts val="0"/>
              </a:spcAft>
              <a:buClr>
                <a:srgbClr val="7A2531"/>
              </a:buClr>
              <a:buSzTx/>
              <a:tabLst/>
              <a:defRPr/>
            </a:pPr>
            <a:endParaRPr kumimoji="0" lang="en-CA" sz="1600" b="1" i="0" u="none" strike="noStrike" kern="1200" cap="none" spc="0" normalizeH="0" baseline="0" noProof="0" dirty="0" smtClean="0">
              <a:ln>
                <a:noFill/>
              </a:ln>
              <a:solidFill>
                <a:schemeClr val="tx2"/>
              </a:solidFill>
              <a:effectLst/>
              <a:uLnTx/>
              <a:uFillTx/>
              <a:latin typeface="Myriad Pro" pitchFamily="34" charset="0"/>
              <a:ea typeface="+mn-ea"/>
              <a:cs typeface="+mn-cs"/>
            </a:endParaRPr>
          </a:p>
        </p:txBody>
      </p:sp>
      <p:sp>
        <p:nvSpPr>
          <p:cNvPr id="61" name="TextBox 60"/>
          <p:cNvSpPr txBox="1"/>
          <p:nvPr/>
        </p:nvSpPr>
        <p:spPr>
          <a:xfrm>
            <a:off x="323528" y="1556792"/>
            <a:ext cx="3240360" cy="346249"/>
          </a:xfrm>
          <a:prstGeom prst="rect">
            <a:avLst/>
          </a:prstGeom>
          <a:noFill/>
        </p:spPr>
        <p:txBody>
          <a:bodyPr wrap="square" rtlCol="0">
            <a:spAutoFit/>
          </a:bodyPr>
          <a:lstStyle/>
          <a:p>
            <a:pPr>
              <a:lnSpc>
                <a:spcPct val="90000"/>
              </a:lnSpc>
            </a:pPr>
            <a:r>
              <a:rPr lang="en-US" b="1" kern="0" spc="270" dirty="0" smtClean="0">
                <a:solidFill>
                  <a:schemeClr val="tx2"/>
                </a:solidFill>
                <a:latin typeface="Myriad Pro"/>
                <a:cs typeface="Myriad Pro"/>
              </a:rPr>
              <a:t>ESTABLISHED IN</a:t>
            </a:r>
            <a:endParaRPr lang="en-US" sz="2000" b="1" kern="0" spc="270" dirty="0">
              <a:solidFill>
                <a:schemeClr val="tx2"/>
              </a:solidFill>
              <a:latin typeface="Myriad Pro"/>
              <a:cs typeface="Myriad Pro"/>
            </a:endParaRPr>
          </a:p>
        </p:txBody>
      </p:sp>
      <p:sp>
        <p:nvSpPr>
          <p:cNvPr id="33" name="TextBox 32"/>
          <p:cNvSpPr txBox="1"/>
          <p:nvPr/>
        </p:nvSpPr>
        <p:spPr>
          <a:xfrm>
            <a:off x="3347864" y="2226930"/>
            <a:ext cx="2304256" cy="553998"/>
          </a:xfrm>
          <a:prstGeom prst="rect">
            <a:avLst/>
          </a:prstGeom>
          <a:noFill/>
        </p:spPr>
        <p:txBody>
          <a:bodyPr wrap="square" rtlCol="0">
            <a:spAutoFit/>
          </a:bodyPr>
          <a:lstStyle/>
          <a:p>
            <a:pPr>
              <a:lnSpc>
                <a:spcPct val="80000"/>
              </a:lnSpc>
            </a:pPr>
            <a:r>
              <a:rPr lang="en-US" sz="3600" b="1" dirty="0" smtClean="0">
                <a:solidFill>
                  <a:srgbClr val="307FC8"/>
                </a:solidFill>
                <a:latin typeface="Myriad Pro"/>
                <a:cs typeface="Myriad Pro"/>
              </a:rPr>
              <a:t>HEALTH</a:t>
            </a:r>
            <a:endParaRPr lang="en-US" sz="3600" b="1" dirty="0">
              <a:solidFill>
                <a:srgbClr val="307FC8"/>
              </a:solidFill>
              <a:latin typeface="Myriad Pro"/>
              <a:cs typeface="Myriad Pro"/>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2600" y="2805168"/>
            <a:ext cx="2133496" cy="1349168"/>
          </a:xfrm>
          <a:prstGeom prst="rect">
            <a:avLst/>
          </a:prstGeom>
        </p:spPr>
      </p:pic>
      <p:sp>
        <p:nvSpPr>
          <p:cNvPr id="5" name="Title 4"/>
          <p:cNvSpPr>
            <a:spLocks noGrp="1"/>
          </p:cNvSpPr>
          <p:nvPr>
            <p:ph type="title"/>
          </p:nvPr>
        </p:nvSpPr>
        <p:spPr/>
        <p:txBody>
          <a:bodyPr tIns="93600" anchor="t">
            <a:normAutofit/>
          </a:bodyPr>
          <a:lstStyle/>
          <a:p>
            <a:r>
              <a:rPr lang="en-US" sz="3400" b="0" dirty="0" smtClean="0"/>
              <a:t>Who We Are</a:t>
            </a:r>
            <a:endParaRPr lang="en-US" sz="3400" b="0" dirty="0"/>
          </a:p>
        </p:txBody>
      </p:sp>
      <p:sp>
        <p:nvSpPr>
          <p:cNvPr id="6" name="Slide Number Placeholder 5"/>
          <p:cNvSpPr>
            <a:spLocks noGrp="1"/>
          </p:cNvSpPr>
          <p:nvPr>
            <p:ph type="sldNum" sz="quarter" idx="12"/>
          </p:nvPr>
        </p:nvSpPr>
        <p:spPr/>
        <p:txBody>
          <a:bodyPr/>
          <a:lstStyle/>
          <a:p>
            <a:fld id="{7BC1A278-9D64-4FAB-BA94-69A03A8A3B3A}" type="slidenum">
              <a:rPr lang="en-US" smtClean="0"/>
              <a:pPr/>
              <a:t>2</a:t>
            </a:fld>
            <a:endParaRPr lang="en-US" dirty="0"/>
          </a:p>
        </p:txBody>
      </p:sp>
    </p:spTree>
    <p:extLst>
      <p:ext uri="{BB962C8B-B14F-4D97-AF65-F5344CB8AC3E}">
        <p14:creationId xmlns:p14="http://schemas.microsoft.com/office/powerpoint/2010/main" val="1837113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WV </a:t>
            </a:r>
            <a:endParaRPr lang="en-CA" dirty="0"/>
          </a:p>
        </p:txBody>
      </p:sp>
      <p:pic>
        <p:nvPicPr>
          <p:cNvPr id="4" name="Content Placeholder 3"/>
          <p:cNvPicPr>
            <a:picLocks noGrp="1" noChangeAspect="1"/>
          </p:cNvPicPr>
          <p:nvPr>
            <p:ph idx="1"/>
          </p:nvPr>
        </p:nvPicPr>
        <p:blipFill>
          <a:blip r:embed="rId2"/>
          <a:stretch>
            <a:fillRect/>
          </a:stretch>
        </p:blipFill>
        <p:spPr>
          <a:xfrm>
            <a:off x="1547664" y="1844824"/>
            <a:ext cx="6975402" cy="3590280"/>
          </a:xfrm>
          <a:prstGeom prst="rect">
            <a:avLst/>
          </a:prstGeom>
        </p:spPr>
      </p:pic>
      <p:sp>
        <p:nvSpPr>
          <p:cNvPr id="3" name="Slide Number Placeholder 2"/>
          <p:cNvSpPr>
            <a:spLocks noGrp="1"/>
          </p:cNvSpPr>
          <p:nvPr>
            <p:ph type="sldNum" sz="quarter" idx="12"/>
          </p:nvPr>
        </p:nvSpPr>
        <p:spPr/>
        <p:txBody>
          <a:bodyPr/>
          <a:lstStyle/>
          <a:p>
            <a:fld id="{7BC1A278-9D64-4FAB-BA94-69A03A8A3B3A}" type="slidenum">
              <a:rPr lang="en-US" smtClean="0"/>
              <a:pPr/>
              <a:t>20</a:t>
            </a:fld>
            <a:endParaRPr lang="en-US" dirty="0"/>
          </a:p>
        </p:txBody>
      </p:sp>
    </p:spTree>
    <p:extLst>
      <p:ext uri="{BB962C8B-B14F-4D97-AF65-F5344CB8AC3E}">
        <p14:creationId xmlns:p14="http://schemas.microsoft.com/office/powerpoint/2010/main" val="1072297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210146"/>
          </a:xfrm>
        </p:spPr>
        <p:txBody>
          <a:bodyPr/>
          <a:lstStyle/>
          <a:p>
            <a:r>
              <a:rPr lang="en-CA" dirty="0" smtClean="0"/>
              <a:t>PSHSA Risk Rating Scale </a:t>
            </a:r>
            <a:endParaRPr lang="en-CA" dirty="0"/>
          </a:p>
        </p:txBody>
      </p:sp>
      <p:pic>
        <p:nvPicPr>
          <p:cNvPr id="7" name="Content Placeholder 6"/>
          <p:cNvPicPr>
            <a:picLocks noGrp="1" noChangeAspect="1"/>
          </p:cNvPicPr>
          <p:nvPr>
            <p:ph idx="1"/>
          </p:nvPr>
        </p:nvPicPr>
        <p:blipFill>
          <a:blip r:embed="rId3"/>
          <a:stretch>
            <a:fillRect/>
          </a:stretch>
        </p:blipFill>
        <p:spPr>
          <a:xfrm>
            <a:off x="206841" y="2996952"/>
            <a:ext cx="8687959" cy="3096344"/>
          </a:xfrm>
          <a:prstGeom prst="rect">
            <a:avLst/>
          </a:prstGeom>
        </p:spPr>
      </p:pic>
      <p:sp>
        <p:nvSpPr>
          <p:cNvPr id="8" name="Rectangle 7"/>
          <p:cNvSpPr/>
          <p:nvPr/>
        </p:nvSpPr>
        <p:spPr>
          <a:xfrm>
            <a:off x="441193" y="1556792"/>
            <a:ext cx="8219256" cy="1260345"/>
          </a:xfrm>
          <a:prstGeom prst="rect">
            <a:avLst/>
          </a:prstGeom>
        </p:spPr>
        <p:txBody>
          <a:bodyPr wrap="square">
            <a:spAutoFit/>
          </a:bodyPr>
          <a:lstStyle/>
          <a:p>
            <a:pPr>
              <a:lnSpc>
                <a:spcPct val="107000"/>
              </a:lnSpc>
              <a:spcAft>
                <a:spcPts val="800"/>
              </a:spcAft>
            </a:pPr>
            <a:r>
              <a:rPr lang="en-CA" sz="2400" dirty="0">
                <a:latin typeface="Calibri" panose="020F0502020204030204" pitchFamily="34" charset="0"/>
                <a:ea typeface="Calibri" panose="020F0502020204030204" pitchFamily="34" charset="0"/>
                <a:cs typeface="Times New Roman" panose="02020603050405020304" pitchFamily="18" charset="0"/>
              </a:rPr>
              <a:t>The Risk Rating Scale provides defined criteria to help determine levels of risk which can then be plotted on a risk matrix to prioritize hazards.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7BC1A278-9D64-4FAB-BA94-69A03A8A3B3A}" type="slidenum">
              <a:rPr lang="en-US" smtClean="0"/>
              <a:pPr/>
              <a:t>21</a:t>
            </a:fld>
            <a:endParaRPr lang="en-US" dirty="0"/>
          </a:p>
        </p:txBody>
      </p:sp>
    </p:spTree>
    <p:extLst>
      <p:ext uri="{BB962C8B-B14F-4D97-AF65-F5344CB8AC3E}">
        <p14:creationId xmlns:p14="http://schemas.microsoft.com/office/powerpoint/2010/main" val="14319650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Risk Rating</a:t>
            </a:r>
            <a:endParaRPr lang="en-CA" dirty="0"/>
          </a:p>
        </p:txBody>
      </p:sp>
      <p:sp>
        <p:nvSpPr>
          <p:cNvPr id="3" name="Content Placeholder 2"/>
          <p:cNvSpPr>
            <a:spLocks noGrp="1"/>
          </p:cNvSpPr>
          <p:nvPr>
            <p:ph idx="1"/>
          </p:nvPr>
        </p:nvSpPr>
        <p:spPr>
          <a:xfrm>
            <a:off x="457200" y="1600200"/>
            <a:ext cx="8363272" cy="4781128"/>
          </a:xfrm>
        </p:spPr>
        <p:txBody>
          <a:bodyPr>
            <a:normAutofit/>
          </a:bodyPr>
          <a:lstStyle/>
          <a:p>
            <a:pPr marL="0" indent="0">
              <a:buNone/>
            </a:pPr>
            <a:r>
              <a:rPr lang="en-CA" sz="2600" dirty="0" smtClean="0"/>
              <a:t>Risk </a:t>
            </a:r>
            <a:r>
              <a:rPr lang="en-CA" sz="2600" dirty="0"/>
              <a:t>rating involves defining the level of threat and priority arising from exposure to identified hazards in the workplace. Generally, hazards are classified as high, medium, or low risk based on the relationship between the following two factors: </a:t>
            </a:r>
          </a:p>
          <a:p>
            <a:pPr lvl="0"/>
            <a:r>
              <a:rPr lang="en-CA" dirty="0"/>
              <a:t>Probability — </a:t>
            </a:r>
            <a:r>
              <a:rPr lang="en-CA" sz="2800" dirty="0"/>
              <a:t>how likely the hazard is to cause injury or illness </a:t>
            </a:r>
          </a:p>
          <a:p>
            <a:r>
              <a:rPr lang="en-CA" dirty="0"/>
              <a:t>Impact — </a:t>
            </a:r>
            <a:r>
              <a:rPr lang="en-CA" sz="2800" dirty="0"/>
              <a:t>how serious the harm could be should the hazard cause injury / illness </a:t>
            </a:r>
          </a:p>
        </p:txBody>
      </p:sp>
      <p:sp>
        <p:nvSpPr>
          <p:cNvPr id="4" name="Slide Number Placeholder 3"/>
          <p:cNvSpPr>
            <a:spLocks noGrp="1"/>
          </p:cNvSpPr>
          <p:nvPr>
            <p:ph type="sldNum" sz="quarter" idx="12"/>
          </p:nvPr>
        </p:nvSpPr>
        <p:spPr/>
        <p:txBody>
          <a:bodyPr/>
          <a:lstStyle/>
          <a:p>
            <a:fld id="{7BC1A278-9D64-4FAB-BA94-69A03A8A3B3A}" type="slidenum">
              <a:rPr lang="en-US" smtClean="0"/>
              <a:pPr/>
              <a:t>22</a:t>
            </a:fld>
            <a:endParaRPr lang="en-US" dirty="0"/>
          </a:p>
        </p:txBody>
      </p:sp>
    </p:spTree>
    <p:extLst>
      <p:ext uri="{BB962C8B-B14F-4D97-AF65-F5344CB8AC3E}">
        <p14:creationId xmlns:p14="http://schemas.microsoft.com/office/powerpoint/2010/main" val="3591003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354162"/>
          </a:xfrm>
        </p:spPr>
        <p:txBody>
          <a:bodyPr>
            <a:normAutofit/>
          </a:bodyPr>
          <a:lstStyle/>
          <a:p>
            <a:r>
              <a:rPr lang="en-CA" dirty="0" smtClean="0"/>
              <a:t>PSHSA Violence Risk Assessment Matrix</a:t>
            </a:r>
            <a:endParaRPr lang="en-CA" dirty="0"/>
          </a:p>
        </p:txBody>
      </p:sp>
      <p:pic>
        <p:nvPicPr>
          <p:cNvPr id="6" name="Content Placeholder 5"/>
          <p:cNvPicPr>
            <a:picLocks noGrp="1" noChangeAspect="1"/>
          </p:cNvPicPr>
          <p:nvPr>
            <p:ph idx="1"/>
          </p:nvPr>
        </p:nvPicPr>
        <p:blipFill>
          <a:blip r:embed="rId2"/>
          <a:stretch>
            <a:fillRect/>
          </a:stretch>
        </p:blipFill>
        <p:spPr>
          <a:xfrm>
            <a:off x="107504" y="1618006"/>
            <a:ext cx="8520967" cy="4781128"/>
          </a:xfrm>
          <a:prstGeom prst="rect">
            <a:avLst/>
          </a:prstGeom>
        </p:spPr>
      </p:pic>
      <p:sp>
        <p:nvSpPr>
          <p:cNvPr id="3" name="Slide Number Placeholder 2"/>
          <p:cNvSpPr>
            <a:spLocks noGrp="1"/>
          </p:cNvSpPr>
          <p:nvPr>
            <p:ph type="sldNum" sz="quarter" idx="12"/>
          </p:nvPr>
        </p:nvSpPr>
        <p:spPr/>
        <p:txBody>
          <a:bodyPr/>
          <a:lstStyle/>
          <a:p>
            <a:fld id="{7BC1A278-9D64-4FAB-BA94-69A03A8A3B3A}" type="slidenum">
              <a:rPr lang="en-US" smtClean="0"/>
              <a:pPr/>
              <a:t>23</a:t>
            </a:fld>
            <a:endParaRPr lang="en-US" dirty="0"/>
          </a:p>
        </p:txBody>
      </p:sp>
    </p:spTree>
    <p:extLst>
      <p:ext uri="{BB962C8B-B14F-4D97-AF65-F5344CB8AC3E}">
        <p14:creationId xmlns:p14="http://schemas.microsoft.com/office/powerpoint/2010/main" val="30493445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7504" y="836712"/>
            <a:ext cx="8915502" cy="5904655"/>
          </a:xfrm>
          <a:prstGeom prst="rect">
            <a:avLst/>
          </a:prstGeom>
        </p:spPr>
      </p:pic>
      <p:sp>
        <p:nvSpPr>
          <p:cNvPr id="2" name="Slide Number Placeholder 1"/>
          <p:cNvSpPr>
            <a:spLocks noGrp="1"/>
          </p:cNvSpPr>
          <p:nvPr>
            <p:ph type="sldNum" sz="quarter" idx="12"/>
          </p:nvPr>
        </p:nvSpPr>
        <p:spPr/>
        <p:txBody>
          <a:bodyPr/>
          <a:lstStyle/>
          <a:p>
            <a:fld id="{7BC1A278-9D64-4FAB-BA94-69A03A8A3B3A}" type="slidenum">
              <a:rPr lang="en-US" smtClean="0"/>
              <a:pPr/>
              <a:t>24</a:t>
            </a:fld>
            <a:endParaRPr lang="en-US" dirty="0"/>
          </a:p>
        </p:txBody>
      </p:sp>
    </p:spTree>
    <p:extLst>
      <p:ext uri="{BB962C8B-B14F-4D97-AF65-F5344CB8AC3E}">
        <p14:creationId xmlns:p14="http://schemas.microsoft.com/office/powerpoint/2010/main" val="7982018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7504" y="1371982"/>
            <a:ext cx="9036496" cy="4577298"/>
          </a:xfrm>
          <a:prstGeom prst="rect">
            <a:avLst/>
          </a:prstGeom>
        </p:spPr>
      </p:pic>
      <p:sp>
        <p:nvSpPr>
          <p:cNvPr id="2" name="Slide Number Placeholder 1"/>
          <p:cNvSpPr>
            <a:spLocks noGrp="1"/>
          </p:cNvSpPr>
          <p:nvPr>
            <p:ph type="sldNum" sz="quarter" idx="12"/>
          </p:nvPr>
        </p:nvSpPr>
        <p:spPr/>
        <p:txBody>
          <a:bodyPr/>
          <a:lstStyle/>
          <a:p>
            <a:fld id="{7BC1A278-9D64-4FAB-BA94-69A03A8A3B3A}" type="slidenum">
              <a:rPr lang="en-US" smtClean="0"/>
              <a:pPr/>
              <a:t>25</a:t>
            </a:fld>
            <a:endParaRPr lang="en-US" dirty="0"/>
          </a:p>
        </p:txBody>
      </p:sp>
    </p:spTree>
    <p:extLst>
      <p:ext uri="{BB962C8B-B14F-4D97-AF65-F5344CB8AC3E}">
        <p14:creationId xmlns:p14="http://schemas.microsoft.com/office/powerpoint/2010/main" val="23323409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Action Plan to Control Risks </a:t>
            </a:r>
            <a:endParaRPr lang="en-CA" dirty="0"/>
          </a:p>
        </p:txBody>
      </p:sp>
      <p:pic>
        <p:nvPicPr>
          <p:cNvPr id="7" name="Content Placeholder 6"/>
          <p:cNvPicPr>
            <a:picLocks noGrp="1" noChangeAspect="1"/>
          </p:cNvPicPr>
          <p:nvPr>
            <p:ph idx="1"/>
          </p:nvPr>
        </p:nvPicPr>
        <p:blipFill>
          <a:blip r:embed="rId2"/>
          <a:stretch>
            <a:fillRect/>
          </a:stretch>
        </p:blipFill>
        <p:spPr>
          <a:xfrm>
            <a:off x="107504" y="2276872"/>
            <a:ext cx="8941258" cy="3293566"/>
          </a:xfrm>
          <a:prstGeom prst="rect">
            <a:avLst/>
          </a:prstGeom>
        </p:spPr>
      </p:pic>
      <p:sp>
        <p:nvSpPr>
          <p:cNvPr id="3" name="Slide Number Placeholder 2"/>
          <p:cNvSpPr>
            <a:spLocks noGrp="1"/>
          </p:cNvSpPr>
          <p:nvPr>
            <p:ph type="sldNum" sz="quarter" idx="12"/>
          </p:nvPr>
        </p:nvSpPr>
        <p:spPr/>
        <p:txBody>
          <a:bodyPr/>
          <a:lstStyle/>
          <a:p>
            <a:fld id="{7BC1A278-9D64-4FAB-BA94-69A03A8A3B3A}" type="slidenum">
              <a:rPr lang="en-US" smtClean="0"/>
              <a:pPr/>
              <a:t>26</a:t>
            </a:fld>
            <a:endParaRPr lang="en-US" dirty="0"/>
          </a:p>
        </p:txBody>
      </p:sp>
    </p:spTree>
    <p:extLst>
      <p:ext uri="{BB962C8B-B14F-4D97-AF65-F5344CB8AC3E}">
        <p14:creationId xmlns:p14="http://schemas.microsoft.com/office/powerpoint/2010/main" val="34737009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messages: </a:t>
            </a:r>
            <a:endParaRPr lang="en-CA" dirty="0"/>
          </a:p>
        </p:txBody>
      </p:sp>
      <p:sp>
        <p:nvSpPr>
          <p:cNvPr id="3" name="Content Placeholder 2"/>
          <p:cNvSpPr>
            <a:spLocks noGrp="1"/>
          </p:cNvSpPr>
          <p:nvPr>
            <p:ph idx="1"/>
          </p:nvPr>
        </p:nvSpPr>
        <p:spPr/>
        <p:txBody>
          <a:bodyPr/>
          <a:lstStyle/>
          <a:p>
            <a:r>
              <a:rPr lang="en-CA" dirty="0" smtClean="0"/>
              <a:t>Involve workers in WVRA</a:t>
            </a:r>
          </a:p>
          <a:p>
            <a:r>
              <a:rPr lang="en-CA" dirty="0" smtClean="0"/>
              <a:t>Reassess as often as necessary, but at least annually</a:t>
            </a:r>
          </a:p>
          <a:p>
            <a:r>
              <a:rPr lang="en-CA" dirty="0" smtClean="0"/>
              <a:t>Build in evaluation component </a:t>
            </a:r>
          </a:p>
          <a:p>
            <a:r>
              <a:rPr lang="en-CA" dirty="0" smtClean="0"/>
              <a:t>Element of subjectivity </a:t>
            </a:r>
          </a:p>
          <a:p>
            <a:r>
              <a:rPr lang="en-CA" dirty="0" smtClean="0"/>
              <a:t>Workplace-specific considerations </a:t>
            </a:r>
            <a:endParaRPr lang="en-CA" dirty="0"/>
          </a:p>
        </p:txBody>
      </p:sp>
      <p:sp>
        <p:nvSpPr>
          <p:cNvPr id="4" name="Slide Number Placeholder 3"/>
          <p:cNvSpPr>
            <a:spLocks noGrp="1"/>
          </p:cNvSpPr>
          <p:nvPr>
            <p:ph type="sldNum" sz="quarter" idx="12"/>
          </p:nvPr>
        </p:nvSpPr>
        <p:spPr/>
        <p:txBody>
          <a:bodyPr/>
          <a:lstStyle/>
          <a:p>
            <a:fld id="{7BC1A278-9D64-4FAB-BA94-69A03A8A3B3A}" type="slidenum">
              <a:rPr lang="en-US" smtClean="0"/>
              <a:pPr/>
              <a:t>27</a:t>
            </a:fld>
            <a:endParaRPr lang="en-US" dirty="0"/>
          </a:p>
        </p:txBody>
      </p:sp>
    </p:spTree>
    <p:extLst>
      <p:ext uri="{BB962C8B-B14F-4D97-AF65-F5344CB8AC3E}">
        <p14:creationId xmlns:p14="http://schemas.microsoft.com/office/powerpoint/2010/main" val="20973122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Five Steps of WVRA</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2177330"/>
              </p:ext>
            </p:extLst>
          </p:nvPr>
        </p:nvGraphicFramePr>
        <p:xfrm>
          <a:off x="457200" y="1600201"/>
          <a:ext cx="8579296" cy="434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BC1A278-9D64-4FAB-BA94-69A03A8A3B3A}" type="slidenum">
              <a:rPr lang="en-US" smtClean="0"/>
              <a:pPr/>
              <a:t>28</a:t>
            </a:fld>
            <a:endParaRPr lang="en-US" dirty="0"/>
          </a:p>
        </p:txBody>
      </p:sp>
    </p:spTree>
    <p:extLst>
      <p:ext uri="{BB962C8B-B14F-4D97-AF65-F5344CB8AC3E}">
        <p14:creationId xmlns:p14="http://schemas.microsoft.com/office/powerpoint/2010/main" val="9282189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Resources</a:t>
            </a:r>
            <a:endParaRPr lang="en-US" dirty="0"/>
          </a:p>
        </p:txBody>
      </p:sp>
      <p:sp>
        <p:nvSpPr>
          <p:cNvPr id="8" name="Content Placeholder 7"/>
          <p:cNvSpPr>
            <a:spLocks noGrp="1"/>
          </p:cNvSpPr>
          <p:nvPr>
            <p:ph idx="1"/>
          </p:nvPr>
        </p:nvSpPr>
        <p:spPr/>
        <p:txBody>
          <a:bodyPr>
            <a:normAutofit/>
          </a:bodyPr>
          <a:lstStyle/>
          <a:p>
            <a:pPr marL="0" indent="0">
              <a:buNone/>
            </a:pPr>
            <a:r>
              <a:rPr lang="en-US" dirty="0" smtClean="0"/>
              <a:t>OHSCO tool </a:t>
            </a:r>
          </a:p>
          <a:p>
            <a:pPr marL="0" indent="0">
              <a:buNone/>
            </a:pPr>
            <a:r>
              <a:rPr lang="en-US" dirty="0">
                <a:hlinkClick r:id="rId3"/>
              </a:rPr>
              <a:t>https://</a:t>
            </a:r>
            <a:r>
              <a:rPr lang="en-US" dirty="0" smtClean="0">
                <a:hlinkClick r:id="rId3"/>
              </a:rPr>
              <a:t>www.workplacesafetynorth.ca/sites/default/files/resources/Developing_Workplace_Violence_and_Harassment_Policies_Programs.pdf</a:t>
            </a: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2" name="Slide Number Placeholder 1"/>
          <p:cNvSpPr>
            <a:spLocks noGrp="1"/>
          </p:cNvSpPr>
          <p:nvPr>
            <p:ph type="sldNum" sz="quarter" idx="12"/>
          </p:nvPr>
        </p:nvSpPr>
        <p:spPr/>
        <p:txBody>
          <a:bodyPr/>
          <a:lstStyle/>
          <a:p>
            <a:fld id="{7BC1A278-9D64-4FAB-BA94-69A03A8A3B3A}" type="slidenum">
              <a:rPr lang="en-US" smtClean="0"/>
              <a:pPr/>
              <a:t>29</a:t>
            </a:fld>
            <a:endParaRPr lang="en-US" dirty="0"/>
          </a:p>
        </p:txBody>
      </p:sp>
    </p:spTree>
    <p:extLst>
      <p:ext uri="{BB962C8B-B14F-4D97-AF65-F5344CB8AC3E}">
        <p14:creationId xmlns:p14="http://schemas.microsoft.com/office/powerpoint/2010/main" val="31714118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 Do</a:t>
            </a:r>
            <a:endParaRPr lang="en-US" dirty="0"/>
          </a:p>
        </p:txBody>
      </p:sp>
      <p:sp>
        <p:nvSpPr>
          <p:cNvPr id="12" name="Content Placeholder 11"/>
          <p:cNvSpPr>
            <a:spLocks noGrp="1"/>
          </p:cNvSpPr>
          <p:nvPr>
            <p:ph idx="1"/>
          </p:nvPr>
        </p:nvSpPr>
        <p:spPr/>
        <p:txBody>
          <a:bodyPr>
            <a:normAutofit/>
          </a:bodyPr>
          <a:lstStyle/>
          <a:p>
            <a:pPr marL="0">
              <a:spcBef>
                <a:spcPts val="0"/>
              </a:spcBef>
              <a:buNone/>
            </a:pPr>
            <a:r>
              <a:rPr lang="en-US" sz="2800" b="0" dirty="0" smtClean="0">
                <a:cs typeface="Arial" pitchFamily="34" charset="0"/>
              </a:rPr>
              <a:t>Public Services Health and Safety Association (PSHSA) is a funded partner of the Ministry of Labour responsible for collaborating with Ontario public service sector employers &amp; workers, offering training, resources and consulting to reduce workplace risks and prevent occupational injuries &amp; illnesses.</a:t>
            </a:r>
          </a:p>
          <a:p>
            <a:pPr marL="0" indent="0">
              <a:buNone/>
            </a:pPr>
            <a:endParaRPr lang="en-CA" sz="2800" dirty="0" smtClean="0">
              <a:solidFill>
                <a:schemeClr val="accent3"/>
              </a:solidFill>
            </a:endParaRPr>
          </a:p>
        </p:txBody>
      </p:sp>
      <p:sp>
        <p:nvSpPr>
          <p:cNvPr id="2" name="Slide Number Placeholder 1"/>
          <p:cNvSpPr>
            <a:spLocks noGrp="1"/>
          </p:cNvSpPr>
          <p:nvPr>
            <p:ph type="sldNum" sz="quarter" idx="12"/>
          </p:nvPr>
        </p:nvSpPr>
        <p:spPr/>
        <p:txBody>
          <a:bodyPr/>
          <a:lstStyle/>
          <a:p>
            <a:fld id="{7BC1A278-9D64-4FAB-BA94-69A03A8A3B3A}" type="slidenum">
              <a:rPr lang="en-US" smtClean="0"/>
              <a:pPr/>
              <a:t>3</a:t>
            </a:fld>
            <a:endParaRPr lang="en-US" dirty="0"/>
          </a:p>
        </p:txBody>
      </p:sp>
    </p:spTree>
  </p:cSld>
  <p:clrMapOvr>
    <a:masterClrMapping/>
  </p:clrMapOvr>
  <p:transition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PSHSA link	</a:t>
            </a:r>
            <a:endParaRPr lang="en-CA" dirty="0"/>
          </a:p>
        </p:txBody>
      </p:sp>
      <p:sp>
        <p:nvSpPr>
          <p:cNvPr id="3" name="Content Placeholder 2"/>
          <p:cNvSpPr>
            <a:spLocks noGrp="1"/>
          </p:cNvSpPr>
          <p:nvPr>
            <p:ph idx="1"/>
          </p:nvPr>
        </p:nvSpPr>
        <p:spPr/>
        <p:txBody>
          <a:bodyPr/>
          <a:lstStyle/>
          <a:p>
            <a:r>
              <a:rPr lang="en-CA" dirty="0">
                <a:hlinkClick r:id="rId3"/>
              </a:rPr>
              <a:t>http://www.pshsa.ca/workplace-violence</a:t>
            </a:r>
            <a:r>
              <a:rPr lang="en-CA" dirty="0" smtClean="0">
                <a:hlinkClick r:id="rId3"/>
              </a:rPr>
              <a:t>/</a:t>
            </a:r>
            <a:endParaRPr lang="en-CA" dirty="0" smtClean="0"/>
          </a:p>
          <a:p>
            <a:endParaRPr lang="en-CA" dirty="0"/>
          </a:p>
          <a:p>
            <a:r>
              <a:rPr lang="en-CA" dirty="0" smtClean="0"/>
              <a:t>Violence and Responsive Behaviours Project (VARB)</a:t>
            </a:r>
          </a:p>
          <a:p>
            <a:r>
              <a:rPr lang="en-CA" dirty="0" smtClean="0">
                <a:solidFill>
                  <a:srgbClr val="00B050"/>
                </a:solidFill>
              </a:rPr>
              <a:t>One of the five tools is on WVRA </a:t>
            </a:r>
            <a:endParaRPr lang="en-CA" dirty="0">
              <a:solidFill>
                <a:srgbClr val="00B050"/>
              </a:solidFill>
            </a:endParaRPr>
          </a:p>
        </p:txBody>
      </p:sp>
      <p:sp>
        <p:nvSpPr>
          <p:cNvPr id="4" name="Slide Number Placeholder 3"/>
          <p:cNvSpPr>
            <a:spLocks noGrp="1"/>
          </p:cNvSpPr>
          <p:nvPr>
            <p:ph type="sldNum" sz="quarter" idx="12"/>
          </p:nvPr>
        </p:nvSpPr>
        <p:spPr/>
        <p:txBody>
          <a:bodyPr/>
          <a:lstStyle/>
          <a:p>
            <a:fld id="{7BC1A278-9D64-4FAB-BA94-69A03A8A3B3A}" type="slidenum">
              <a:rPr lang="en-US" smtClean="0"/>
              <a:pPr/>
              <a:t>30</a:t>
            </a:fld>
            <a:endParaRPr lang="en-US" dirty="0"/>
          </a:p>
        </p:txBody>
      </p:sp>
    </p:spTree>
    <p:extLst>
      <p:ext uri="{BB962C8B-B14F-4D97-AF65-F5344CB8AC3E}">
        <p14:creationId xmlns:p14="http://schemas.microsoft.com/office/powerpoint/2010/main" val="5493088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219200"/>
            <a:ext cx="8229600" cy="4260920"/>
          </a:xfrm>
        </p:spPr>
        <p:txBody>
          <a:bodyPr>
            <a:normAutofit/>
          </a:bodyPr>
          <a:lstStyle/>
          <a:p>
            <a:pPr lvl="1">
              <a:buFont typeface="Arial" pitchFamily="34" charset="0"/>
              <a:buChar char="•"/>
            </a:pPr>
            <a:r>
              <a:rPr lang="en-US" dirty="0" smtClean="0"/>
              <a:t>Available, on-demand health &amp; safety assistance</a:t>
            </a:r>
          </a:p>
          <a:p>
            <a:pPr lvl="1">
              <a:buFont typeface="Arial" pitchFamily="34" charset="0"/>
              <a:buChar char="•"/>
            </a:pPr>
            <a:r>
              <a:rPr lang="en-US" dirty="0" smtClean="0"/>
              <a:t>Live chat/off-line messaging through website </a:t>
            </a:r>
          </a:p>
          <a:p>
            <a:pPr lvl="1">
              <a:buFont typeface="Arial" pitchFamily="34" charset="0"/>
              <a:buChar char="•"/>
            </a:pPr>
            <a:r>
              <a:rPr lang="en-US" dirty="0" smtClean="0"/>
              <a:t>www.pshsa.ca</a:t>
            </a:r>
          </a:p>
          <a:p>
            <a:pPr lvl="1">
              <a:buNone/>
            </a:pPr>
            <a:endParaRPr lang="en-US" dirty="0" smtClean="0"/>
          </a:p>
          <a:p>
            <a:pPr lvl="1"/>
            <a:endParaRPr lang="en-US" dirty="0" smtClean="0"/>
          </a:p>
          <a:p>
            <a:pPr lvl="1"/>
            <a:endParaRPr lang="en-US" dirty="0" smtClean="0"/>
          </a:p>
        </p:txBody>
      </p:sp>
      <p:sp>
        <p:nvSpPr>
          <p:cNvPr id="3" name="Title 2"/>
          <p:cNvSpPr>
            <a:spLocks noGrp="1"/>
          </p:cNvSpPr>
          <p:nvPr>
            <p:ph type="title"/>
          </p:nvPr>
        </p:nvSpPr>
        <p:spPr/>
        <p:txBody>
          <a:bodyPr>
            <a:normAutofit/>
          </a:bodyPr>
          <a:lstStyle/>
          <a:p>
            <a:r>
              <a:rPr lang="en-US" sz="3400" dirty="0" smtClean="0"/>
              <a:t>PSHSA e-consulting model</a:t>
            </a:r>
            <a:endParaRPr lang="en-US" sz="3400" dirty="0"/>
          </a:p>
        </p:txBody>
      </p:sp>
      <p:sp>
        <p:nvSpPr>
          <p:cNvPr id="4" name="Slide Number Placeholder 3"/>
          <p:cNvSpPr>
            <a:spLocks noGrp="1"/>
          </p:cNvSpPr>
          <p:nvPr>
            <p:ph type="sldNum" sz="quarter" idx="10"/>
          </p:nvPr>
        </p:nvSpPr>
        <p:spPr/>
        <p:txBody>
          <a:bodyPr/>
          <a:lstStyle/>
          <a:p>
            <a:fld id="{806807EC-03A7-4ADE-9989-09EFA14CD01B}" type="slidenum">
              <a:rPr lang="en-US" smtClean="0"/>
              <a:pPr/>
              <a:t>31</a:t>
            </a:fld>
            <a:endParaRPr lang="en-US" dirty="0"/>
          </a:p>
        </p:txBody>
      </p:sp>
      <p:pic>
        <p:nvPicPr>
          <p:cNvPr id="6" name="Picture 2"/>
          <p:cNvPicPr>
            <a:picLocks noChangeAspect="1" noChangeArrowheads="1"/>
          </p:cNvPicPr>
          <p:nvPr/>
        </p:nvPicPr>
        <p:blipFill>
          <a:blip r:embed="rId3" cstate="print"/>
          <a:srcRect/>
          <a:stretch>
            <a:fillRect/>
          </a:stretch>
        </p:blipFill>
        <p:spPr bwMode="auto">
          <a:xfrm>
            <a:off x="1600200" y="2667000"/>
            <a:ext cx="5499808" cy="3200400"/>
          </a:xfrm>
          <a:prstGeom prst="rect">
            <a:avLst/>
          </a:prstGeom>
          <a:noFill/>
          <a:ln w="9525">
            <a:noFill/>
            <a:miter lim="800000"/>
            <a:headEnd/>
            <a:tailEnd/>
          </a:ln>
        </p:spPr>
      </p:pic>
    </p:spTree>
    <p:extLst>
      <p:ext uri="{BB962C8B-B14F-4D97-AF65-F5344CB8AC3E}">
        <p14:creationId xmlns:p14="http://schemas.microsoft.com/office/powerpoint/2010/main" val="38996355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649027"/>
            <a:ext cx="8229600" cy="442830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7BC1A278-9D64-4FAB-BA94-69A03A8A3B3A}" type="slidenum">
              <a:rPr lang="en-US" smtClean="0"/>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7BC1A278-9D64-4FAB-BA94-69A03A8A3B3A}" type="slidenum">
              <a:rPr lang="en-US" smtClean="0"/>
              <a:pPr/>
              <a:t>33</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457200" y="1600200"/>
            <a:ext cx="8507288" cy="4525963"/>
          </a:xfrm>
        </p:spPr>
        <p:txBody>
          <a:bodyPr>
            <a:normAutofit lnSpcReduction="10000"/>
          </a:bodyPr>
          <a:lstStyle/>
          <a:p>
            <a:r>
              <a:rPr lang="en-US" b="0" dirty="0" smtClean="0"/>
              <a:t>Understand how proactive Workplace Violence Risk Assessments (WVRA) should be conducted.</a:t>
            </a:r>
          </a:p>
          <a:p>
            <a:r>
              <a:rPr lang="en-US" b="0" dirty="0" smtClean="0"/>
              <a:t>Learn about the components that should be included in a WVRA.</a:t>
            </a:r>
          </a:p>
          <a:p>
            <a:r>
              <a:rPr lang="en-US" b="0" dirty="0" smtClean="0"/>
              <a:t>To provide the tools and knowledge necessary to be able to assess risks for WV and make appropriate recommendations to improve H&amp;S. </a:t>
            </a:r>
          </a:p>
          <a:p>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BC1A278-9D64-4FAB-BA94-69A03A8A3B3A}" type="slidenum">
              <a:rPr lang="en-US" smtClean="0"/>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2218258"/>
          </a:xfrm>
        </p:spPr>
        <p:txBody>
          <a:bodyPr>
            <a:noAutofit/>
          </a:bodyPr>
          <a:lstStyle/>
          <a:p>
            <a:r>
              <a:rPr lang="en-US" sz="3200" dirty="0" smtClean="0"/>
              <a:t>What does the law say about conducting workplace violence risk assessments?</a:t>
            </a:r>
            <a:endParaRPr lang="en-US" sz="3200" dirty="0"/>
          </a:p>
        </p:txBody>
      </p:sp>
      <p:sp>
        <p:nvSpPr>
          <p:cNvPr id="3" name="Content Placeholder 2"/>
          <p:cNvSpPr>
            <a:spLocks noGrp="1"/>
          </p:cNvSpPr>
          <p:nvPr>
            <p:ph idx="1"/>
          </p:nvPr>
        </p:nvSpPr>
        <p:spPr>
          <a:xfrm>
            <a:off x="210344" y="2345686"/>
            <a:ext cx="8568952" cy="4503730"/>
          </a:xfrm>
        </p:spPr>
        <p:txBody>
          <a:bodyPr>
            <a:normAutofit/>
          </a:bodyPr>
          <a:lstStyle/>
          <a:p>
            <a:r>
              <a:rPr lang="en-US" b="0" dirty="0" smtClean="0"/>
              <a:t>Workplace violence is an occupational hazard </a:t>
            </a:r>
          </a:p>
          <a:p>
            <a:r>
              <a:rPr lang="en-US" b="0" dirty="0" smtClean="0"/>
              <a:t>OHSA requires the employer to assess the risks of violence in the workplace</a:t>
            </a:r>
          </a:p>
          <a:p>
            <a:pPr marL="0" indent="0">
              <a:buNone/>
            </a:pPr>
            <a:endParaRPr lang="en-US" b="0" dirty="0" smtClean="0"/>
          </a:p>
        </p:txBody>
      </p:sp>
      <p:sp>
        <p:nvSpPr>
          <p:cNvPr id="4" name="Slide Number Placeholder 3"/>
          <p:cNvSpPr>
            <a:spLocks noGrp="1"/>
          </p:cNvSpPr>
          <p:nvPr>
            <p:ph type="sldNum" sz="quarter" idx="12"/>
          </p:nvPr>
        </p:nvSpPr>
        <p:spPr/>
        <p:txBody>
          <a:bodyPr/>
          <a:lstStyle/>
          <a:p>
            <a:fld id="{7BC1A278-9D64-4FAB-BA94-69A03A8A3B3A}" type="slidenum">
              <a:rPr lang="en-US" smtClean="0"/>
              <a:pPr/>
              <a:t>5</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902415" y="4437112"/>
            <a:ext cx="1784385" cy="1800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Employer must: </a:t>
            </a:r>
            <a:endParaRPr lang="en-CA" dirty="0"/>
          </a:p>
        </p:txBody>
      </p:sp>
      <p:sp>
        <p:nvSpPr>
          <p:cNvPr id="3" name="Content Placeholder 2"/>
          <p:cNvSpPr>
            <a:spLocks noGrp="1"/>
          </p:cNvSpPr>
          <p:nvPr>
            <p:ph idx="1"/>
          </p:nvPr>
        </p:nvSpPr>
        <p:spPr>
          <a:xfrm>
            <a:off x="457200" y="1600200"/>
            <a:ext cx="8363272" cy="4709120"/>
          </a:xfrm>
        </p:spPr>
        <p:txBody>
          <a:bodyPr>
            <a:normAutofit fontScale="77500" lnSpcReduction="20000"/>
          </a:bodyPr>
          <a:lstStyle/>
          <a:p>
            <a:pPr lvl="0" fontAlgn="base"/>
            <a:r>
              <a:rPr lang="en-CA" dirty="0"/>
              <a:t>assess the risk of workplace violence that may arise from the nature of the workplace, type of work or conditions of work [subsection 32.0.3(1)]</a:t>
            </a:r>
          </a:p>
          <a:p>
            <a:pPr lvl="0" fontAlgn="base"/>
            <a:r>
              <a:rPr lang="en-CA" dirty="0"/>
              <a:t>take into account the circumstances of the workplace and circumstances common to similar workplaces, as well as any other elements prescribed in regulation [subsection 32.0.3(2)], and,</a:t>
            </a:r>
          </a:p>
          <a:p>
            <a:pPr lvl="0" fontAlgn="base"/>
            <a:r>
              <a:rPr lang="en-CA" dirty="0"/>
              <a:t>develop measures and procedures to control identified risks that are likely to expose a worker to physical injury. These measures and procedures must be part of the workplace violence program [clause 32.0.2(2)(a)].</a:t>
            </a:r>
          </a:p>
          <a:p>
            <a:endParaRPr lang="en-CA" dirty="0"/>
          </a:p>
        </p:txBody>
      </p:sp>
      <p:sp>
        <p:nvSpPr>
          <p:cNvPr id="4" name="Slide Number Placeholder 3"/>
          <p:cNvSpPr>
            <a:spLocks noGrp="1"/>
          </p:cNvSpPr>
          <p:nvPr>
            <p:ph type="sldNum" sz="quarter" idx="12"/>
          </p:nvPr>
        </p:nvSpPr>
        <p:spPr/>
        <p:txBody>
          <a:bodyPr/>
          <a:lstStyle/>
          <a:p>
            <a:fld id="{7BC1A278-9D64-4FAB-BA94-69A03A8A3B3A}" type="slidenum">
              <a:rPr lang="en-US" smtClean="0"/>
              <a:pPr/>
              <a:t>6</a:t>
            </a:fld>
            <a:endParaRPr lang="en-US" dirty="0"/>
          </a:p>
        </p:txBody>
      </p:sp>
    </p:spTree>
    <p:extLst>
      <p:ext uri="{BB962C8B-B14F-4D97-AF65-F5344CB8AC3E}">
        <p14:creationId xmlns:p14="http://schemas.microsoft.com/office/powerpoint/2010/main" val="23355695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Frequency of assessment</a:t>
            </a:r>
            <a:endParaRPr lang="en-CA" dirty="0"/>
          </a:p>
        </p:txBody>
      </p:sp>
      <p:sp>
        <p:nvSpPr>
          <p:cNvPr id="3" name="Content Placeholder 2"/>
          <p:cNvSpPr>
            <a:spLocks noGrp="1"/>
          </p:cNvSpPr>
          <p:nvPr>
            <p:ph idx="1"/>
          </p:nvPr>
        </p:nvSpPr>
        <p:spPr/>
        <p:txBody>
          <a:bodyPr>
            <a:normAutofit lnSpcReduction="10000"/>
          </a:bodyPr>
          <a:lstStyle/>
          <a:p>
            <a:r>
              <a:rPr lang="en-CA" dirty="0"/>
              <a:t>Employers must repeat the assessment as often as necessary to ensure the workplace violence policy and related program continue to protect workers from workplace violence [subsection 32.0.3(4)] and inform the joint health and safety committee, health and safety representative, or workers of the results of the re-assessment [subsection 32.0.3(5)].</a:t>
            </a:r>
          </a:p>
          <a:p>
            <a:endParaRPr lang="en-CA" dirty="0"/>
          </a:p>
        </p:txBody>
      </p:sp>
      <p:sp>
        <p:nvSpPr>
          <p:cNvPr id="4" name="Slide Number Placeholder 3"/>
          <p:cNvSpPr>
            <a:spLocks noGrp="1"/>
          </p:cNvSpPr>
          <p:nvPr>
            <p:ph type="sldNum" sz="quarter" idx="12"/>
          </p:nvPr>
        </p:nvSpPr>
        <p:spPr/>
        <p:txBody>
          <a:bodyPr/>
          <a:lstStyle/>
          <a:p>
            <a:fld id="{7BC1A278-9D64-4FAB-BA94-69A03A8A3B3A}" type="slidenum">
              <a:rPr lang="en-US" smtClean="0"/>
              <a:pPr/>
              <a:t>7</a:t>
            </a:fld>
            <a:endParaRPr lang="en-US" dirty="0"/>
          </a:p>
        </p:txBody>
      </p:sp>
    </p:spTree>
    <p:extLst>
      <p:ext uri="{BB962C8B-B14F-4D97-AF65-F5344CB8AC3E}">
        <p14:creationId xmlns:p14="http://schemas.microsoft.com/office/powerpoint/2010/main" val="28596155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143000"/>
            <a:ext cx="5535488" cy="2069976"/>
          </a:xfrm>
        </p:spPr>
        <p:txBody>
          <a:bodyPr>
            <a:normAutofit/>
          </a:bodyPr>
          <a:lstStyle/>
          <a:p>
            <a:r>
              <a:rPr lang="en-US" dirty="0" smtClean="0"/>
              <a:t>Workplace Violence Risk Assessment</a:t>
            </a:r>
            <a:endParaRPr lang="en-US" dirty="0"/>
          </a:p>
        </p:txBody>
      </p:sp>
      <p:sp>
        <p:nvSpPr>
          <p:cNvPr id="3" name="Slide Number Placeholder 2"/>
          <p:cNvSpPr>
            <a:spLocks noGrp="1"/>
          </p:cNvSpPr>
          <p:nvPr>
            <p:ph type="sldNum" sz="quarter" idx="12"/>
          </p:nvPr>
        </p:nvSpPr>
        <p:spPr/>
        <p:txBody>
          <a:bodyPr/>
          <a:lstStyle/>
          <a:p>
            <a:fld id="{82257694-EC8D-4E14-9312-8BB1EAD6B5A9}" type="slidenum">
              <a:rPr lang="en-US" smtClean="0"/>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 of Workplace Violence </a:t>
            </a:r>
            <a:endParaRPr lang="en-CA"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Workplace Violence</a:t>
            </a:r>
            <a:endParaRPr lang="en-CA" dirty="0"/>
          </a:p>
          <a:p>
            <a:pPr marL="0" indent="0">
              <a:buNone/>
            </a:pPr>
            <a:r>
              <a:rPr lang="en-US" b="0" dirty="0"/>
              <a:t>a) Physical force</a:t>
            </a:r>
            <a:endParaRPr lang="en-CA" b="0" dirty="0"/>
          </a:p>
          <a:p>
            <a:pPr marL="0" indent="0">
              <a:buNone/>
            </a:pPr>
            <a:r>
              <a:rPr lang="en-US" b="0" dirty="0"/>
              <a:t>b) An attempt to exercise physical force </a:t>
            </a:r>
            <a:endParaRPr lang="en-CA" b="0" dirty="0"/>
          </a:p>
          <a:p>
            <a:pPr marL="0" indent="0">
              <a:buNone/>
            </a:pPr>
            <a:r>
              <a:rPr lang="en-US" b="0" dirty="0"/>
              <a:t>c) Threat </a:t>
            </a:r>
            <a:endParaRPr lang="en-US" b="0" dirty="0" smtClean="0"/>
          </a:p>
          <a:p>
            <a:pPr marL="0" indent="0">
              <a:buNone/>
            </a:pPr>
            <a:endParaRPr lang="en-US" dirty="0"/>
          </a:p>
          <a:p>
            <a:pPr marL="0" indent="0">
              <a:buNone/>
            </a:pPr>
            <a:r>
              <a:rPr lang="en-US" dirty="0" smtClean="0"/>
              <a:t>Sources of workplace violence: </a:t>
            </a:r>
            <a:endParaRPr lang="en-CA" dirty="0"/>
          </a:p>
          <a:p>
            <a:r>
              <a:rPr lang="en-US" b="0" dirty="0" smtClean="0"/>
              <a:t>Type </a:t>
            </a:r>
            <a:r>
              <a:rPr lang="en-US" b="0" dirty="0"/>
              <a:t>I: External perpetrator (criminal act by a person with no relationship to workplace, .i.e. thefts, vandalism)</a:t>
            </a:r>
            <a:endParaRPr lang="en-CA" b="0" dirty="0"/>
          </a:p>
          <a:p>
            <a:pPr lvl="0"/>
            <a:r>
              <a:rPr lang="en-US" b="0" dirty="0"/>
              <a:t>Type II: Client/Resident/Patient/Family member to worker (physical or verbal assault)</a:t>
            </a:r>
            <a:endParaRPr lang="en-CA" b="0" dirty="0"/>
          </a:p>
          <a:p>
            <a:pPr lvl="0"/>
            <a:r>
              <a:rPr lang="en-US" b="0" dirty="0"/>
              <a:t>Type III: Employment Related (harassment, stalking, bullying from an employee or former employee)</a:t>
            </a:r>
            <a:endParaRPr lang="en-CA" b="0" dirty="0"/>
          </a:p>
          <a:p>
            <a:pPr lvl="0"/>
            <a:r>
              <a:rPr lang="en-US" b="0" dirty="0"/>
              <a:t>Type IV: Domestic Violence (personal relationship violence)</a:t>
            </a:r>
            <a:endParaRPr lang="en-CA" b="0" dirty="0"/>
          </a:p>
          <a:p>
            <a:endParaRPr lang="en-CA" dirty="0"/>
          </a:p>
        </p:txBody>
      </p:sp>
      <p:sp>
        <p:nvSpPr>
          <p:cNvPr id="4" name="Slide Number Placeholder 3"/>
          <p:cNvSpPr>
            <a:spLocks noGrp="1"/>
          </p:cNvSpPr>
          <p:nvPr>
            <p:ph type="sldNum" sz="quarter" idx="12"/>
          </p:nvPr>
        </p:nvSpPr>
        <p:spPr/>
        <p:txBody>
          <a:bodyPr/>
          <a:lstStyle/>
          <a:p>
            <a:fld id="{7BC1A278-9D64-4FAB-BA94-69A03A8A3B3A}" type="slidenum">
              <a:rPr lang="en-US" smtClean="0"/>
              <a:pPr/>
              <a:t>9</a:t>
            </a:fld>
            <a:endParaRPr lang="en-US" dirty="0"/>
          </a:p>
        </p:txBody>
      </p:sp>
    </p:spTree>
    <p:extLst>
      <p:ext uri="{BB962C8B-B14F-4D97-AF65-F5344CB8AC3E}">
        <p14:creationId xmlns:p14="http://schemas.microsoft.com/office/powerpoint/2010/main" val="3288219569"/>
      </p:ext>
    </p:extLst>
  </p:cSld>
  <p:clrMapOvr>
    <a:masterClrMapping/>
  </p:clrMapOvr>
  <p:transition/>
</p:sld>
</file>

<file path=ppt/theme/theme1.xml><?xml version="1.0" encoding="utf-8"?>
<a:theme xmlns:a="http://schemas.openxmlformats.org/drawingml/2006/main" name="PSHSA_HEALTHCARE">
  <a:themeElements>
    <a:clrScheme name="Custom 6">
      <a:dk1>
        <a:srgbClr val="2A2723"/>
      </a:dk1>
      <a:lt1>
        <a:sysClr val="window" lastClr="FFFFFF"/>
      </a:lt1>
      <a:dk2>
        <a:srgbClr val="7A2531"/>
      </a:dk2>
      <a:lt2>
        <a:srgbClr val="E3E7EA"/>
      </a:lt2>
      <a:accent1>
        <a:srgbClr val="7A2531"/>
      </a:accent1>
      <a:accent2>
        <a:srgbClr val="83C0EB"/>
      </a:accent2>
      <a:accent3>
        <a:srgbClr val="3695D8"/>
      </a:accent3>
      <a:accent4>
        <a:srgbClr val="B1A42E"/>
      </a:accent4>
      <a:accent5>
        <a:srgbClr val="DD8235"/>
      </a:accent5>
      <a:accent6>
        <a:srgbClr val="80A096"/>
      </a:accent6>
      <a:hlink>
        <a:srgbClr val="6093BB"/>
      </a:hlink>
      <a:folHlink>
        <a:srgbClr val="92D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4C6DC12F9CF04CA4307E84BD55EF16" ma:contentTypeVersion="0" ma:contentTypeDescription="Create a new document." ma:contentTypeScope="" ma:versionID="af0fd480cc6c8fc96e153a25c4a85bd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9F87C8F-72BB-471A-A20D-0E936FC65116}">
  <ds:schemaRefs>
    <ds:schemaRef ds:uri="http://schemas.microsoft.com/sharepoint/v3/contenttype/forms"/>
  </ds:schemaRefs>
</ds:datastoreItem>
</file>

<file path=customXml/itemProps2.xml><?xml version="1.0" encoding="utf-8"?>
<ds:datastoreItem xmlns:ds="http://schemas.openxmlformats.org/officeDocument/2006/customXml" ds:itemID="{BBE8C69C-DCF0-433A-B7C2-EE4AC6984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833F5AA-0F67-4096-94EB-3EA8257EB79B}">
  <ds:schemaRefs>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PSHSA_HEALTHCARE</Template>
  <TotalTime>3695</TotalTime>
  <Words>1230</Words>
  <Application>Microsoft Office PowerPoint</Application>
  <PresentationFormat>On-screen Show (4:3)</PresentationFormat>
  <Paragraphs>219</Paragraphs>
  <Slides>33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Black</vt:lpstr>
      <vt:lpstr>Calibri</vt:lpstr>
      <vt:lpstr>Courier New</vt:lpstr>
      <vt:lpstr>Myriad Pro</vt:lpstr>
      <vt:lpstr>Times New Roman</vt:lpstr>
      <vt:lpstr>Verdana</vt:lpstr>
      <vt:lpstr>Wingdings</vt:lpstr>
      <vt:lpstr>PSHSA_HEALTHCARE</vt:lpstr>
      <vt:lpstr>Performing Workplace Violence Risk Assessments</vt:lpstr>
      <vt:lpstr>Who We Are</vt:lpstr>
      <vt:lpstr>What We Do</vt:lpstr>
      <vt:lpstr>Objectives </vt:lpstr>
      <vt:lpstr>What does the law say about conducting workplace violence risk assessments?</vt:lpstr>
      <vt:lpstr>Employer must: </vt:lpstr>
      <vt:lpstr>Frequency of assessment</vt:lpstr>
      <vt:lpstr>Workplace Violence Risk Assessment</vt:lpstr>
      <vt:lpstr>Definition of Workplace Violence </vt:lpstr>
      <vt:lpstr>WVRA - Components</vt:lpstr>
      <vt:lpstr>WVRA – Hazard Categories (VARB tool on WVRA)</vt:lpstr>
      <vt:lpstr>PSHSA Structure of the WVRA </vt:lpstr>
      <vt:lpstr>Policy, Program and Training Review</vt:lpstr>
      <vt:lpstr>PowerPoint Presentation</vt:lpstr>
      <vt:lpstr>PowerPoint Presentation</vt:lpstr>
      <vt:lpstr>Existing Data   </vt:lpstr>
      <vt:lpstr>Pre-assessment Survey </vt:lpstr>
      <vt:lpstr>Employee Survey: Sample</vt:lpstr>
      <vt:lpstr>Workplace Violence Risk Assessment – SAMPLE</vt:lpstr>
      <vt:lpstr>Types of WV </vt:lpstr>
      <vt:lpstr>PSHSA Risk Rating Scale </vt:lpstr>
      <vt:lpstr>Risk Rating</vt:lpstr>
      <vt:lpstr>PSHSA Violence Risk Assessment Matrix</vt:lpstr>
      <vt:lpstr>PowerPoint Presentation</vt:lpstr>
      <vt:lpstr>PowerPoint Presentation</vt:lpstr>
      <vt:lpstr>Action Plan to Control Risks </vt:lpstr>
      <vt:lpstr>Key messages: </vt:lpstr>
      <vt:lpstr>The Five Steps of WVRA</vt:lpstr>
      <vt:lpstr>Resources</vt:lpstr>
      <vt:lpstr>PSHSA link </vt:lpstr>
      <vt:lpstr>PSHSA e-consulting model</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bknowles</dc:creator>
  <cp:lastModifiedBy>Olena Chapovalov</cp:lastModifiedBy>
  <cp:revision>298</cp:revision>
  <cp:lastPrinted>2016-10-25T02:28:05Z</cp:lastPrinted>
  <dcterms:created xsi:type="dcterms:W3CDTF">2013-10-31T19:00:28Z</dcterms:created>
  <dcterms:modified xsi:type="dcterms:W3CDTF">2016-10-26T02:38:37Z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0x010100004C6DC12F9CF04CA4307E84BD55EF16</vt:lpwstr>
  </property>
</Properties>
</file>