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6" r:id="rId3"/>
    <p:sldId id="259" r:id="rId4"/>
    <p:sldId id="267" r:id="rId5"/>
    <p:sldId id="257" r:id="rId6"/>
    <p:sldId id="258" r:id="rId7"/>
    <p:sldId id="268" r:id="rId8"/>
    <p:sldId id="260" r:id="rId9"/>
    <p:sldId id="261" r:id="rId10"/>
    <p:sldId id="264" r:id="rId11"/>
    <p:sldId id="287" r:id="rId12"/>
    <p:sldId id="288" r:id="rId13"/>
    <p:sldId id="289" r:id="rId14"/>
    <p:sldId id="266" r:id="rId15"/>
    <p:sldId id="262" r:id="rId16"/>
    <p:sldId id="270" r:id="rId17"/>
    <p:sldId id="283" r:id="rId18"/>
    <p:sldId id="282" r:id="rId19"/>
    <p:sldId id="269" r:id="rId20"/>
    <p:sldId id="271" r:id="rId21"/>
    <p:sldId id="272" r:id="rId22"/>
    <p:sldId id="273" r:id="rId23"/>
    <p:sldId id="274" r:id="rId24"/>
    <p:sldId id="275" r:id="rId25"/>
    <p:sldId id="276" r:id="rId26"/>
    <p:sldId id="277" r:id="rId27"/>
    <p:sldId id="278" r:id="rId28"/>
    <p:sldId id="279" r:id="rId29"/>
    <p:sldId id="280" r:id="rId30"/>
    <p:sldId id="281" r:id="rId31"/>
    <p:sldId id="284" r:id="rId32"/>
    <p:sldId id="285"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DD4C95-222E-4279-A054-DE2EA9672BA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CA"/>
        </a:p>
      </dgm:t>
    </dgm:pt>
    <dgm:pt modelId="{710FF450-40F0-4401-AAA4-3104E7350E82}">
      <dgm:prSet phldrT="[Text]"/>
      <dgm:spPr/>
      <dgm:t>
        <a:bodyPr/>
        <a:lstStyle/>
        <a:p>
          <a:r>
            <a:rPr lang="en-CA" dirty="0"/>
            <a:t>Civility &amp; Respect</a:t>
          </a:r>
        </a:p>
      </dgm:t>
    </dgm:pt>
    <dgm:pt modelId="{03FF3532-3D0C-43CC-97FA-F89784442EB9}" type="parTrans" cxnId="{63B08A30-19AB-4CDD-BC8F-1981A6111643}">
      <dgm:prSet/>
      <dgm:spPr/>
      <dgm:t>
        <a:bodyPr/>
        <a:lstStyle/>
        <a:p>
          <a:endParaRPr lang="en-CA"/>
        </a:p>
      </dgm:t>
    </dgm:pt>
    <dgm:pt modelId="{DBA7A6DA-1301-422C-A0F9-E14D9FCA85DE}" type="sibTrans" cxnId="{63B08A30-19AB-4CDD-BC8F-1981A6111643}">
      <dgm:prSet/>
      <dgm:spPr/>
      <dgm:t>
        <a:bodyPr/>
        <a:lstStyle/>
        <a:p>
          <a:endParaRPr lang="en-CA"/>
        </a:p>
      </dgm:t>
    </dgm:pt>
    <dgm:pt modelId="{18E14242-3C07-4DAB-80BA-3B08C633D737}">
      <dgm:prSet phldrT="[Text]"/>
      <dgm:spPr/>
      <dgm:t>
        <a:bodyPr/>
        <a:lstStyle/>
        <a:p>
          <a:r>
            <a:rPr lang="en-CA" dirty="0"/>
            <a:t>Organization Culture</a:t>
          </a:r>
        </a:p>
      </dgm:t>
    </dgm:pt>
    <dgm:pt modelId="{90019D40-43F6-451C-A205-8FBE209663AC}" type="parTrans" cxnId="{197F4666-C7A4-437A-BB82-05DA4C54C4F1}">
      <dgm:prSet/>
      <dgm:spPr/>
      <dgm:t>
        <a:bodyPr/>
        <a:lstStyle/>
        <a:p>
          <a:endParaRPr lang="en-CA"/>
        </a:p>
      </dgm:t>
    </dgm:pt>
    <dgm:pt modelId="{2FE716D1-DEA8-4571-94A2-5B37BA171D12}" type="sibTrans" cxnId="{197F4666-C7A4-437A-BB82-05DA4C54C4F1}">
      <dgm:prSet/>
      <dgm:spPr/>
      <dgm:t>
        <a:bodyPr/>
        <a:lstStyle/>
        <a:p>
          <a:endParaRPr lang="en-CA"/>
        </a:p>
      </dgm:t>
    </dgm:pt>
    <dgm:pt modelId="{089926B8-C8E7-48FB-ACAF-0FF64B3DA9BC}" type="pres">
      <dgm:prSet presAssocID="{8CDD4C95-222E-4279-A054-DE2EA9672BA7}" presName="cycle" presStyleCnt="0">
        <dgm:presLayoutVars>
          <dgm:dir/>
          <dgm:resizeHandles val="exact"/>
        </dgm:presLayoutVars>
      </dgm:prSet>
      <dgm:spPr/>
      <dgm:t>
        <a:bodyPr/>
        <a:lstStyle/>
        <a:p>
          <a:endParaRPr lang="en-US"/>
        </a:p>
      </dgm:t>
    </dgm:pt>
    <dgm:pt modelId="{006DD8F8-658A-4AEF-A591-8F2D2243434B}" type="pres">
      <dgm:prSet presAssocID="{710FF450-40F0-4401-AAA4-3104E7350E82}" presName="dummy" presStyleCnt="0"/>
      <dgm:spPr/>
    </dgm:pt>
    <dgm:pt modelId="{E515B4CC-B220-4D7D-9484-3E06AAF4201F}" type="pres">
      <dgm:prSet presAssocID="{710FF450-40F0-4401-AAA4-3104E7350E82}" presName="node" presStyleLbl="revTx" presStyleIdx="0" presStyleCnt="2">
        <dgm:presLayoutVars>
          <dgm:bulletEnabled val="1"/>
        </dgm:presLayoutVars>
      </dgm:prSet>
      <dgm:spPr/>
      <dgm:t>
        <a:bodyPr/>
        <a:lstStyle/>
        <a:p>
          <a:endParaRPr lang="en-US"/>
        </a:p>
      </dgm:t>
    </dgm:pt>
    <dgm:pt modelId="{1F166265-6D66-418F-815D-0DDA7B9F9BCC}" type="pres">
      <dgm:prSet presAssocID="{DBA7A6DA-1301-422C-A0F9-E14D9FCA85DE}" presName="sibTrans" presStyleLbl="node1" presStyleIdx="0" presStyleCnt="2"/>
      <dgm:spPr/>
      <dgm:t>
        <a:bodyPr/>
        <a:lstStyle/>
        <a:p>
          <a:endParaRPr lang="en-US"/>
        </a:p>
      </dgm:t>
    </dgm:pt>
    <dgm:pt modelId="{AC7EF75B-4853-4F8E-8EE0-403DFFBB6E24}" type="pres">
      <dgm:prSet presAssocID="{18E14242-3C07-4DAB-80BA-3B08C633D737}" presName="dummy" presStyleCnt="0"/>
      <dgm:spPr/>
    </dgm:pt>
    <dgm:pt modelId="{69A728A7-C2EC-4C45-8539-E33B970E73C5}" type="pres">
      <dgm:prSet presAssocID="{18E14242-3C07-4DAB-80BA-3B08C633D737}" presName="node" presStyleLbl="revTx" presStyleIdx="1" presStyleCnt="2">
        <dgm:presLayoutVars>
          <dgm:bulletEnabled val="1"/>
        </dgm:presLayoutVars>
      </dgm:prSet>
      <dgm:spPr/>
      <dgm:t>
        <a:bodyPr/>
        <a:lstStyle/>
        <a:p>
          <a:endParaRPr lang="en-US"/>
        </a:p>
      </dgm:t>
    </dgm:pt>
    <dgm:pt modelId="{EA4D51A8-F4C9-46B4-9A42-61D0569C64A5}" type="pres">
      <dgm:prSet presAssocID="{2FE716D1-DEA8-4571-94A2-5B37BA171D12}" presName="sibTrans" presStyleLbl="node1" presStyleIdx="1" presStyleCnt="2"/>
      <dgm:spPr/>
      <dgm:t>
        <a:bodyPr/>
        <a:lstStyle/>
        <a:p>
          <a:endParaRPr lang="en-US"/>
        </a:p>
      </dgm:t>
    </dgm:pt>
  </dgm:ptLst>
  <dgm:cxnLst>
    <dgm:cxn modelId="{FFB6CC65-EFAB-4B8D-A2F8-1CFD4268CC4D}" type="presOf" srcId="{710FF450-40F0-4401-AAA4-3104E7350E82}" destId="{E515B4CC-B220-4D7D-9484-3E06AAF4201F}" srcOrd="0" destOrd="0" presId="urn:microsoft.com/office/officeart/2005/8/layout/cycle1"/>
    <dgm:cxn modelId="{197F4666-C7A4-437A-BB82-05DA4C54C4F1}" srcId="{8CDD4C95-222E-4279-A054-DE2EA9672BA7}" destId="{18E14242-3C07-4DAB-80BA-3B08C633D737}" srcOrd="1" destOrd="0" parTransId="{90019D40-43F6-451C-A205-8FBE209663AC}" sibTransId="{2FE716D1-DEA8-4571-94A2-5B37BA171D12}"/>
    <dgm:cxn modelId="{0C4C4339-4D8F-42E5-B67A-AF05341DCA0D}" type="presOf" srcId="{2FE716D1-DEA8-4571-94A2-5B37BA171D12}" destId="{EA4D51A8-F4C9-46B4-9A42-61D0569C64A5}" srcOrd="0" destOrd="0" presId="urn:microsoft.com/office/officeart/2005/8/layout/cycle1"/>
    <dgm:cxn modelId="{652F0746-57FD-41B4-9953-C56C8B115C1D}" type="presOf" srcId="{DBA7A6DA-1301-422C-A0F9-E14D9FCA85DE}" destId="{1F166265-6D66-418F-815D-0DDA7B9F9BCC}" srcOrd="0" destOrd="0" presId="urn:microsoft.com/office/officeart/2005/8/layout/cycle1"/>
    <dgm:cxn modelId="{17C3A3DD-8C45-4FA0-866F-EA1A24B8AD7B}" type="presOf" srcId="{18E14242-3C07-4DAB-80BA-3B08C633D737}" destId="{69A728A7-C2EC-4C45-8539-E33B970E73C5}" srcOrd="0" destOrd="0" presId="urn:microsoft.com/office/officeart/2005/8/layout/cycle1"/>
    <dgm:cxn modelId="{68DB8A50-8FD5-4592-8BC7-05A4678E2A0B}" type="presOf" srcId="{8CDD4C95-222E-4279-A054-DE2EA9672BA7}" destId="{089926B8-C8E7-48FB-ACAF-0FF64B3DA9BC}" srcOrd="0" destOrd="0" presId="urn:microsoft.com/office/officeart/2005/8/layout/cycle1"/>
    <dgm:cxn modelId="{63B08A30-19AB-4CDD-BC8F-1981A6111643}" srcId="{8CDD4C95-222E-4279-A054-DE2EA9672BA7}" destId="{710FF450-40F0-4401-AAA4-3104E7350E82}" srcOrd="0" destOrd="0" parTransId="{03FF3532-3D0C-43CC-97FA-F89784442EB9}" sibTransId="{DBA7A6DA-1301-422C-A0F9-E14D9FCA85DE}"/>
    <dgm:cxn modelId="{11433F07-6604-4F63-BBC1-15DF274617B8}" type="presParOf" srcId="{089926B8-C8E7-48FB-ACAF-0FF64B3DA9BC}" destId="{006DD8F8-658A-4AEF-A591-8F2D2243434B}" srcOrd="0" destOrd="0" presId="urn:microsoft.com/office/officeart/2005/8/layout/cycle1"/>
    <dgm:cxn modelId="{9F853AB5-3039-4947-96F0-8FFD5B77B4E5}" type="presParOf" srcId="{089926B8-C8E7-48FB-ACAF-0FF64B3DA9BC}" destId="{E515B4CC-B220-4D7D-9484-3E06AAF4201F}" srcOrd="1" destOrd="0" presId="urn:microsoft.com/office/officeart/2005/8/layout/cycle1"/>
    <dgm:cxn modelId="{CA95D3B4-78D7-4F21-B105-93BDDB5B9057}" type="presParOf" srcId="{089926B8-C8E7-48FB-ACAF-0FF64B3DA9BC}" destId="{1F166265-6D66-418F-815D-0DDA7B9F9BCC}" srcOrd="2" destOrd="0" presId="urn:microsoft.com/office/officeart/2005/8/layout/cycle1"/>
    <dgm:cxn modelId="{028D4A93-C951-423C-B21A-882D9C4F386A}" type="presParOf" srcId="{089926B8-C8E7-48FB-ACAF-0FF64B3DA9BC}" destId="{AC7EF75B-4853-4F8E-8EE0-403DFFBB6E24}" srcOrd="3" destOrd="0" presId="urn:microsoft.com/office/officeart/2005/8/layout/cycle1"/>
    <dgm:cxn modelId="{1FD9A511-BC19-40E2-A67D-D77C2220A74A}" type="presParOf" srcId="{089926B8-C8E7-48FB-ACAF-0FF64B3DA9BC}" destId="{69A728A7-C2EC-4C45-8539-E33B970E73C5}" srcOrd="4" destOrd="0" presId="urn:microsoft.com/office/officeart/2005/8/layout/cycle1"/>
    <dgm:cxn modelId="{8187569C-6804-4E65-850F-1AB6C3E919B3}" type="presParOf" srcId="{089926B8-C8E7-48FB-ACAF-0FF64B3DA9BC}" destId="{EA4D51A8-F4C9-46B4-9A42-61D0569C64A5}" srcOrd="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5B4CC-B220-4D7D-9484-3E06AAF4201F}">
      <dsp:nvSpPr>
        <dsp:cNvPr id="0" name=""/>
        <dsp:cNvSpPr/>
      </dsp:nvSpPr>
      <dsp:spPr>
        <a:xfrm>
          <a:off x="3572744" y="953453"/>
          <a:ext cx="1807843" cy="1807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CA" sz="2600" kern="1200" dirty="0"/>
            <a:t>Civility &amp; Respect</a:t>
          </a:r>
        </a:p>
      </dsp:txBody>
      <dsp:txXfrm>
        <a:off x="3572744" y="953453"/>
        <a:ext cx="1807843" cy="1807843"/>
      </dsp:txXfrm>
    </dsp:sp>
    <dsp:sp modelId="{1F166265-6D66-418F-815D-0DDA7B9F9BCC}">
      <dsp:nvSpPr>
        <dsp:cNvPr id="0" name=""/>
        <dsp:cNvSpPr/>
      </dsp:nvSpPr>
      <dsp:spPr>
        <a:xfrm>
          <a:off x="1142176" y="-823"/>
          <a:ext cx="3716396" cy="3716396"/>
        </a:xfrm>
        <a:prstGeom prst="circularArrow">
          <a:avLst>
            <a:gd name="adj1" fmla="val 9486"/>
            <a:gd name="adj2" fmla="val 685228"/>
            <a:gd name="adj3" fmla="val 7849446"/>
            <a:gd name="adj4" fmla="val 2265326"/>
            <a:gd name="adj5" fmla="val 11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A728A7-C2EC-4C45-8539-E33B970E73C5}">
      <dsp:nvSpPr>
        <dsp:cNvPr id="0" name=""/>
        <dsp:cNvSpPr/>
      </dsp:nvSpPr>
      <dsp:spPr>
        <a:xfrm>
          <a:off x="620162" y="953453"/>
          <a:ext cx="1807843" cy="1807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CA" sz="2600" kern="1200" dirty="0"/>
            <a:t>Organization Culture</a:t>
          </a:r>
        </a:p>
      </dsp:txBody>
      <dsp:txXfrm>
        <a:off x="620162" y="953453"/>
        <a:ext cx="1807843" cy="1807843"/>
      </dsp:txXfrm>
    </dsp:sp>
    <dsp:sp modelId="{EA4D51A8-F4C9-46B4-9A42-61D0569C64A5}">
      <dsp:nvSpPr>
        <dsp:cNvPr id="0" name=""/>
        <dsp:cNvSpPr/>
      </dsp:nvSpPr>
      <dsp:spPr>
        <a:xfrm>
          <a:off x="1142176" y="-823"/>
          <a:ext cx="3716396" cy="3716396"/>
        </a:xfrm>
        <a:prstGeom prst="circularArrow">
          <a:avLst>
            <a:gd name="adj1" fmla="val 9486"/>
            <a:gd name="adj2" fmla="val 685228"/>
            <a:gd name="adj3" fmla="val 18649446"/>
            <a:gd name="adj4" fmla="val 13065326"/>
            <a:gd name="adj5" fmla="val 11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ED112-39D2-4C26-8336-AF3819FCA4A2}" type="datetimeFigureOut">
              <a:rPr lang="en-US" smtClean="0"/>
              <a:t>25/10/2016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EB717-EDD6-45E9-BE67-27530EDB0664}" type="slidenum">
              <a:rPr lang="en-US" smtClean="0"/>
              <a:t>‹#›</a:t>
            </a:fld>
            <a:endParaRPr lang="en-US"/>
          </a:p>
        </p:txBody>
      </p:sp>
    </p:spTree>
    <p:extLst>
      <p:ext uri="{BB962C8B-B14F-4D97-AF65-F5344CB8AC3E}">
        <p14:creationId xmlns:p14="http://schemas.microsoft.com/office/powerpoint/2010/main" val="171423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255367E1-8828-4183-8587-418EDF914A72}"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110354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11</a:t>
            </a:fld>
            <a:endParaRPr lang="en-US" sz="1200" dirty="0">
              <a:solidFill>
                <a:prstClr val="black"/>
              </a:solidFill>
            </a:endParaRPr>
          </a:p>
        </p:txBody>
      </p:sp>
    </p:spTree>
    <p:extLst>
      <p:ext uri="{BB962C8B-B14F-4D97-AF65-F5344CB8AC3E}">
        <p14:creationId xmlns:p14="http://schemas.microsoft.com/office/powerpoint/2010/main" val="310119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12</a:t>
            </a:fld>
            <a:endParaRPr lang="en-US" sz="1200" dirty="0">
              <a:solidFill>
                <a:prstClr val="black"/>
              </a:solidFill>
            </a:endParaRPr>
          </a:p>
        </p:txBody>
      </p:sp>
    </p:spTree>
    <p:extLst>
      <p:ext uri="{BB962C8B-B14F-4D97-AF65-F5344CB8AC3E}">
        <p14:creationId xmlns:p14="http://schemas.microsoft.com/office/powerpoint/2010/main" val="3962829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13</a:t>
            </a:fld>
            <a:endParaRPr lang="en-US" sz="1200" dirty="0">
              <a:solidFill>
                <a:prstClr val="black"/>
              </a:solidFill>
            </a:endParaRPr>
          </a:p>
        </p:txBody>
      </p:sp>
    </p:spTree>
    <p:extLst>
      <p:ext uri="{BB962C8B-B14F-4D97-AF65-F5344CB8AC3E}">
        <p14:creationId xmlns:p14="http://schemas.microsoft.com/office/powerpoint/2010/main" val="350168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14</a:t>
            </a:fld>
            <a:endParaRPr lang="en-US" sz="1200" dirty="0">
              <a:solidFill>
                <a:prstClr val="black"/>
              </a:solidFill>
            </a:endParaRPr>
          </a:p>
        </p:txBody>
      </p:sp>
    </p:spTree>
    <p:extLst>
      <p:ext uri="{BB962C8B-B14F-4D97-AF65-F5344CB8AC3E}">
        <p14:creationId xmlns:p14="http://schemas.microsoft.com/office/powerpoint/2010/main" val="659520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15</a:t>
            </a:fld>
            <a:endParaRPr lang="en-US" sz="1200" dirty="0">
              <a:solidFill>
                <a:prstClr val="black"/>
              </a:solidFill>
            </a:endParaRPr>
          </a:p>
        </p:txBody>
      </p:sp>
    </p:spTree>
    <p:extLst>
      <p:ext uri="{BB962C8B-B14F-4D97-AF65-F5344CB8AC3E}">
        <p14:creationId xmlns:p14="http://schemas.microsoft.com/office/powerpoint/2010/main" val="792689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16</a:t>
            </a:fld>
            <a:endParaRPr lang="en-US" sz="1200" dirty="0">
              <a:solidFill>
                <a:prstClr val="black"/>
              </a:solidFill>
            </a:endParaRPr>
          </a:p>
        </p:txBody>
      </p:sp>
    </p:spTree>
    <p:extLst>
      <p:ext uri="{BB962C8B-B14F-4D97-AF65-F5344CB8AC3E}">
        <p14:creationId xmlns:p14="http://schemas.microsoft.com/office/powerpoint/2010/main" val="2791874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17</a:t>
            </a:fld>
            <a:endParaRPr lang="en-US" sz="1200" dirty="0">
              <a:solidFill>
                <a:prstClr val="black"/>
              </a:solidFill>
            </a:endParaRPr>
          </a:p>
        </p:txBody>
      </p:sp>
    </p:spTree>
    <p:extLst>
      <p:ext uri="{BB962C8B-B14F-4D97-AF65-F5344CB8AC3E}">
        <p14:creationId xmlns:p14="http://schemas.microsoft.com/office/powerpoint/2010/main" val="222920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18</a:t>
            </a:fld>
            <a:endParaRPr lang="en-US" sz="1200" dirty="0">
              <a:latin typeface="+mn-lt"/>
            </a:endParaRPr>
          </a:p>
        </p:txBody>
      </p:sp>
    </p:spTree>
    <p:extLst>
      <p:ext uri="{BB962C8B-B14F-4D97-AF65-F5344CB8AC3E}">
        <p14:creationId xmlns:p14="http://schemas.microsoft.com/office/powerpoint/2010/main" val="2166420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19</a:t>
            </a:fld>
            <a:endParaRPr lang="en-US" sz="1200" dirty="0">
              <a:latin typeface="+mn-lt"/>
            </a:endParaRPr>
          </a:p>
        </p:txBody>
      </p:sp>
    </p:spTree>
    <p:extLst>
      <p:ext uri="{BB962C8B-B14F-4D97-AF65-F5344CB8AC3E}">
        <p14:creationId xmlns:p14="http://schemas.microsoft.com/office/powerpoint/2010/main" val="4216551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20</a:t>
            </a:fld>
            <a:endParaRPr lang="en-US" sz="1200" dirty="0">
              <a:latin typeface="+mn-lt"/>
            </a:endParaRPr>
          </a:p>
        </p:txBody>
      </p:sp>
    </p:spTree>
    <p:extLst>
      <p:ext uri="{BB962C8B-B14F-4D97-AF65-F5344CB8AC3E}">
        <p14:creationId xmlns:p14="http://schemas.microsoft.com/office/powerpoint/2010/main" val="426672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2</a:t>
            </a:fld>
            <a:endParaRPr lang="en-US" sz="1200" dirty="0">
              <a:solidFill>
                <a:prstClr val="black"/>
              </a:solidFill>
            </a:endParaRPr>
          </a:p>
        </p:txBody>
      </p:sp>
    </p:spTree>
    <p:extLst>
      <p:ext uri="{BB962C8B-B14F-4D97-AF65-F5344CB8AC3E}">
        <p14:creationId xmlns:p14="http://schemas.microsoft.com/office/powerpoint/2010/main" val="3093958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21</a:t>
            </a:fld>
            <a:endParaRPr lang="en-US" sz="1200" dirty="0">
              <a:latin typeface="+mn-lt"/>
            </a:endParaRPr>
          </a:p>
        </p:txBody>
      </p:sp>
    </p:spTree>
    <p:extLst>
      <p:ext uri="{BB962C8B-B14F-4D97-AF65-F5344CB8AC3E}">
        <p14:creationId xmlns:p14="http://schemas.microsoft.com/office/powerpoint/2010/main" val="971556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22</a:t>
            </a:fld>
            <a:endParaRPr lang="en-US" sz="1200" dirty="0">
              <a:latin typeface="+mn-lt"/>
            </a:endParaRPr>
          </a:p>
        </p:txBody>
      </p:sp>
    </p:spTree>
    <p:extLst>
      <p:ext uri="{BB962C8B-B14F-4D97-AF65-F5344CB8AC3E}">
        <p14:creationId xmlns:p14="http://schemas.microsoft.com/office/powerpoint/2010/main" val="3243477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23</a:t>
            </a:fld>
            <a:endParaRPr lang="en-US" sz="1200" dirty="0">
              <a:latin typeface="+mn-lt"/>
            </a:endParaRPr>
          </a:p>
        </p:txBody>
      </p:sp>
    </p:spTree>
    <p:extLst>
      <p:ext uri="{BB962C8B-B14F-4D97-AF65-F5344CB8AC3E}">
        <p14:creationId xmlns:p14="http://schemas.microsoft.com/office/powerpoint/2010/main" val="614657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24</a:t>
            </a:fld>
            <a:endParaRPr lang="en-US" sz="1200" dirty="0">
              <a:latin typeface="+mn-lt"/>
            </a:endParaRPr>
          </a:p>
        </p:txBody>
      </p:sp>
    </p:spTree>
    <p:extLst>
      <p:ext uri="{BB962C8B-B14F-4D97-AF65-F5344CB8AC3E}">
        <p14:creationId xmlns:p14="http://schemas.microsoft.com/office/powerpoint/2010/main" val="543516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25</a:t>
            </a:fld>
            <a:endParaRPr lang="en-US" sz="1200" dirty="0">
              <a:latin typeface="+mn-lt"/>
            </a:endParaRPr>
          </a:p>
        </p:txBody>
      </p:sp>
    </p:spTree>
    <p:extLst>
      <p:ext uri="{BB962C8B-B14F-4D97-AF65-F5344CB8AC3E}">
        <p14:creationId xmlns:p14="http://schemas.microsoft.com/office/powerpoint/2010/main" val="4098319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26</a:t>
            </a:fld>
            <a:endParaRPr lang="en-US" sz="1200" dirty="0">
              <a:latin typeface="+mn-lt"/>
            </a:endParaRPr>
          </a:p>
        </p:txBody>
      </p:sp>
    </p:spTree>
    <p:extLst>
      <p:ext uri="{BB962C8B-B14F-4D97-AF65-F5344CB8AC3E}">
        <p14:creationId xmlns:p14="http://schemas.microsoft.com/office/powerpoint/2010/main" val="319398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27</a:t>
            </a:fld>
            <a:endParaRPr lang="en-US" sz="1200" dirty="0">
              <a:latin typeface="+mn-lt"/>
            </a:endParaRPr>
          </a:p>
        </p:txBody>
      </p:sp>
    </p:spTree>
    <p:extLst>
      <p:ext uri="{BB962C8B-B14F-4D97-AF65-F5344CB8AC3E}">
        <p14:creationId xmlns:p14="http://schemas.microsoft.com/office/powerpoint/2010/main" val="19991854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28</a:t>
            </a:fld>
            <a:endParaRPr lang="en-US" sz="1200" dirty="0">
              <a:latin typeface="+mn-lt"/>
            </a:endParaRPr>
          </a:p>
        </p:txBody>
      </p:sp>
    </p:spTree>
    <p:extLst>
      <p:ext uri="{BB962C8B-B14F-4D97-AF65-F5344CB8AC3E}">
        <p14:creationId xmlns:p14="http://schemas.microsoft.com/office/powerpoint/2010/main" val="30238872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latin typeface="+mn-lt"/>
              </a:rPr>
              <a:pPr algn="r">
                <a:defRPr/>
              </a:pPr>
              <a:t>29</a:t>
            </a:fld>
            <a:endParaRPr lang="en-US" sz="1200" dirty="0">
              <a:latin typeface="+mn-lt"/>
            </a:endParaRPr>
          </a:p>
        </p:txBody>
      </p:sp>
    </p:spTree>
    <p:extLst>
      <p:ext uri="{BB962C8B-B14F-4D97-AF65-F5344CB8AC3E}">
        <p14:creationId xmlns:p14="http://schemas.microsoft.com/office/powerpoint/2010/main" val="1923782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30</a:t>
            </a:fld>
            <a:endParaRPr lang="en-US" sz="1200" dirty="0">
              <a:solidFill>
                <a:prstClr val="black"/>
              </a:solidFill>
            </a:endParaRPr>
          </a:p>
        </p:txBody>
      </p:sp>
    </p:spTree>
    <p:extLst>
      <p:ext uri="{BB962C8B-B14F-4D97-AF65-F5344CB8AC3E}">
        <p14:creationId xmlns:p14="http://schemas.microsoft.com/office/powerpoint/2010/main" val="73951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3</a:t>
            </a:fld>
            <a:endParaRPr lang="en-US" sz="1200" dirty="0">
              <a:solidFill>
                <a:prstClr val="black"/>
              </a:solidFill>
            </a:endParaRPr>
          </a:p>
        </p:txBody>
      </p:sp>
    </p:spTree>
    <p:extLst>
      <p:ext uri="{BB962C8B-B14F-4D97-AF65-F5344CB8AC3E}">
        <p14:creationId xmlns:p14="http://schemas.microsoft.com/office/powerpoint/2010/main" val="4134651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31</a:t>
            </a:fld>
            <a:endParaRPr lang="en-US" sz="1200" dirty="0">
              <a:solidFill>
                <a:prstClr val="black"/>
              </a:solidFill>
            </a:endParaRPr>
          </a:p>
        </p:txBody>
      </p:sp>
    </p:spTree>
    <p:extLst>
      <p:ext uri="{BB962C8B-B14F-4D97-AF65-F5344CB8AC3E}">
        <p14:creationId xmlns:p14="http://schemas.microsoft.com/office/powerpoint/2010/main" val="21603798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32</a:t>
            </a:fld>
            <a:endParaRPr lang="en-US" sz="1200" dirty="0">
              <a:solidFill>
                <a:prstClr val="black"/>
              </a:solidFill>
            </a:endParaRPr>
          </a:p>
        </p:txBody>
      </p:sp>
    </p:spTree>
    <p:extLst>
      <p:ext uri="{BB962C8B-B14F-4D97-AF65-F5344CB8AC3E}">
        <p14:creationId xmlns:p14="http://schemas.microsoft.com/office/powerpoint/2010/main" val="241653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4</a:t>
            </a:fld>
            <a:endParaRPr lang="en-US" sz="1200" dirty="0">
              <a:solidFill>
                <a:prstClr val="black"/>
              </a:solidFill>
            </a:endParaRPr>
          </a:p>
        </p:txBody>
      </p:sp>
    </p:spTree>
    <p:extLst>
      <p:ext uri="{BB962C8B-B14F-4D97-AF65-F5344CB8AC3E}">
        <p14:creationId xmlns:p14="http://schemas.microsoft.com/office/powerpoint/2010/main" val="769713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5</a:t>
            </a:fld>
            <a:endParaRPr lang="en-US" sz="1200" dirty="0">
              <a:solidFill>
                <a:prstClr val="black"/>
              </a:solidFill>
            </a:endParaRPr>
          </a:p>
        </p:txBody>
      </p:sp>
    </p:spTree>
    <p:extLst>
      <p:ext uri="{BB962C8B-B14F-4D97-AF65-F5344CB8AC3E}">
        <p14:creationId xmlns:p14="http://schemas.microsoft.com/office/powerpoint/2010/main" val="354899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7</a:t>
            </a:fld>
            <a:endParaRPr lang="en-US" sz="1200" dirty="0">
              <a:solidFill>
                <a:prstClr val="black"/>
              </a:solidFill>
            </a:endParaRPr>
          </a:p>
        </p:txBody>
      </p:sp>
    </p:spTree>
    <p:extLst>
      <p:ext uri="{BB962C8B-B14F-4D97-AF65-F5344CB8AC3E}">
        <p14:creationId xmlns:p14="http://schemas.microsoft.com/office/powerpoint/2010/main" val="4086537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8</a:t>
            </a:fld>
            <a:endParaRPr lang="en-US" sz="1200" dirty="0">
              <a:solidFill>
                <a:prstClr val="black"/>
              </a:solidFill>
            </a:endParaRPr>
          </a:p>
        </p:txBody>
      </p:sp>
    </p:spTree>
    <p:extLst>
      <p:ext uri="{BB962C8B-B14F-4D97-AF65-F5344CB8AC3E}">
        <p14:creationId xmlns:p14="http://schemas.microsoft.com/office/powerpoint/2010/main" val="68275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9</a:t>
            </a:fld>
            <a:endParaRPr lang="en-US" sz="1200" dirty="0">
              <a:solidFill>
                <a:prstClr val="black"/>
              </a:solidFill>
            </a:endParaRPr>
          </a:p>
        </p:txBody>
      </p:sp>
    </p:spTree>
    <p:extLst>
      <p:ext uri="{BB962C8B-B14F-4D97-AF65-F5344CB8AC3E}">
        <p14:creationId xmlns:p14="http://schemas.microsoft.com/office/powerpoint/2010/main" val="3986263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5579" y="8684926"/>
            <a:ext cx="2970869" cy="457513"/>
          </a:xfrm>
          <a:prstGeom prst="rect">
            <a:avLst/>
          </a:prstGeom>
          <a:noFill/>
          <a:ln>
            <a:miter lim="800000"/>
            <a:headEnd/>
            <a:tailEnd/>
          </a:ln>
        </p:spPr>
        <p:txBody>
          <a:bodyPr lIns="96653" tIns="48327" rIns="96653" bIns="48327" anchor="b"/>
          <a:lstStyle/>
          <a:p>
            <a:pPr algn="r">
              <a:defRPr/>
            </a:pPr>
            <a:fld id="{F5A8E74E-1524-4F75-B9CC-43E0D7A1254D}" type="slidenum">
              <a:rPr lang="en-US" sz="1200">
                <a:solidFill>
                  <a:prstClr val="black"/>
                </a:solidFill>
              </a:rPr>
              <a:pPr algn="r">
                <a:defRPr/>
              </a:pPr>
              <a:t>10</a:t>
            </a:fld>
            <a:endParaRPr lang="en-US" sz="1200" dirty="0">
              <a:solidFill>
                <a:prstClr val="black"/>
              </a:solidFill>
            </a:endParaRPr>
          </a:p>
        </p:txBody>
      </p:sp>
    </p:spTree>
    <p:extLst>
      <p:ext uri="{BB962C8B-B14F-4D97-AF65-F5344CB8AC3E}">
        <p14:creationId xmlns:p14="http://schemas.microsoft.com/office/powerpoint/2010/main" val="64766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130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895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235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9955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0211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8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09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261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0203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4291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909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solidFill>
                  <a:prstClr val="black">
                    <a:tint val="75000"/>
                  </a:prstClr>
                </a:solidFill>
              </a:rPr>
              <a:pPr/>
              <a:t>25/10/2016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1813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709" y="1714500"/>
            <a:ext cx="2774156" cy="5143500"/>
          </a:xfrm>
          <a:prstGeom prst="rect">
            <a:avLst/>
          </a:prstGeom>
          <a:noFill/>
          <a:ln w="9525">
            <a:noFill/>
            <a:miter lim="800000"/>
            <a:headEnd/>
            <a:tailEnd/>
          </a:ln>
        </p:spPr>
      </p:pic>
      <p:sp>
        <p:nvSpPr>
          <p:cNvPr id="2" name="Title 1"/>
          <p:cNvSpPr>
            <a:spLocks noGrp="1"/>
          </p:cNvSpPr>
          <p:nvPr>
            <p:ph type="ctrTitle"/>
          </p:nvPr>
        </p:nvSpPr>
        <p:spPr>
          <a:xfrm>
            <a:off x="3829050" y="2228851"/>
            <a:ext cx="4171950" cy="2059781"/>
          </a:xfrm>
        </p:spPr>
        <p:txBody>
          <a:bodyPr>
            <a:noAutofit/>
          </a:bodyPr>
          <a:lstStyle/>
          <a:p>
            <a:pPr eaLnBrk="1" hangingPunct="1"/>
            <a:r>
              <a:rPr lang="en-CA" sz="2800" b="1" dirty="0" smtClean="0">
                <a:solidFill>
                  <a:schemeClr val="bg1">
                    <a:lumMod val="50000"/>
                  </a:schemeClr>
                </a:solidFill>
                <a:latin typeface="Albertus Extra Bold" pitchFamily="34" charset="0"/>
              </a:rPr>
              <a:t>How Violence Impacts our Mental Health at Work</a:t>
            </a:r>
            <a:r>
              <a:rPr lang="en-CA" sz="1800" b="1" dirty="0">
                <a:solidFill>
                  <a:schemeClr val="bg1">
                    <a:lumMod val="50000"/>
                  </a:schemeClr>
                </a:solidFill>
                <a:latin typeface="Albertus Extra Bold" pitchFamily="34" charset="0"/>
              </a:rPr>
              <a:t/>
            </a:r>
            <a:br>
              <a:rPr lang="en-CA" sz="1800" b="1" dirty="0">
                <a:solidFill>
                  <a:schemeClr val="bg1">
                    <a:lumMod val="50000"/>
                  </a:schemeClr>
                </a:solidFill>
                <a:latin typeface="Albertus Extra Bold" pitchFamily="34" charset="0"/>
              </a:rPr>
            </a:br>
            <a:r>
              <a:rPr lang="en-CA" sz="1800" b="1" dirty="0">
                <a:solidFill>
                  <a:schemeClr val="bg1">
                    <a:lumMod val="50000"/>
                  </a:schemeClr>
                </a:solidFill>
                <a:latin typeface="Albertus Extra Bold" pitchFamily="34" charset="0"/>
              </a:rPr>
              <a:t/>
            </a:r>
            <a:br>
              <a:rPr lang="en-CA" sz="1800" b="1" dirty="0">
                <a:solidFill>
                  <a:schemeClr val="bg1">
                    <a:lumMod val="50000"/>
                  </a:schemeClr>
                </a:solidFill>
                <a:latin typeface="Albertus Extra Bold" pitchFamily="34" charset="0"/>
              </a:rPr>
            </a:br>
            <a:r>
              <a:rPr lang="en-CA" sz="1050" b="1" dirty="0">
                <a:solidFill>
                  <a:schemeClr val="bg1">
                    <a:lumMod val="50000"/>
                  </a:schemeClr>
                </a:solidFill>
                <a:latin typeface="Albertus Extra Bold" pitchFamily="34" charset="0"/>
              </a:rPr>
              <a:t>Jenna Brookfield</a:t>
            </a:r>
            <a:br>
              <a:rPr lang="en-CA" sz="1050" b="1" dirty="0">
                <a:solidFill>
                  <a:schemeClr val="bg1">
                    <a:lumMod val="50000"/>
                  </a:schemeClr>
                </a:solidFill>
                <a:latin typeface="Albertus Extra Bold" pitchFamily="34" charset="0"/>
              </a:rPr>
            </a:br>
            <a:r>
              <a:rPr lang="en-CA" sz="1050" b="1" dirty="0">
                <a:solidFill>
                  <a:schemeClr val="bg1">
                    <a:lumMod val="50000"/>
                  </a:schemeClr>
                </a:solidFill>
                <a:latin typeface="Albertus Extra Bold" pitchFamily="34" charset="0"/>
              </a:rPr>
              <a:t>CUPE Health &amp; Safety Representative</a:t>
            </a:r>
            <a:r>
              <a:rPr lang="en-CA" sz="2400" b="1" dirty="0">
                <a:solidFill>
                  <a:schemeClr val="bg1">
                    <a:lumMod val="50000"/>
                  </a:schemeClr>
                </a:solidFill>
                <a:latin typeface="Albertus Extra Bold" pitchFamily="34" charset="0"/>
              </a:rPr>
              <a:t/>
            </a:r>
            <a:br>
              <a:rPr lang="en-CA" sz="2400" b="1" dirty="0">
                <a:solidFill>
                  <a:schemeClr val="bg1">
                    <a:lumMod val="50000"/>
                  </a:schemeClr>
                </a:solidFill>
                <a:latin typeface="Albertus Extra Bold" pitchFamily="34" charset="0"/>
              </a:rPr>
            </a:br>
            <a:endParaRPr lang="en-US" sz="2400" b="1" dirty="0">
              <a:solidFill>
                <a:schemeClr val="bg1">
                  <a:lumMod val="50000"/>
                </a:schemeClr>
              </a:solidFill>
              <a:latin typeface="Albertus Extra Bold" pitchFamily="34" charset="0"/>
            </a:endParaRPr>
          </a:p>
        </p:txBody>
      </p:sp>
      <p:pic>
        <p:nvPicPr>
          <p:cNvPr id="3078" name="Picture 8" descr="http://cupe.ca/images/logos/cupelogo/CUPESCFP_text_pms227.jpg"/>
          <p:cNvPicPr>
            <a:picLocks noChangeAspect="1" noChangeArrowheads="1"/>
          </p:cNvPicPr>
          <p:nvPr/>
        </p:nvPicPr>
        <p:blipFill>
          <a:blip r:embed="rId4" cstate="print"/>
          <a:srcRect/>
          <a:stretch>
            <a:fillRect/>
          </a:stretch>
        </p:blipFill>
        <p:spPr bwMode="auto">
          <a:xfrm>
            <a:off x="4106466" y="5600700"/>
            <a:ext cx="3894534" cy="285750"/>
          </a:xfrm>
          <a:prstGeom prst="rect">
            <a:avLst/>
          </a:prstGeom>
          <a:noFill/>
          <a:ln w="9525">
            <a:noFill/>
            <a:miter lim="800000"/>
            <a:headEnd/>
            <a:tailEnd/>
          </a:ln>
        </p:spPr>
      </p:pic>
    </p:spTree>
    <p:extLst>
      <p:ext uri="{BB962C8B-B14F-4D97-AF65-F5344CB8AC3E}">
        <p14:creationId xmlns:p14="http://schemas.microsoft.com/office/powerpoint/2010/main" val="901372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Resilience Training</a:t>
            </a:r>
            <a:endParaRPr lang="en-US" b="1" dirty="0" smtClean="0"/>
          </a:p>
        </p:txBody>
      </p:sp>
      <p:sp>
        <p:nvSpPr>
          <p:cNvPr id="5123" name="Content Placeholder 2"/>
          <p:cNvSpPr>
            <a:spLocks noGrp="1"/>
          </p:cNvSpPr>
          <p:nvPr>
            <p:ph idx="4294967295"/>
          </p:nvPr>
        </p:nvSpPr>
        <p:spPr>
          <a:xfrm>
            <a:off x="1543050" y="1771650"/>
            <a:ext cx="6000750" cy="3257550"/>
          </a:xfrm>
        </p:spPr>
        <p:txBody>
          <a:bodyPr>
            <a:normAutofit fontScale="92500" lnSpcReduction="20000"/>
          </a:bodyPr>
          <a:lstStyle/>
          <a:p>
            <a:endParaRPr lang="en-US" sz="2700" dirty="0"/>
          </a:p>
          <a:p>
            <a:pPr marL="0" indent="0">
              <a:buNone/>
            </a:pPr>
            <a:r>
              <a:rPr lang="en-CA" sz="2700" dirty="0"/>
              <a:t>It is becoming increasingly difficult for trade unionists to keep the attention of employers focused on prevention when these employers are being bombarded with “experts” who are telling them that their problem is the lack of resilience in their workers and that this can be fixed by training managers, or their workers</a:t>
            </a:r>
            <a:r>
              <a:rPr lang="en-CA" sz="2700" dirty="0"/>
              <a:t>. </a:t>
            </a:r>
            <a:r>
              <a:rPr lang="en-CA" sz="2700" dirty="0"/>
              <a:t>- </a:t>
            </a:r>
            <a:r>
              <a:rPr lang="en-CA" sz="1575" dirty="0"/>
              <a:t>http://www.hazards.org/stress/resilience.htm#checklist</a:t>
            </a:r>
            <a:endParaRPr lang="en-US" sz="1575"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972050"/>
            <a:ext cx="669131" cy="1028700"/>
          </a:xfrm>
          <a:prstGeom prst="rect">
            <a:avLst/>
          </a:prstGeom>
          <a:noFill/>
          <a:ln w="9525">
            <a:noFill/>
            <a:miter lim="800000"/>
            <a:headEnd/>
            <a:tailEnd/>
          </a:ln>
        </p:spPr>
      </p:pic>
    </p:spTree>
    <p:extLst>
      <p:ext uri="{BB962C8B-B14F-4D97-AF65-F5344CB8AC3E}">
        <p14:creationId xmlns:p14="http://schemas.microsoft.com/office/powerpoint/2010/main" val="269445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285875" y="1055594"/>
            <a:ext cx="6515100" cy="571500"/>
          </a:xfrm>
        </p:spPr>
        <p:txBody>
          <a:bodyPr>
            <a:normAutofit fontScale="90000"/>
          </a:bodyPr>
          <a:lstStyle/>
          <a:p>
            <a:pPr eaLnBrk="1" hangingPunct="1"/>
            <a:r>
              <a:rPr lang="en-CA" b="1" dirty="0" smtClean="0"/>
              <a:t>Employer’s are buying into resiliency training</a:t>
            </a:r>
            <a:endParaRPr lang="en-US" b="1" dirty="0" smtClean="0"/>
          </a:p>
        </p:txBody>
      </p:sp>
      <p:sp>
        <p:nvSpPr>
          <p:cNvPr id="5123" name="Content Placeholder 2"/>
          <p:cNvSpPr>
            <a:spLocks noGrp="1"/>
          </p:cNvSpPr>
          <p:nvPr>
            <p:ph idx="4294967295"/>
          </p:nvPr>
        </p:nvSpPr>
        <p:spPr>
          <a:xfrm>
            <a:off x="786654" y="1771650"/>
            <a:ext cx="7014322" cy="4229101"/>
          </a:xfrm>
        </p:spPr>
        <p:txBody>
          <a:bodyPr>
            <a:normAutofit fontScale="70000" lnSpcReduction="20000"/>
          </a:bodyPr>
          <a:lstStyle/>
          <a:p>
            <a:pPr marL="0" indent="0">
              <a:buNone/>
            </a:pPr>
            <a:r>
              <a:rPr lang="en-CA" sz="3825" dirty="0"/>
              <a:t>Examples of advice on how to reduce stress:</a:t>
            </a:r>
          </a:p>
          <a:p>
            <a:r>
              <a:rPr lang="en-CA" sz="2700" dirty="0"/>
              <a:t>Eat, sleep, and relax as usual.</a:t>
            </a:r>
          </a:p>
          <a:p>
            <a:r>
              <a:rPr lang="en-CA" sz="2700" dirty="0"/>
              <a:t>Exercise to relieve stress.</a:t>
            </a:r>
          </a:p>
          <a:p>
            <a:r>
              <a:rPr lang="en-CA" sz="2700" dirty="0"/>
              <a:t>Don't use chemicals to enhance performance or induce rest.</a:t>
            </a:r>
          </a:p>
          <a:p>
            <a:r>
              <a:rPr lang="en-CA" sz="2700" dirty="0"/>
              <a:t>Talk with friends and supporters about things that are heavy on your heart. (In health care, though, be careful not to violate a patient's privacy.)</a:t>
            </a:r>
          </a:p>
          <a:p>
            <a:r>
              <a:rPr lang="en-CA" sz="2700" dirty="0"/>
              <a:t>Journal, blog, tweet, send email to a friend. </a:t>
            </a:r>
            <a:r>
              <a:rPr lang="en-CA" sz="2700" dirty="0"/>
              <a:t>Pray</a:t>
            </a:r>
            <a:r>
              <a:rPr lang="en-CA" sz="2700" dirty="0"/>
              <a:t>, meditate, have a small group discussion with others who care. (Don't forget patient privacy.)</a:t>
            </a:r>
          </a:p>
          <a:p>
            <a:r>
              <a:rPr lang="en-CA" sz="2700" dirty="0"/>
              <a:t>Write about or share one good thing each day.</a:t>
            </a:r>
          </a:p>
          <a:p>
            <a:r>
              <a:rPr lang="en-CA" sz="2700" dirty="0"/>
              <a:t>Look for lessons to be learned from even the worst situations.</a:t>
            </a:r>
          </a:p>
          <a:p>
            <a:r>
              <a:rPr lang="en-CA" sz="2700" dirty="0"/>
              <a:t>Celebrate even small victories and personal accomplishments.</a:t>
            </a:r>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972050"/>
            <a:ext cx="669131" cy="1028700"/>
          </a:xfrm>
          <a:prstGeom prst="rect">
            <a:avLst/>
          </a:prstGeom>
          <a:noFill/>
          <a:ln w="9525">
            <a:noFill/>
            <a:miter lim="800000"/>
            <a:headEnd/>
            <a:tailEnd/>
          </a:ln>
        </p:spPr>
      </p:pic>
    </p:spTree>
    <p:extLst>
      <p:ext uri="{BB962C8B-B14F-4D97-AF65-F5344CB8AC3E}">
        <p14:creationId xmlns:p14="http://schemas.microsoft.com/office/powerpoint/2010/main" val="751795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endParaRPr lang="en-US" b="1" dirty="0" smtClean="0"/>
          </a:p>
        </p:txBody>
      </p:sp>
      <p:sp>
        <p:nvSpPr>
          <p:cNvPr id="5123" name="Content Placeholder 2"/>
          <p:cNvSpPr>
            <a:spLocks noGrp="1"/>
          </p:cNvSpPr>
          <p:nvPr>
            <p:ph idx="4294967295"/>
          </p:nvPr>
        </p:nvSpPr>
        <p:spPr>
          <a:xfrm>
            <a:off x="1543050" y="1771650"/>
            <a:ext cx="6000750" cy="3257550"/>
          </a:xfrm>
        </p:spPr>
        <p:txBody>
          <a:bodyPr/>
          <a:lstStyle/>
          <a:p>
            <a:endParaRPr lang="en-US" sz="2700" dirty="0"/>
          </a:p>
          <a:p>
            <a:pPr marL="0" indent="0" algn="ctr">
              <a:buNone/>
            </a:pPr>
            <a:r>
              <a:rPr lang="en-CA" sz="6000" dirty="0"/>
              <a:t>What’s Missing?</a:t>
            </a:r>
          </a:p>
          <a:p>
            <a:pPr marL="0" indent="0" algn="ctr">
              <a:buNone/>
            </a:pPr>
            <a:r>
              <a:rPr lang="en-CA" sz="6000" dirty="0"/>
              <a:t>Prevention</a:t>
            </a:r>
            <a:endParaRPr lang="en-US" sz="60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972050"/>
            <a:ext cx="669131" cy="1028700"/>
          </a:xfrm>
          <a:prstGeom prst="rect">
            <a:avLst/>
          </a:prstGeom>
          <a:noFill/>
          <a:ln w="9525">
            <a:noFill/>
            <a:miter lim="800000"/>
            <a:headEnd/>
            <a:tailEnd/>
          </a:ln>
        </p:spPr>
      </p:pic>
    </p:spTree>
    <p:extLst>
      <p:ext uri="{BB962C8B-B14F-4D97-AF65-F5344CB8AC3E}">
        <p14:creationId xmlns:p14="http://schemas.microsoft.com/office/powerpoint/2010/main" val="82665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 calcmode="lin" valueType="num">
                                      <p:cBhvr additive="base">
                                        <p:cTn id="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US" b="1" dirty="0" smtClean="0"/>
              <a:t>Psychosocial Hazards</a:t>
            </a:r>
          </a:p>
        </p:txBody>
      </p:sp>
      <p:sp>
        <p:nvSpPr>
          <p:cNvPr id="5123" name="Content Placeholder 2"/>
          <p:cNvSpPr>
            <a:spLocks noGrp="1"/>
          </p:cNvSpPr>
          <p:nvPr>
            <p:ph idx="4294967295"/>
          </p:nvPr>
        </p:nvSpPr>
        <p:spPr>
          <a:xfrm>
            <a:off x="533400" y="1219200"/>
            <a:ext cx="8001000" cy="4343400"/>
          </a:xfrm>
        </p:spPr>
        <p:txBody>
          <a:bodyPr>
            <a:normAutofit/>
          </a:bodyPr>
          <a:lstStyle/>
          <a:p>
            <a:r>
              <a:rPr lang="en-US" sz="2400" dirty="0" smtClean="0"/>
              <a:t>Mental injuries are caused by exposure to </a:t>
            </a:r>
            <a:r>
              <a:rPr lang="en-US" sz="2400" b="1" dirty="0" smtClean="0"/>
              <a:t>Psychosocial Hazards</a:t>
            </a:r>
          </a:p>
          <a:p>
            <a:endParaRPr lang="en-US"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pic>
        <p:nvPicPr>
          <p:cNvPr id="6" name="Picture 5" descr="GmawLogo.png"/>
          <p:cNvPicPr>
            <a:picLocks noChangeAspect="1"/>
          </p:cNvPicPr>
          <p:nvPr/>
        </p:nvPicPr>
        <p:blipFill>
          <a:blip r:embed="rId4" cstate="print"/>
          <a:stretch>
            <a:fillRect/>
          </a:stretch>
        </p:blipFill>
        <p:spPr>
          <a:xfrm>
            <a:off x="838200" y="2209800"/>
            <a:ext cx="2696895" cy="996305"/>
          </a:xfrm>
          <a:prstGeom prst="rect">
            <a:avLst/>
          </a:prstGeom>
        </p:spPr>
      </p:pic>
      <p:cxnSp>
        <p:nvCxnSpPr>
          <p:cNvPr id="8" name="Straight Arrow Connector 7"/>
          <p:cNvCxnSpPr/>
          <p:nvPr/>
        </p:nvCxnSpPr>
        <p:spPr>
          <a:xfrm flipH="1">
            <a:off x="3810000" y="26670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05400" y="2133600"/>
            <a:ext cx="3733800" cy="1200329"/>
          </a:xfrm>
          <a:prstGeom prst="rect">
            <a:avLst/>
          </a:prstGeom>
          <a:noFill/>
        </p:spPr>
        <p:txBody>
          <a:bodyPr wrap="square" rtlCol="0">
            <a:spAutoFit/>
          </a:bodyPr>
          <a:lstStyle/>
          <a:p>
            <a:r>
              <a:rPr lang="en-CA" dirty="0" smtClean="0">
                <a:solidFill>
                  <a:prstClr val="black"/>
                </a:solidFill>
              </a:rPr>
              <a:t>Assessment tool developed by the Centre for Applied Research in Mental Health and Addiction (CARMHA)</a:t>
            </a:r>
            <a:endParaRPr lang="en-CA" dirty="0">
              <a:solidFill>
                <a:prstClr val="black"/>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706913930"/>
              </p:ext>
            </p:extLst>
          </p:nvPr>
        </p:nvGraphicFramePr>
        <p:xfrm>
          <a:off x="1371600" y="3581400"/>
          <a:ext cx="6096000" cy="3088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CA" sz="1800" b="0" i="0" kern="1200" dirty="0" smtClean="0">
                          <a:solidFill>
                            <a:schemeClr val="lt1"/>
                          </a:solidFill>
                          <a:latin typeface="+mn-lt"/>
                          <a:ea typeface="+mn-ea"/>
                          <a:cs typeface="+mn-cs"/>
                        </a:rPr>
                        <a:t>13 Psychosocial Factors</a:t>
                      </a:r>
                      <a:endParaRPr lang="en-CA" dirty="0"/>
                    </a:p>
                  </a:txBody>
                  <a:tcPr/>
                </a:tc>
                <a:tc hMerge="1">
                  <a:txBody>
                    <a:bodyPr/>
                    <a:lstStyle/>
                    <a:p>
                      <a:endParaRPr lang="en-CA" dirty="0"/>
                    </a:p>
                  </a:txBody>
                  <a:tcPr/>
                </a:tc>
                <a:tc hMerge="1">
                  <a:txBody>
                    <a:bodyPr/>
                    <a:lstStyle/>
                    <a:p>
                      <a:endParaRPr lang="en-C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&amp; Social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dirty="0" smtClean="0">
                          <a:latin typeface="Arial" pitchFamily="34" charset="0"/>
                          <a:cs typeface="Arial" pitchFamily="34" charset="0"/>
                        </a:rPr>
                        <a:t>Civility &amp; Respect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Recognition &amp; Reward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Clear Leadership &amp; Expectations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dirty="0" smtClean="0">
                          <a:latin typeface="Arial" pitchFamily="34" charset="0"/>
                          <a:cs typeface="Arial" pitchFamily="34" charset="0"/>
                        </a:rPr>
                        <a:t>Organizational Culture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Growth &amp;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dirty="0" smtClean="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Competencies &amp; Requirements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Protection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1"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Protection of Physical Safety</a:t>
                      </a:r>
                    </a:p>
                    <a:p>
                      <a:endParaRPr lang="en-C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Workload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Engagement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Balance</a:t>
                      </a:r>
                    </a:p>
                  </a:txBody>
                  <a:tcPr/>
                </a:tc>
              </a:tr>
              <a:tr h="370840">
                <a:tc>
                  <a:txBody>
                    <a:bodyPr/>
                    <a:lstStyle/>
                    <a:p>
                      <a:r>
                        <a:rPr lang="en-CA" sz="1400" dirty="0" smtClean="0">
                          <a:latin typeface="Arial" pitchFamily="34" charset="0"/>
                          <a:cs typeface="Arial" pitchFamily="34" charset="0"/>
                        </a:rPr>
                        <a:t>Involvement &amp; Influence</a:t>
                      </a:r>
                      <a:endParaRPr lang="en-CA" sz="1400" dirty="0">
                        <a:latin typeface="Arial" pitchFamily="34" charset="0"/>
                        <a:cs typeface="Arial" pitchFamily="34" charset="0"/>
                      </a:endParaRPr>
                    </a:p>
                  </a:txBody>
                  <a:tcPr/>
                </a:tc>
                <a:tc>
                  <a:txBody>
                    <a:bodyPr/>
                    <a:lstStyle/>
                    <a:p>
                      <a:endParaRPr lang="en-CA"/>
                    </a:p>
                  </a:txBody>
                  <a:tcPr/>
                </a:tc>
                <a:tc>
                  <a:txBody>
                    <a:bodyPr/>
                    <a:lstStyle/>
                    <a:p>
                      <a:endParaRPr lang="en-CA" dirty="0"/>
                    </a:p>
                  </a:txBody>
                  <a:tcPr/>
                </a:tc>
              </a:tr>
            </a:tbl>
          </a:graphicData>
        </a:graphic>
      </p:graphicFrame>
    </p:spTree>
    <p:extLst>
      <p:ext uri="{BB962C8B-B14F-4D97-AF65-F5344CB8AC3E}">
        <p14:creationId xmlns:p14="http://schemas.microsoft.com/office/powerpoint/2010/main" val="4239726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Mental Health Impacts of Physical Violence</a:t>
            </a:r>
            <a:endParaRPr lang="en-US" b="1" dirty="0"/>
          </a:p>
        </p:txBody>
      </p:sp>
      <p:sp>
        <p:nvSpPr>
          <p:cNvPr id="5123" name="Content Placeholder 2"/>
          <p:cNvSpPr>
            <a:spLocks noGrp="1"/>
          </p:cNvSpPr>
          <p:nvPr>
            <p:ph idx="4294967295"/>
          </p:nvPr>
        </p:nvSpPr>
        <p:spPr>
          <a:xfrm>
            <a:off x="457200" y="1771650"/>
            <a:ext cx="822960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2" name="TextBox 1"/>
          <p:cNvSpPr txBox="1"/>
          <p:nvPr/>
        </p:nvSpPr>
        <p:spPr>
          <a:xfrm>
            <a:off x="533400" y="2057400"/>
            <a:ext cx="8077200" cy="4154984"/>
          </a:xfrm>
          <a:prstGeom prst="rect">
            <a:avLst/>
          </a:prstGeom>
          <a:noFill/>
        </p:spPr>
        <p:txBody>
          <a:bodyPr wrap="square" rtlCol="0">
            <a:spAutoFit/>
          </a:bodyPr>
          <a:lstStyle/>
          <a:p>
            <a:pPr marL="342900" indent="-342900">
              <a:buFont typeface="Arial" panose="020B0604020202020204" pitchFamily="34" charset="0"/>
              <a:buChar char="•"/>
            </a:pPr>
            <a:r>
              <a:rPr lang="en-CA" sz="2400" dirty="0" smtClean="0"/>
              <a:t>Jane Doe – CUPE member working in Long Term Care</a:t>
            </a:r>
          </a:p>
          <a:p>
            <a:pPr marL="342900" indent="-342900">
              <a:buFont typeface="Arial" panose="020B0604020202020204" pitchFamily="34" charset="0"/>
              <a:buChar char="•"/>
            </a:pPr>
            <a:r>
              <a:rPr lang="en-CA" sz="2400" dirty="0" smtClean="0"/>
              <a:t>Same employer for 23 years</a:t>
            </a:r>
          </a:p>
          <a:p>
            <a:pPr marL="342900" indent="-342900">
              <a:buFont typeface="Arial" panose="020B0604020202020204" pitchFamily="34" charset="0"/>
              <a:buChar char="•"/>
            </a:pPr>
            <a:r>
              <a:rPr lang="en-CA" sz="2400" dirty="0" smtClean="0"/>
              <a:t>New Administration decided to designate the faculty as a “stabilization” facility for additional funding</a:t>
            </a:r>
          </a:p>
          <a:p>
            <a:pPr marL="342900" indent="-342900">
              <a:buFont typeface="Arial" panose="020B0604020202020204" pitchFamily="34" charset="0"/>
              <a:buChar char="•"/>
            </a:pPr>
            <a:r>
              <a:rPr lang="en-CA" sz="2400" dirty="0" smtClean="0"/>
              <a:t>Funding was redirected to expanding the facility (more beds, more $) </a:t>
            </a:r>
          </a:p>
          <a:p>
            <a:pPr marL="342900" indent="-342900">
              <a:buFont typeface="Arial" panose="020B0604020202020204" pitchFamily="34" charset="0"/>
              <a:buChar char="•"/>
            </a:pPr>
            <a:r>
              <a:rPr lang="en-CA" sz="2400" dirty="0" smtClean="0"/>
              <a:t>Staff now working with “complex” clients (increased violence)</a:t>
            </a:r>
          </a:p>
          <a:p>
            <a:pPr marL="342900" indent="-342900">
              <a:buFont typeface="Arial" panose="020B0604020202020204" pitchFamily="34" charset="0"/>
              <a:buChar char="•"/>
            </a:pPr>
            <a:r>
              <a:rPr lang="en-CA" sz="2400" dirty="0" smtClean="0"/>
              <a:t>No additional training or staffing</a:t>
            </a:r>
          </a:p>
          <a:p>
            <a:pPr marL="342900" indent="-342900">
              <a:buFont typeface="Arial" panose="020B0604020202020204" pitchFamily="34" charset="0"/>
              <a:buChar char="•"/>
            </a:pPr>
            <a:r>
              <a:rPr lang="en-CA" sz="2400" dirty="0" smtClean="0"/>
              <a:t>Large increase in workload due to complexity of clients</a:t>
            </a:r>
          </a:p>
          <a:p>
            <a:pPr marL="342900" indent="-342900">
              <a:buFont typeface="Arial" panose="020B0604020202020204" pitchFamily="34" charset="0"/>
              <a:buChar char="•"/>
            </a:pPr>
            <a:r>
              <a:rPr lang="en-CA" sz="2400" dirty="0" smtClean="0"/>
              <a:t>Strict task deadlines imposed on staff</a:t>
            </a:r>
            <a:endParaRPr lang="en-US" sz="2400" dirty="0"/>
          </a:p>
        </p:txBody>
      </p:sp>
    </p:spTree>
    <p:extLst>
      <p:ext uri="{BB962C8B-B14F-4D97-AF65-F5344CB8AC3E}">
        <p14:creationId xmlns:p14="http://schemas.microsoft.com/office/powerpoint/2010/main" val="1328319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Mental Health Impacts of Physical Violence</a:t>
            </a:r>
            <a:endParaRPr lang="en-US" b="1" dirty="0"/>
          </a:p>
        </p:txBody>
      </p:sp>
      <p:sp>
        <p:nvSpPr>
          <p:cNvPr id="5123" name="Content Placeholder 2"/>
          <p:cNvSpPr>
            <a:spLocks noGrp="1"/>
          </p:cNvSpPr>
          <p:nvPr>
            <p:ph idx="4294967295"/>
          </p:nvPr>
        </p:nvSpPr>
        <p:spPr>
          <a:xfrm>
            <a:off x="457200" y="1771650"/>
            <a:ext cx="822960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3" name="TextBox 2"/>
          <p:cNvSpPr txBox="1"/>
          <p:nvPr/>
        </p:nvSpPr>
        <p:spPr>
          <a:xfrm>
            <a:off x="457200" y="2057400"/>
            <a:ext cx="8229600" cy="4524315"/>
          </a:xfrm>
          <a:prstGeom prst="rect">
            <a:avLst/>
          </a:prstGeom>
          <a:noFill/>
        </p:spPr>
        <p:txBody>
          <a:bodyPr wrap="square" rtlCol="0">
            <a:spAutoFit/>
          </a:bodyPr>
          <a:lstStyle/>
          <a:p>
            <a:pPr marL="342900" indent="-342900">
              <a:buFont typeface="Arial" panose="020B0604020202020204" pitchFamily="34" charset="0"/>
              <a:buChar char="•"/>
            </a:pPr>
            <a:r>
              <a:rPr lang="en-CA" sz="2400" dirty="0"/>
              <a:t>On her 22</a:t>
            </a:r>
            <a:r>
              <a:rPr lang="en-CA" sz="2400" baseline="30000" dirty="0"/>
              <a:t>nd</a:t>
            </a:r>
            <a:r>
              <a:rPr lang="en-CA" sz="2400" dirty="0"/>
              <a:t> year of employment she experienced her 1</a:t>
            </a:r>
            <a:r>
              <a:rPr lang="en-CA" sz="2400" baseline="30000" dirty="0"/>
              <a:t>st</a:t>
            </a:r>
            <a:r>
              <a:rPr lang="en-CA" sz="2400" dirty="0"/>
              <a:t> assault at work, and her 2</a:t>
            </a:r>
            <a:r>
              <a:rPr lang="en-CA" sz="2400" baseline="30000" dirty="0"/>
              <a:t>nd</a:t>
            </a:r>
            <a:r>
              <a:rPr lang="en-CA" sz="2400" dirty="0"/>
              <a:t>…and her 7</a:t>
            </a:r>
            <a:r>
              <a:rPr lang="en-CA" sz="2400" baseline="30000" dirty="0"/>
              <a:t>th</a:t>
            </a:r>
            <a:r>
              <a:rPr lang="en-CA" sz="2400" dirty="0"/>
              <a:t> which resulted in broken bones and a severe concussion </a:t>
            </a:r>
            <a:endParaRPr lang="en-CA" sz="2400" dirty="0" smtClean="0"/>
          </a:p>
          <a:p>
            <a:pPr marL="342900" indent="-342900">
              <a:buFont typeface="Arial" panose="020B0604020202020204" pitchFamily="34" charset="0"/>
              <a:buChar char="•"/>
            </a:pPr>
            <a:r>
              <a:rPr lang="en-CA" sz="2400" dirty="0" smtClean="0"/>
              <a:t>Took her concerns to her supervisor  - was told “this is the job now. Maybe its not the right place for you”</a:t>
            </a:r>
          </a:p>
          <a:p>
            <a:pPr marL="342900" indent="-342900">
              <a:buFont typeface="Arial" panose="020B0604020202020204" pitchFamily="34" charset="0"/>
              <a:buChar char="•"/>
            </a:pPr>
            <a:r>
              <a:rPr lang="en-CA" sz="2400" dirty="0" smtClean="0"/>
              <a:t>Used to be a “team” at work where they supported one another</a:t>
            </a:r>
          </a:p>
          <a:p>
            <a:pPr marL="342900" indent="-342900">
              <a:buFont typeface="Arial" panose="020B0604020202020204" pitchFamily="34" charset="0"/>
              <a:buChar char="•"/>
            </a:pPr>
            <a:r>
              <a:rPr lang="en-CA" sz="2400" dirty="0" smtClean="0"/>
              <a:t>As workload grew so did the distance between coworkers </a:t>
            </a:r>
          </a:p>
          <a:p>
            <a:pPr marL="342900" indent="-342900">
              <a:buFont typeface="Arial" panose="020B0604020202020204" pitchFamily="34" charset="0"/>
              <a:buChar char="•"/>
            </a:pPr>
            <a:r>
              <a:rPr lang="en-CA" sz="2400" dirty="0" smtClean="0"/>
              <a:t>The once cohesive work unit started to experience more complaints of bullying and harassment among staff</a:t>
            </a:r>
          </a:p>
          <a:p>
            <a:pPr marL="342900" indent="-342900">
              <a:buFont typeface="Arial" panose="020B0604020202020204" pitchFamily="34" charset="0"/>
              <a:buChar char="•"/>
            </a:pPr>
            <a:r>
              <a:rPr lang="en-CA" sz="2400" dirty="0" smtClean="0"/>
              <a:t>As staff concerns increased ER offered in-services on violence prevention – that were optional and unpaid </a:t>
            </a:r>
            <a:endParaRPr lang="en-US" sz="2400" dirty="0"/>
          </a:p>
        </p:txBody>
      </p:sp>
    </p:spTree>
    <p:extLst>
      <p:ext uri="{BB962C8B-B14F-4D97-AF65-F5344CB8AC3E}">
        <p14:creationId xmlns:p14="http://schemas.microsoft.com/office/powerpoint/2010/main" val="1147744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Mental Health Impacts of Physical Violence</a:t>
            </a:r>
            <a:endParaRPr lang="en-US" b="1" dirty="0"/>
          </a:p>
        </p:txBody>
      </p:sp>
      <p:sp>
        <p:nvSpPr>
          <p:cNvPr id="5123" name="Content Placeholder 2"/>
          <p:cNvSpPr>
            <a:spLocks noGrp="1"/>
          </p:cNvSpPr>
          <p:nvPr>
            <p:ph idx="4294967295"/>
          </p:nvPr>
        </p:nvSpPr>
        <p:spPr>
          <a:xfrm>
            <a:off x="457200" y="1771650"/>
            <a:ext cx="822960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3" name="TextBox 2"/>
          <p:cNvSpPr txBox="1"/>
          <p:nvPr/>
        </p:nvSpPr>
        <p:spPr>
          <a:xfrm>
            <a:off x="457200" y="2057400"/>
            <a:ext cx="8229600" cy="2308324"/>
          </a:xfrm>
          <a:prstGeom prst="rect">
            <a:avLst/>
          </a:prstGeom>
          <a:noFill/>
        </p:spPr>
        <p:txBody>
          <a:bodyPr wrap="square" rtlCol="0">
            <a:spAutoFit/>
          </a:bodyPr>
          <a:lstStyle/>
          <a:p>
            <a:pPr marL="342900" indent="-342900">
              <a:buFont typeface="Arial" panose="020B0604020202020204" pitchFamily="34" charset="0"/>
              <a:buChar char="•"/>
            </a:pPr>
            <a:r>
              <a:rPr lang="en-CA" sz="2400" dirty="0" smtClean="0"/>
              <a:t>More injuries and Workers Comp Claims</a:t>
            </a:r>
          </a:p>
          <a:p>
            <a:pPr marL="342900" indent="-342900">
              <a:buFont typeface="Arial" panose="020B0604020202020204" pitchFamily="34" charset="0"/>
              <a:buChar char="•"/>
            </a:pPr>
            <a:r>
              <a:rPr lang="en-CA" sz="2400" dirty="0" smtClean="0"/>
              <a:t>Many senior staff start leaving for other jobs or retiring</a:t>
            </a:r>
          </a:p>
          <a:p>
            <a:pPr marL="342900" indent="-342900">
              <a:buFont typeface="Arial" panose="020B0604020202020204" pitchFamily="34" charset="0"/>
              <a:buChar char="•"/>
            </a:pPr>
            <a:r>
              <a:rPr lang="en-CA" sz="2400" dirty="0" smtClean="0"/>
              <a:t>More sick calls</a:t>
            </a:r>
          </a:p>
          <a:p>
            <a:pPr marL="342900" indent="-342900">
              <a:buFont typeface="Arial" panose="020B0604020202020204" pitchFamily="34" charset="0"/>
              <a:buChar char="•"/>
            </a:pPr>
            <a:r>
              <a:rPr lang="en-CA" sz="2400" dirty="0" smtClean="0"/>
              <a:t>Working short on most shifts</a:t>
            </a:r>
          </a:p>
          <a:p>
            <a:pPr marL="342900" indent="-342900">
              <a:buFont typeface="Arial" panose="020B0604020202020204" pitchFamily="34" charset="0"/>
              <a:buChar char="•"/>
            </a:pPr>
            <a:r>
              <a:rPr lang="en-CA" sz="2400" dirty="0" smtClean="0"/>
              <a:t>Staff “mandated” to work double shifts</a:t>
            </a:r>
          </a:p>
          <a:p>
            <a:pPr marL="342900" indent="-342900">
              <a:buFont typeface="Arial" panose="020B0604020202020204" pitchFamily="34" charset="0"/>
              <a:buChar char="•"/>
            </a:pPr>
            <a:r>
              <a:rPr lang="en-CA" sz="2400" dirty="0" smtClean="0"/>
              <a:t>Exhausted from work – starts to impact family relationships</a:t>
            </a:r>
            <a:endParaRPr lang="en-US" sz="2400" dirty="0"/>
          </a:p>
        </p:txBody>
      </p:sp>
    </p:spTree>
    <p:extLst>
      <p:ext uri="{BB962C8B-B14F-4D97-AF65-F5344CB8AC3E}">
        <p14:creationId xmlns:p14="http://schemas.microsoft.com/office/powerpoint/2010/main" val="623481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US" b="1" dirty="0" smtClean="0"/>
              <a:t>Psychosocial Hazards</a:t>
            </a:r>
          </a:p>
        </p:txBody>
      </p:sp>
      <p:sp>
        <p:nvSpPr>
          <p:cNvPr id="5123" name="Content Placeholder 2"/>
          <p:cNvSpPr>
            <a:spLocks noGrp="1"/>
          </p:cNvSpPr>
          <p:nvPr>
            <p:ph idx="4294967295"/>
          </p:nvPr>
        </p:nvSpPr>
        <p:spPr>
          <a:xfrm>
            <a:off x="533400" y="1219200"/>
            <a:ext cx="8001000" cy="4343400"/>
          </a:xfrm>
        </p:spPr>
        <p:txBody>
          <a:bodyPr>
            <a:normAutofit/>
          </a:bodyPr>
          <a:lstStyle/>
          <a:p>
            <a:r>
              <a:rPr lang="en-US" sz="2400" dirty="0" smtClean="0"/>
              <a:t>Mental injuries are caused by exposure to </a:t>
            </a:r>
            <a:r>
              <a:rPr lang="en-US" sz="2400" b="1" dirty="0" smtClean="0"/>
              <a:t>Psychosocial Hazards</a:t>
            </a:r>
          </a:p>
          <a:p>
            <a:endParaRPr lang="en-US"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pic>
        <p:nvPicPr>
          <p:cNvPr id="6" name="Picture 5" descr="GmawLogo.png"/>
          <p:cNvPicPr>
            <a:picLocks noChangeAspect="1"/>
          </p:cNvPicPr>
          <p:nvPr/>
        </p:nvPicPr>
        <p:blipFill>
          <a:blip r:embed="rId4" cstate="print"/>
          <a:stretch>
            <a:fillRect/>
          </a:stretch>
        </p:blipFill>
        <p:spPr>
          <a:xfrm>
            <a:off x="838200" y="2209800"/>
            <a:ext cx="2696895" cy="996305"/>
          </a:xfrm>
          <a:prstGeom prst="rect">
            <a:avLst/>
          </a:prstGeom>
        </p:spPr>
      </p:pic>
      <p:cxnSp>
        <p:nvCxnSpPr>
          <p:cNvPr id="8" name="Straight Arrow Connector 7"/>
          <p:cNvCxnSpPr/>
          <p:nvPr/>
        </p:nvCxnSpPr>
        <p:spPr>
          <a:xfrm flipH="1">
            <a:off x="3810000" y="26670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05400" y="2133600"/>
            <a:ext cx="3733800" cy="1200329"/>
          </a:xfrm>
          <a:prstGeom prst="rect">
            <a:avLst/>
          </a:prstGeom>
          <a:noFill/>
        </p:spPr>
        <p:txBody>
          <a:bodyPr wrap="square" rtlCol="0">
            <a:spAutoFit/>
          </a:bodyPr>
          <a:lstStyle/>
          <a:p>
            <a:r>
              <a:rPr lang="en-CA" dirty="0" smtClean="0">
                <a:solidFill>
                  <a:prstClr val="black"/>
                </a:solidFill>
              </a:rPr>
              <a:t>Assessment tool developed by the Centre for Applied Research in Mental Health and Addiction (CARMHA)</a:t>
            </a:r>
            <a:endParaRPr lang="en-CA" dirty="0">
              <a:solidFill>
                <a:prstClr val="black"/>
              </a:solidFill>
            </a:endParaRPr>
          </a:p>
        </p:txBody>
      </p:sp>
      <p:graphicFrame>
        <p:nvGraphicFramePr>
          <p:cNvPr id="10" name="Table 9"/>
          <p:cNvGraphicFramePr>
            <a:graphicFrameLocks noGrp="1"/>
          </p:cNvGraphicFramePr>
          <p:nvPr>
            <p:extLst/>
          </p:nvPr>
        </p:nvGraphicFramePr>
        <p:xfrm>
          <a:off x="1371600" y="3581400"/>
          <a:ext cx="6096000" cy="3088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CA" sz="1800" b="0" i="0" kern="1200" dirty="0" smtClean="0">
                          <a:solidFill>
                            <a:schemeClr val="lt1"/>
                          </a:solidFill>
                          <a:latin typeface="+mn-lt"/>
                          <a:ea typeface="+mn-ea"/>
                          <a:cs typeface="+mn-cs"/>
                        </a:rPr>
                        <a:t>13 Psychosocial Factors</a:t>
                      </a:r>
                      <a:endParaRPr lang="en-CA" dirty="0"/>
                    </a:p>
                  </a:txBody>
                  <a:tcPr/>
                </a:tc>
                <a:tc hMerge="1">
                  <a:txBody>
                    <a:bodyPr/>
                    <a:lstStyle/>
                    <a:p>
                      <a:endParaRPr lang="en-CA" dirty="0"/>
                    </a:p>
                  </a:txBody>
                  <a:tcPr/>
                </a:tc>
                <a:tc hMerge="1">
                  <a:txBody>
                    <a:bodyPr/>
                    <a:lstStyle/>
                    <a:p>
                      <a:endParaRPr lang="en-C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&amp; Social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latin typeface="Arial" pitchFamily="34" charset="0"/>
                          <a:cs typeface="Arial" pitchFamily="34" charset="0"/>
                        </a:rPr>
                        <a:t>Civility &amp; Respect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Recognition &amp; Reward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Clear Leadership &amp; Expectations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latin typeface="Arial" pitchFamily="34" charset="0"/>
                          <a:cs typeface="Arial" pitchFamily="34" charset="0"/>
                        </a:rPr>
                        <a:t>Organizational Culture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Growth &amp;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dirty="0" smtClean="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Competencies &amp; Requirements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Psychological Protection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1"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Protection of Physical Safety</a:t>
                      </a:r>
                    </a:p>
                    <a:p>
                      <a:endParaRPr lang="en-C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Workload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Engagement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latin typeface="Arial" pitchFamily="34" charset="0"/>
                          <a:cs typeface="Arial" pitchFamily="34" charset="0"/>
                        </a:rPr>
                        <a:t>Balance</a:t>
                      </a:r>
                    </a:p>
                  </a:txBody>
                  <a:tcPr/>
                </a:tc>
              </a:tr>
              <a:tr h="370840">
                <a:tc>
                  <a:txBody>
                    <a:bodyPr/>
                    <a:lstStyle/>
                    <a:p>
                      <a:r>
                        <a:rPr lang="en-CA" sz="1400" dirty="0" smtClean="0">
                          <a:latin typeface="Arial" pitchFamily="34" charset="0"/>
                          <a:cs typeface="Arial" pitchFamily="34" charset="0"/>
                        </a:rPr>
                        <a:t>Involvement &amp; Influence</a:t>
                      </a:r>
                      <a:endParaRPr lang="en-CA" sz="1400" dirty="0">
                        <a:latin typeface="Arial" pitchFamily="34" charset="0"/>
                        <a:cs typeface="Arial" pitchFamily="34" charset="0"/>
                      </a:endParaRPr>
                    </a:p>
                  </a:txBody>
                  <a:tcPr/>
                </a:tc>
                <a:tc>
                  <a:txBody>
                    <a:bodyPr/>
                    <a:lstStyle/>
                    <a:p>
                      <a:endParaRPr lang="en-CA"/>
                    </a:p>
                  </a:txBody>
                  <a:tcPr/>
                </a:tc>
                <a:tc>
                  <a:txBody>
                    <a:bodyPr/>
                    <a:lstStyle/>
                    <a:p>
                      <a:endParaRPr lang="en-CA" dirty="0"/>
                    </a:p>
                  </a:txBody>
                  <a:tcPr/>
                </a:tc>
              </a:tr>
            </a:tbl>
          </a:graphicData>
        </a:graphic>
      </p:graphicFrame>
    </p:spTree>
    <p:extLst>
      <p:ext uri="{BB962C8B-B14F-4D97-AF65-F5344CB8AC3E}">
        <p14:creationId xmlns:p14="http://schemas.microsoft.com/office/powerpoint/2010/main" val="213253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Psychological &amp; Social Support</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a:t>Refers to the degree of social and emotional integration and </a:t>
            </a:r>
            <a:r>
              <a:rPr lang="en-CA" sz="2400" b="1" dirty="0"/>
              <a:t>trust</a:t>
            </a:r>
            <a:r>
              <a:rPr lang="en-CA" sz="2400" dirty="0"/>
              <a:t> among co-workers and </a:t>
            </a:r>
            <a:r>
              <a:rPr lang="en-CA" sz="2400" b="1" dirty="0"/>
              <a:t>supervisors</a:t>
            </a:r>
            <a:r>
              <a:rPr lang="en-CA" sz="2400" dirty="0"/>
              <a:t>. </a:t>
            </a:r>
            <a:endParaRPr lang="en-CA" sz="2400" dirty="0" smtClean="0"/>
          </a:p>
          <a:p>
            <a:pPr marL="0" indent="0">
              <a:buNone/>
            </a:pPr>
            <a:endParaRPr lang="en-CA" sz="2400" dirty="0"/>
          </a:p>
          <a:p>
            <a:r>
              <a:rPr lang="en-CA" sz="2400" i="1" dirty="0"/>
              <a:t>Took her concerns to her supervisor  - was told “this is the job now. Maybe its not the right place for you”</a:t>
            </a:r>
          </a:p>
          <a:p>
            <a:r>
              <a:rPr lang="en-CA" sz="2400" i="1" dirty="0"/>
              <a:t>Used to be a “team” at work where they supported one another</a:t>
            </a:r>
          </a:p>
          <a:p>
            <a:r>
              <a:rPr lang="en-CA" sz="2400" i="1" dirty="0"/>
              <a:t>As workload grew so did the distance between coworkers </a:t>
            </a:r>
            <a:endParaRPr lang="en-US" sz="2400" i="1" dirty="0"/>
          </a:p>
          <a:p>
            <a:pPr marL="0" indent="0">
              <a:buNone/>
            </a:pPr>
            <a:endParaRPr lang="en-CA" sz="2400" dirty="0" smtClean="0"/>
          </a:p>
          <a:p>
            <a:pPr marL="0" indent="0">
              <a:buNone/>
            </a:pPr>
            <a:endParaRPr lang="en-CA" dirty="0"/>
          </a:p>
          <a:p>
            <a:pPr marL="0" indent="0">
              <a:buNone/>
            </a:pPr>
            <a:endParaRPr lang="en-CA"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91156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US" b="1" dirty="0" smtClean="0"/>
              <a:t>Organization Culture</a:t>
            </a:r>
          </a:p>
        </p:txBody>
      </p:sp>
      <p:sp>
        <p:nvSpPr>
          <p:cNvPr id="5123" name="Content Placeholder 2"/>
          <p:cNvSpPr>
            <a:spLocks noGrp="1"/>
          </p:cNvSpPr>
          <p:nvPr>
            <p:ph idx="4294967295"/>
          </p:nvPr>
        </p:nvSpPr>
        <p:spPr>
          <a:xfrm>
            <a:off x="533400" y="1219200"/>
            <a:ext cx="8001000" cy="4953000"/>
          </a:xfrm>
        </p:spPr>
        <p:txBody>
          <a:bodyPr>
            <a:normAutofit/>
          </a:bodyPr>
          <a:lstStyle/>
          <a:p>
            <a:endParaRPr lang="en-CA" sz="2400" dirty="0" smtClean="0"/>
          </a:p>
          <a:p>
            <a:r>
              <a:rPr lang="en-CA" sz="2400" dirty="0" smtClean="0"/>
              <a:t>Organizational Culture : the degree to which a work environment is characterized by trust, honesty, and fairness. </a:t>
            </a:r>
            <a:endParaRPr lang="en-CA" sz="2400" dirty="0" smtClean="0"/>
          </a:p>
          <a:p>
            <a:endParaRPr lang="en-CA" sz="2400" dirty="0"/>
          </a:p>
          <a:p>
            <a:r>
              <a:rPr lang="en-CA" sz="2400" i="1" dirty="0"/>
              <a:t>Strict task deadlines imposed on </a:t>
            </a:r>
            <a:r>
              <a:rPr lang="en-CA" sz="2400" i="1" dirty="0" smtClean="0"/>
              <a:t>staff</a:t>
            </a:r>
          </a:p>
          <a:p>
            <a:r>
              <a:rPr lang="en-CA" sz="2400" i="1" dirty="0"/>
              <a:t>Administration decided to designate the faculty as a “stabilization” facility for additional </a:t>
            </a:r>
            <a:r>
              <a:rPr lang="en-CA" sz="2400" i="1" dirty="0" smtClean="0"/>
              <a:t>funding</a:t>
            </a:r>
          </a:p>
          <a:p>
            <a:r>
              <a:rPr lang="en-CA" sz="2400" i="1" dirty="0"/>
              <a:t>Took her concerns to her supervisor  - was told “this is the job now. Maybe its not the right place for you”</a:t>
            </a:r>
          </a:p>
          <a:p>
            <a:endParaRPr lang="en-CA" sz="2800" dirty="0"/>
          </a:p>
          <a:p>
            <a:endParaRPr lang="en-US" sz="2800" dirty="0"/>
          </a:p>
          <a:p>
            <a:endParaRPr lang="en-CA" sz="26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115014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Two Perspective</a:t>
            </a:r>
            <a:endParaRPr lang="en-US" b="1" dirty="0"/>
          </a:p>
        </p:txBody>
      </p:sp>
      <p:sp>
        <p:nvSpPr>
          <p:cNvPr id="5123" name="Content Placeholder 2"/>
          <p:cNvSpPr>
            <a:spLocks noGrp="1"/>
          </p:cNvSpPr>
          <p:nvPr>
            <p:ph idx="4294967295"/>
          </p:nvPr>
        </p:nvSpPr>
        <p:spPr>
          <a:xfrm>
            <a:off x="1543050" y="1771650"/>
            <a:ext cx="600075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2" name="Rectangle 1"/>
          <p:cNvSpPr/>
          <p:nvPr/>
        </p:nvSpPr>
        <p:spPr>
          <a:xfrm>
            <a:off x="533400" y="2274838"/>
            <a:ext cx="8153400" cy="1569660"/>
          </a:xfrm>
          <a:prstGeom prst="rect">
            <a:avLst/>
          </a:prstGeom>
        </p:spPr>
        <p:txBody>
          <a:bodyPr wrap="square">
            <a:spAutoFit/>
          </a:bodyPr>
          <a:lstStyle/>
          <a:p>
            <a:pPr marL="457200" indent="-457200">
              <a:buFont typeface="+mj-lt"/>
              <a:buAutoNum type="arabicPeriod"/>
            </a:pPr>
            <a:r>
              <a:rPr lang="en-CA" sz="2400" dirty="0" smtClean="0"/>
              <a:t>Violence targeting our mental health</a:t>
            </a:r>
          </a:p>
          <a:p>
            <a:pPr marL="457200" indent="-457200">
              <a:buFont typeface="+mj-lt"/>
              <a:buAutoNum type="arabicPeriod"/>
            </a:pPr>
            <a:endParaRPr lang="en-CA" sz="2400" dirty="0"/>
          </a:p>
          <a:p>
            <a:pPr marL="457200" indent="-457200">
              <a:buFont typeface="+mj-lt"/>
              <a:buAutoNum type="arabicPeriod"/>
            </a:pPr>
            <a:r>
              <a:rPr lang="en-CA" sz="2400" dirty="0" smtClean="0"/>
              <a:t>Mental health impacts of physical violence</a:t>
            </a:r>
          </a:p>
          <a:p>
            <a:pPr marL="457200" indent="-457200">
              <a:buFont typeface="+mj-lt"/>
              <a:buAutoNum type="arabicPeriod"/>
            </a:pPr>
            <a:endParaRPr lang="en-CA" sz="2400" dirty="0"/>
          </a:p>
        </p:txBody>
      </p:sp>
    </p:spTree>
    <p:extLst>
      <p:ext uri="{BB962C8B-B14F-4D97-AF65-F5344CB8AC3E}">
        <p14:creationId xmlns:p14="http://schemas.microsoft.com/office/powerpoint/2010/main" val="4103058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US" b="1" dirty="0" smtClean="0"/>
              <a:t>Civility &amp; Respect</a:t>
            </a:r>
          </a:p>
        </p:txBody>
      </p:sp>
      <p:sp>
        <p:nvSpPr>
          <p:cNvPr id="5123" name="Content Placeholder 2"/>
          <p:cNvSpPr>
            <a:spLocks noGrp="1"/>
          </p:cNvSpPr>
          <p:nvPr>
            <p:ph idx="4294967295"/>
          </p:nvPr>
        </p:nvSpPr>
        <p:spPr>
          <a:xfrm>
            <a:off x="533400" y="1219200"/>
            <a:ext cx="8001000" cy="4953000"/>
          </a:xfrm>
        </p:spPr>
        <p:txBody>
          <a:bodyPr>
            <a:normAutofit/>
          </a:bodyPr>
          <a:lstStyle/>
          <a:p>
            <a:r>
              <a:rPr lang="en-CA" sz="2400" dirty="0" smtClean="0"/>
              <a:t>Civility &amp; Respect as present in a work environment where employees are respectful and considerate in their interactions with one another. Civility and respect are based on showing esteem, care and consideration for others, and acknowledging their dignity</a:t>
            </a:r>
            <a:r>
              <a:rPr lang="en-CA" sz="2400" dirty="0" smtClean="0"/>
              <a:t>.</a:t>
            </a:r>
          </a:p>
          <a:p>
            <a:r>
              <a:rPr lang="en-CA" sz="2400" i="1" dirty="0"/>
              <a:t>Used to be a “team” at work where they supported one another</a:t>
            </a:r>
          </a:p>
          <a:p>
            <a:r>
              <a:rPr lang="en-CA" sz="2400" i="1" dirty="0"/>
              <a:t>As workload grew so did the distance between coworkers </a:t>
            </a:r>
          </a:p>
          <a:p>
            <a:r>
              <a:rPr lang="en-CA" sz="2400" i="1" dirty="0"/>
              <a:t>The once cohesive work unit started to experience more complaints of bullying and harassment among staff</a:t>
            </a:r>
            <a:endParaRPr lang="en-US" sz="2400" i="1" dirty="0"/>
          </a:p>
          <a:p>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101903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Clear Leadership &amp; Expectation</a:t>
            </a:r>
            <a:endParaRPr lang="en-US" b="1" dirty="0" smtClean="0"/>
          </a:p>
        </p:txBody>
      </p:sp>
      <p:sp>
        <p:nvSpPr>
          <p:cNvPr id="5123" name="Content Placeholder 2"/>
          <p:cNvSpPr>
            <a:spLocks noGrp="1"/>
          </p:cNvSpPr>
          <p:nvPr>
            <p:ph idx="4294967295"/>
          </p:nvPr>
        </p:nvSpPr>
        <p:spPr>
          <a:xfrm>
            <a:off x="304800" y="1219200"/>
            <a:ext cx="8686800" cy="4953000"/>
          </a:xfrm>
        </p:spPr>
        <p:txBody>
          <a:bodyPr>
            <a:normAutofit lnSpcReduction="10000"/>
          </a:bodyPr>
          <a:lstStyle/>
          <a:p>
            <a:pPr marL="0" indent="0">
              <a:buNone/>
            </a:pPr>
            <a:r>
              <a:rPr lang="en-CA" sz="2400" dirty="0"/>
              <a:t>There is support that helps employees know: </a:t>
            </a:r>
            <a:endParaRPr lang="en-CA" sz="2400" dirty="0" smtClean="0"/>
          </a:p>
          <a:p>
            <a:pPr marL="0" indent="0">
              <a:buNone/>
            </a:pPr>
            <a:r>
              <a:rPr lang="en-CA" sz="2400" dirty="0" smtClean="0"/>
              <a:t>• </a:t>
            </a:r>
            <a:r>
              <a:rPr lang="en-CA" sz="2400" dirty="0"/>
              <a:t>What they need to do </a:t>
            </a:r>
            <a:endParaRPr lang="en-CA" sz="2400" dirty="0" smtClean="0"/>
          </a:p>
          <a:p>
            <a:pPr marL="0" indent="0">
              <a:buNone/>
            </a:pPr>
            <a:r>
              <a:rPr lang="en-CA" sz="2400" dirty="0" smtClean="0"/>
              <a:t>• </a:t>
            </a:r>
            <a:r>
              <a:rPr lang="en-CA" sz="2400" dirty="0"/>
              <a:t>Concerned with long-term objectives </a:t>
            </a:r>
            <a:endParaRPr lang="en-CA" sz="2400" dirty="0" smtClean="0"/>
          </a:p>
          <a:p>
            <a:pPr marL="0" indent="0">
              <a:buNone/>
            </a:pPr>
            <a:r>
              <a:rPr lang="en-CA" sz="2400" dirty="0" smtClean="0"/>
              <a:t>• </a:t>
            </a:r>
            <a:r>
              <a:rPr lang="en-CA" sz="2400" dirty="0"/>
              <a:t>Transmit a sense of mission, vision and purpose </a:t>
            </a:r>
            <a:endParaRPr lang="en-CA" sz="2400" dirty="0" smtClean="0"/>
          </a:p>
          <a:p>
            <a:pPr marL="0" indent="0">
              <a:buNone/>
            </a:pPr>
            <a:r>
              <a:rPr lang="en-CA" sz="2400" dirty="0" smtClean="0"/>
              <a:t>• </a:t>
            </a:r>
            <a:r>
              <a:rPr lang="en-CA" sz="2400" dirty="0"/>
              <a:t>Give individualized consideration to their </a:t>
            </a:r>
            <a:r>
              <a:rPr lang="en-CA" sz="2400" dirty="0" smtClean="0"/>
              <a:t>employees</a:t>
            </a:r>
          </a:p>
          <a:p>
            <a:pPr marL="0" indent="0">
              <a:buNone/>
            </a:pPr>
            <a:endParaRPr lang="en-CA" sz="2400" dirty="0"/>
          </a:p>
          <a:p>
            <a:r>
              <a:rPr lang="en-CA" sz="2400" i="1" dirty="0"/>
              <a:t>Administration decided to designate the faculty as a “stabilization” facility for additional </a:t>
            </a:r>
            <a:r>
              <a:rPr lang="en-CA" sz="2400" i="1" dirty="0" smtClean="0"/>
              <a:t>funding</a:t>
            </a:r>
          </a:p>
          <a:p>
            <a:r>
              <a:rPr lang="en-CA" sz="2400" i="1" dirty="0"/>
              <a:t>No additional training or staffing</a:t>
            </a:r>
          </a:p>
          <a:p>
            <a:r>
              <a:rPr lang="en-CA" sz="2400" i="1" dirty="0"/>
              <a:t>Strict task deadlines imposed on staff</a:t>
            </a:r>
            <a:endParaRPr lang="en-US" sz="2400" i="1" dirty="0"/>
          </a:p>
          <a:p>
            <a:pPr marL="0" indent="0">
              <a:buNone/>
            </a:pPr>
            <a:endParaRPr lang="en-CA" sz="2400" dirty="0"/>
          </a:p>
          <a:p>
            <a:pPr marL="0" indent="0">
              <a:buNone/>
            </a:pPr>
            <a:r>
              <a:rPr lang="en-CA" sz="2400" dirty="0" smtClean="0"/>
              <a:t> </a:t>
            </a:r>
            <a:endParaRPr lang="en-CA" sz="2400" dirty="0" smtClean="0"/>
          </a:p>
          <a:p>
            <a:pPr marL="0" indent="0">
              <a:buNone/>
            </a:pPr>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542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Psychological Demands</a:t>
            </a:r>
            <a:endParaRPr lang="en-US" b="1" dirty="0" smtClean="0"/>
          </a:p>
        </p:txBody>
      </p:sp>
      <p:sp>
        <p:nvSpPr>
          <p:cNvPr id="5123" name="Content Placeholder 2"/>
          <p:cNvSpPr>
            <a:spLocks noGrp="1"/>
          </p:cNvSpPr>
          <p:nvPr>
            <p:ph idx="4294967295"/>
          </p:nvPr>
        </p:nvSpPr>
        <p:spPr>
          <a:xfrm>
            <a:off x="457200" y="1219200"/>
            <a:ext cx="8305800" cy="4953000"/>
          </a:xfrm>
        </p:spPr>
        <p:txBody>
          <a:bodyPr>
            <a:normAutofit/>
          </a:bodyPr>
          <a:lstStyle/>
          <a:p>
            <a:pPr marL="0" indent="0">
              <a:buNone/>
            </a:pPr>
            <a:r>
              <a:rPr lang="en-CA" sz="2400" dirty="0"/>
              <a:t>Psychological demands are documented and assessed in conjunction with the physical demands of the job. Assessments consider time stressors, breaks, incentive systems, job monotony and repetition and type of </a:t>
            </a:r>
            <a:r>
              <a:rPr lang="en-CA" sz="2400" dirty="0" smtClean="0"/>
              <a:t>work.</a:t>
            </a:r>
          </a:p>
          <a:p>
            <a:pPr marL="0" indent="0">
              <a:buNone/>
            </a:pPr>
            <a:endParaRPr lang="en-CA" sz="2400" dirty="0"/>
          </a:p>
          <a:p>
            <a:r>
              <a:rPr lang="en-CA" sz="2400" i="1" dirty="0"/>
              <a:t>No additional training or staffing</a:t>
            </a:r>
          </a:p>
          <a:p>
            <a:r>
              <a:rPr lang="en-CA" sz="2400" i="1" dirty="0"/>
              <a:t>Strict task deadlines imposed on </a:t>
            </a:r>
            <a:r>
              <a:rPr lang="en-CA" sz="2400" i="1" dirty="0" smtClean="0"/>
              <a:t>staff</a:t>
            </a:r>
          </a:p>
          <a:p>
            <a:r>
              <a:rPr lang="en-CA" sz="2400" i="1" dirty="0"/>
              <a:t>Large increase in workload due to complexity of clients</a:t>
            </a:r>
          </a:p>
          <a:p>
            <a:endParaRPr lang="en-US" sz="2400" dirty="0"/>
          </a:p>
          <a:p>
            <a:pPr marL="0" indent="0">
              <a:buNone/>
            </a:pPr>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125722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Growth &amp; Development</a:t>
            </a:r>
            <a:endParaRPr lang="en-US" b="1" dirty="0" smtClean="0"/>
          </a:p>
        </p:txBody>
      </p:sp>
      <p:sp>
        <p:nvSpPr>
          <p:cNvPr id="5123" name="Content Placeholder 2"/>
          <p:cNvSpPr>
            <a:spLocks noGrp="1"/>
          </p:cNvSpPr>
          <p:nvPr>
            <p:ph idx="4294967295"/>
          </p:nvPr>
        </p:nvSpPr>
        <p:spPr>
          <a:xfrm>
            <a:off x="457200" y="1219200"/>
            <a:ext cx="8382000" cy="4953000"/>
          </a:xfrm>
        </p:spPr>
        <p:txBody>
          <a:bodyPr>
            <a:normAutofit/>
          </a:bodyPr>
          <a:lstStyle/>
          <a:p>
            <a:pPr marL="0" indent="0">
              <a:buNone/>
            </a:pPr>
            <a:r>
              <a:rPr lang="en-CA" sz="2400" dirty="0"/>
              <a:t>Employees receive </a:t>
            </a:r>
            <a:endParaRPr lang="en-CA" sz="2400" dirty="0" smtClean="0"/>
          </a:p>
          <a:p>
            <a:pPr marL="0" indent="0">
              <a:buNone/>
            </a:pPr>
            <a:r>
              <a:rPr lang="en-CA" sz="2400" dirty="0" smtClean="0"/>
              <a:t>• </a:t>
            </a:r>
            <a:r>
              <a:rPr lang="en-CA" sz="2400" dirty="0"/>
              <a:t>Encouragement and support in the development of their interpersonal, emotional and job skills </a:t>
            </a:r>
            <a:endParaRPr lang="en-CA" sz="2400" dirty="0" smtClean="0"/>
          </a:p>
          <a:p>
            <a:pPr marL="0" indent="0">
              <a:buNone/>
            </a:pPr>
            <a:r>
              <a:rPr lang="en-CA" sz="2400" dirty="0" smtClean="0"/>
              <a:t>• </a:t>
            </a:r>
            <a:r>
              <a:rPr lang="en-CA" sz="2400" dirty="0"/>
              <a:t>Internal and external opportunities to build competencies </a:t>
            </a:r>
            <a:endParaRPr lang="en-CA" sz="2400" dirty="0" smtClean="0"/>
          </a:p>
          <a:p>
            <a:pPr marL="0" indent="0">
              <a:buNone/>
            </a:pPr>
            <a:r>
              <a:rPr lang="en-CA" sz="2400" dirty="0" smtClean="0"/>
              <a:t>– </a:t>
            </a:r>
            <a:r>
              <a:rPr lang="en-CA" sz="2400" dirty="0"/>
              <a:t>That will help with current jobs, and </a:t>
            </a:r>
            <a:endParaRPr lang="en-CA" sz="2400" dirty="0" smtClean="0"/>
          </a:p>
          <a:p>
            <a:pPr marL="0" indent="0">
              <a:buNone/>
            </a:pPr>
            <a:r>
              <a:rPr lang="en-CA" sz="2400" dirty="0" smtClean="0"/>
              <a:t>– </a:t>
            </a:r>
            <a:r>
              <a:rPr lang="en-CA" sz="2400" dirty="0"/>
              <a:t>Also prepare them for possible future </a:t>
            </a:r>
            <a:r>
              <a:rPr lang="en-CA" sz="2400" dirty="0" smtClean="0"/>
              <a:t>positions</a:t>
            </a:r>
          </a:p>
          <a:p>
            <a:pPr marL="0" indent="0">
              <a:buNone/>
            </a:pPr>
            <a:endParaRPr lang="en-CA" sz="2400" dirty="0"/>
          </a:p>
          <a:p>
            <a:r>
              <a:rPr lang="en-CA" sz="2400" i="1" dirty="0"/>
              <a:t>No additional </a:t>
            </a:r>
            <a:r>
              <a:rPr lang="en-CA" sz="2400" b="1" i="1" dirty="0" smtClean="0"/>
              <a:t>training</a:t>
            </a:r>
            <a:r>
              <a:rPr lang="en-CA" sz="2400" i="1" dirty="0" smtClean="0"/>
              <a:t> or staffing</a:t>
            </a:r>
          </a:p>
          <a:p>
            <a:r>
              <a:rPr lang="en-CA" sz="2400" i="1" dirty="0"/>
              <a:t>As staff concerns increased ER offered in-services on violence prevention – that were optional and unpaid </a:t>
            </a:r>
            <a:endParaRPr lang="en-US" sz="2400" i="1" dirty="0"/>
          </a:p>
          <a:p>
            <a:endParaRPr lang="en-CA" sz="2400" dirty="0" smtClean="0"/>
          </a:p>
          <a:p>
            <a:pPr marL="0" indent="0">
              <a:buNone/>
            </a:pPr>
            <a:endParaRPr lang="en-CA" sz="2400" dirty="0"/>
          </a:p>
          <a:p>
            <a:pPr marL="0" indent="0">
              <a:buNone/>
            </a:pPr>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48744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Recognition &amp; Reward</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a:t>Acknowledgement and appreciation of employees’ efforts provided in a fair and timely manner: </a:t>
            </a:r>
            <a:endParaRPr lang="en-CA" sz="2400" dirty="0" smtClean="0"/>
          </a:p>
          <a:p>
            <a:pPr marL="0" indent="0">
              <a:buNone/>
            </a:pPr>
            <a:r>
              <a:rPr lang="en-CA" sz="2400" dirty="0" smtClean="0"/>
              <a:t>– </a:t>
            </a:r>
            <a:r>
              <a:rPr lang="en-CA" sz="2400" dirty="0"/>
              <a:t>Appropriate and regular feedback </a:t>
            </a:r>
            <a:endParaRPr lang="en-CA" sz="2400" dirty="0" smtClean="0"/>
          </a:p>
          <a:p>
            <a:pPr marL="0" indent="0">
              <a:buNone/>
            </a:pPr>
            <a:r>
              <a:rPr lang="en-CA" sz="2400" dirty="0" smtClean="0"/>
              <a:t>– </a:t>
            </a:r>
            <a:r>
              <a:rPr lang="en-CA" sz="2400" dirty="0"/>
              <a:t>Team celebrations, recognition of years served, and/or milestones </a:t>
            </a:r>
            <a:r>
              <a:rPr lang="en-CA" sz="2400" dirty="0" smtClean="0"/>
              <a:t>reached</a:t>
            </a:r>
          </a:p>
          <a:p>
            <a:pPr marL="0" indent="0">
              <a:buNone/>
            </a:pPr>
            <a:endParaRPr lang="en-CA" sz="2400" dirty="0"/>
          </a:p>
          <a:p>
            <a:r>
              <a:rPr lang="en-CA" sz="2400" i="1" dirty="0" smtClean="0"/>
              <a:t>Nothing </a:t>
            </a:r>
            <a:endParaRPr lang="en-CA" sz="2400" i="1"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224904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Involvement &amp; Influence</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a:t>Employees included in discussions about how their work is done and how important decisions are </a:t>
            </a:r>
            <a:r>
              <a:rPr lang="en-CA" sz="2400" dirty="0" smtClean="0"/>
              <a:t>made.</a:t>
            </a:r>
          </a:p>
          <a:p>
            <a:pPr marL="0" indent="0">
              <a:buNone/>
            </a:pPr>
            <a:endParaRPr lang="en-CA" sz="2400" dirty="0"/>
          </a:p>
          <a:p>
            <a:r>
              <a:rPr lang="en-CA" sz="2400" i="1" dirty="0"/>
              <a:t>New Administration decided to designate the faculty as a “stabilization” facility for additional funding</a:t>
            </a:r>
          </a:p>
          <a:p>
            <a:r>
              <a:rPr lang="en-CA" sz="2400" i="1" dirty="0"/>
              <a:t>Funding was redirected to expanding the facility (more beds, more $) </a:t>
            </a:r>
          </a:p>
          <a:p>
            <a:r>
              <a:rPr lang="en-CA" sz="2400" i="1" dirty="0"/>
              <a:t>Staff now working with “complex” clients (increased violence)</a:t>
            </a:r>
          </a:p>
          <a:p>
            <a:r>
              <a:rPr lang="en-CA" sz="2400" i="1" dirty="0"/>
              <a:t>No additional training or staffing</a:t>
            </a:r>
          </a:p>
          <a:p>
            <a:r>
              <a:rPr lang="en-CA" sz="2400" i="1" dirty="0"/>
              <a:t>Large increase in workload due to complexity of clients</a:t>
            </a:r>
          </a:p>
          <a:p>
            <a:pPr marL="0" indent="0">
              <a:buNone/>
            </a:pPr>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11152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Workload Management</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smtClean="0"/>
              <a:t>A </a:t>
            </a:r>
            <a:r>
              <a:rPr lang="en-CA" sz="2400" dirty="0"/>
              <a:t>work environment where assigned tasks and responsibilities can be accomplished successfully with the time available </a:t>
            </a:r>
            <a:endParaRPr lang="en-CA" sz="2400" dirty="0" smtClean="0"/>
          </a:p>
          <a:p>
            <a:pPr marL="0" indent="0">
              <a:buNone/>
            </a:pPr>
            <a:endParaRPr lang="en-CA" sz="2400" dirty="0"/>
          </a:p>
          <a:p>
            <a:r>
              <a:rPr lang="en-CA" sz="2400" i="1" dirty="0"/>
              <a:t>Staff now working with “complex” clients (increased violence)</a:t>
            </a:r>
          </a:p>
          <a:p>
            <a:r>
              <a:rPr lang="en-CA" sz="2400" i="1" dirty="0"/>
              <a:t>No additional training or staffing</a:t>
            </a:r>
          </a:p>
          <a:p>
            <a:r>
              <a:rPr lang="en-CA" sz="2400" i="1" dirty="0"/>
              <a:t>Large increase in workload due to complexity of clients</a:t>
            </a:r>
          </a:p>
          <a:p>
            <a:r>
              <a:rPr lang="en-CA" sz="2400" i="1" dirty="0"/>
              <a:t>Strict task deadlines imposed on </a:t>
            </a:r>
            <a:r>
              <a:rPr lang="en-CA" sz="2400" i="1" dirty="0" smtClean="0"/>
              <a:t>staff</a:t>
            </a:r>
          </a:p>
          <a:p>
            <a:r>
              <a:rPr lang="en-CA" sz="2400" i="1" dirty="0"/>
              <a:t>Working short on most </a:t>
            </a:r>
            <a:r>
              <a:rPr lang="en-CA" sz="2400" i="1" dirty="0" smtClean="0"/>
              <a:t>shifts</a:t>
            </a:r>
          </a:p>
          <a:p>
            <a:r>
              <a:rPr lang="en-CA" sz="2400" i="1" dirty="0" smtClean="0"/>
              <a:t>Mandating double shifts</a:t>
            </a:r>
            <a:endParaRPr lang="en-US" sz="2400" i="1" dirty="0"/>
          </a:p>
          <a:p>
            <a:endParaRPr lang="en-US" sz="2400" dirty="0"/>
          </a:p>
          <a:p>
            <a:pPr marL="0" indent="0">
              <a:buNone/>
            </a:pPr>
            <a:endParaRPr lang="en-CA" sz="2400" dirty="0" smtClean="0"/>
          </a:p>
          <a:p>
            <a:pPr marL="0" indent="0">
              <a:buNone/>
            </a:pPr>
            <a:endParaRPr lang="en-CA" sz="2400" dirty="0"/>
          </a:p>
          <a:p>
            <a:pPr marL="0" indent="0">
              <a:buNone/>
            </a:pPr>
            <a:endParaRPr lang="en-CA" sz="2400" dirty="0" smtClean="0"/>
          </a:p>
          <a:p>
            <a:pPr marL="0" indent="0">
              <a:buNone/>
            </a:pPr>
            <a:endParaRPr lang="en-CA"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79669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Engagement</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fontAlgn="base">
              <a:buNone/>
            </a:pPr>
            <a:r>
              <a:rPr lang="en-CA" sz="2400" dirty="0"/>
              <a:t>Engagement as present in a work environment where employees feel connected to their work and are motivated to do their job well. Employee engagement can be physical, emotional and/or cognitive</a:t>
            </a:r>
            <a:r>
              <a:rPr lang="en-CA" dirty="0" smtClean="0"/>
              <a:t>.</a:t>
            </a:r>
          </a:p>
          <a:p>
            <a:pPr fontAlgn="base"/>
            <a:endParaRPr lang="en-CA" dirty="0"/>
          </a:p>
          <a:p>
            <a:pPr fontAlgn="base"/>
            <a:r>
              <a:rPr lang="en-CA" sz="2400" i="1" dirty="0"/>
              <a:t>Many senior staff start leaving for other jobs or retiring</a:t>
            </a:r>
          </a:p>
          <a:p>
            <a:pPr fontAlgn="base"/>
            <a:endParaRPr lang="en-CA" dirty="0"/>
          </a:p>
          <a:p>
            <a:endParaRPr lang="en-CA"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68339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dirty="0" smtClean="0"/>
              <a:t>Balance</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a:t>Balance as present in a work environment where there is recognition of the need for balance between the demands of work, family and personal life. </a:t>
            </a:r>
            <a:endParaRPr lang="en-CA" sz="2400" dirty="0" smtClean="0"/>
          </a:p>
          <a:p>
            <a:endParaRPr lang="en-CA" sz="2400" dirty="0" smtClean="0"/>
          </a:p>
          <a:p>
            <a:r>
              <a:rPr lang="en-CA" sz="2400" i="1" dirty="0"/>
              <a:t>Staff “mandated” to work double shifts</a:t>
            </a:r>
          </a:p>
          <a:p>
            <a:r>
              <a:rPr lang="en-CA" sz="2400" i="1" dirty="0"/>
              <a:t>Exhausted from work – starts to impact family relationships</a:t>
            </a:r>
            <a:endParaRPr lang="en-US" sz="2400" i="1" dirty="0"/>
          </a:p>
          <a:p>
            <a:endParaRPr lang="en-CA" sz="2400" dirty="0"/>
          </a:p>
          <a:p>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274838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304800" y="76200"/>
            <a:ext cx="8686800" cy="762000"/>
          </a:xfrm>
        </p:spPr>
        <p:txBody>
          <a:bodyPr/>
          <a:lstStyle/>
          <a:p>
            <a:pPr eaLnBrk="1" hangingPunct="1"/>
            <a:r>
              <a:rPr lang="en-CA" b="1" smtClean="0"/>
              <a:t>Psychological Protection</a:t>
            </a:r>
            <a:endParaRPr lang="en-US" b="1" dirty="0" smtClean="0"/>
          </a:p>
        </p:txBody>
      </p:sp>
      <p:sp>
        <p:nvSpPr>
          <p:cNvPr id="5123" name="Content Placeholder 2"/>
          <p:cNvSpPr>
            <a:spLocks noGrp="1"/>
          </p:cNvSpPr>
          <p:nvPr>
            <p:ph idx="4294967295"/>
          </p:nvPr>
        </p:nvSpPr>
        <p:spPr>
          <a:xfrm>
            <a:off x="533400" y="1219200"/>
            <a:ext cx="8001000" cy="4953000"/>
          </a:xfrm>
        </p:spPr>
        <p:txBody>
          <a:bodyPr>
            <a:normAutofit/>
          </a:bodyPr>
          <a:lstStyle/>
          <a:p>
            <a:pPr marL="0" indent="0">
              <a:buNone/>
            </a:pPr>
            <a:r>
              <a:rPr lang="en-CA" sz="2400" dirty="0" smtClean="0"/>
              <a:t>Workplace </a:t>
            </a:r>
            <a:r>
              <a:rPr lang="en-CA" sz="2400" dirty="0"/>
              <a:t>psychological safety is demonstrated when workers feel able to put themselves on the line, ask questions, seek feedback, report mistakes and problems, or propose a new idea without fearing negative consequences to themselves, their job or their career</a:t>
            </a:r>
            <a:r>
              <a:rPr lang="en-CA" sz="2400" dirty="0" smtClean="0"/>
              <a:t>.</a:t>
            </a:r>
          </a:p>
          <a:p>
            <a:endParaRPr lang="en-CA" sz="2400" dirty="0"/>
          </a:p>
          <a:p>
            <a:r>
              <a:rPr lang="en-CA" sz="2400" i="1" dirty="0"/>
              <a:t>Took her concerns to her supervisor  - was told “this is the job now. Maybe its not the right place for you”</a:t>
            </a:r>
          </a:p>
          <a:p>
            <a:endParaRPr lang="en-CA" sz="2400" dirty="0" smtClean="0"/>
          </a:p>
          <a:p>
            <a:endParaRPr lang="en-CA" sz="2400" dirty="0"/>
          </a:p>
          <a:p>
            <a:endParaRPr lang="en-CA" sz="2400" dirty="0" smtClean="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6400"/>
            <a:ext cx="892175" cy="1371600"/>
          </a:xfrm>
          <a:prstGeom prst="rect">
            <a:avLst/>
          </a:prstGeom>
          <a:noFill/>
          <a:ln w="9525">
            <a:noFill/>
            <a:miter lim="800000"/>
            <a:headEnd/>
            <a:tailEnd/>
          </a:ln>
        </p:spPr>
      </p:pic>
    </p:spTree>
    <p:extLst>
      <p:ext uri="{BB962C8B-B14F-4D97-AF65-F5344CB8AC3E}">
        <p14:creationId xmlns:p14="http://schemas.microsoft.com/office/powerpoint/2010/main" val="40651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How we Define Violence</a:t>
            </a:r>
            <a:endParaRPr lang="en-US" b="1" dirty="0"/>
          </a:p>
        </p:txBody>
      </p:sp>
      <p:sp>
        <p:nvSpPr>
          <p:cNvPr id="5123" name="Content Placeholder 2"/>
          <p:cNvSpPr>
            <a:spLocks noGrp="1"/>
          </p:cNvSpPr>
          <p:nvPr>
            <p:ph idx="4294967295"/>
          </p:nvPr>
        </p:nvSpPr>
        <p:spPr>
          <a:xfrm>
            <a:off x="1543050" y="1771650"/>
            <a:ext cx="600075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2" name="Rectangle 1"/>
          <p:cNvSpPr/>
          <p:nvPr/>
        </p:nvSpPr>
        <p:spPr>
          <a:xfrm>
            <a:off x="533400" y="2274838"/>
            <a:ext cx="8153400" cy="2677656"/>
          </a:xfrm>
          <a:prstGeom prst="rect">
            <a:avLst/>
          </a:prstGeom>
        </p:spPr>
        <p:txBody>
          <a:bodyPr wrap="square">
            <a:spAutoFit/>
          </a:bodyPr>
          <a:lstStyle/>
          <a:p>
            <a:r>
              <a:rPr lang="en-CA" sz="2400" dirty="0"/>
              <a:t>Type I:  Violent acts by criminal outsiders who have no other connection with the workplace but enter to commit robbery or another crime.</a:t>
            </a:r>
          </a:p>
          <a:p>
            <a:endParaRPr lang="en-CA" sz="2400" dirty="0"/>
          </a:p>
          <a:p>
            <a:r>
              <a:rPr lang="en-CA" sz="2400" dirty="0"/>
              <a:t>Type II:  Violence directed at employees by customers, clients, patients, students, inmates, or any others for whom an organization provides services.</a:t>
            </a:r>
          </a:p>
        </p:txBody>
      </p:sp>
    </p:spTree>
    <p:extLst>
      <p:ext uri="{BB962C8B-B14F-4D97-AF65-F5344CB8AC3E}">
        <p14:creationId xmlns:p14="http://schemas.microsoft.com/office/powerpoint/2010/main" val="2477949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552450"/>
            <a:ext cx="6515100" cy="571500"/>
          </a:xfrm>
        </p:spPr>
        <p:txBody>
          <a:bodyPr>
            <a:noAutofit/>
          </a:bodyPr>
          <a:lstStyle/>
          <a:p>
            <a:r>
              <a:rPr lang="en-CA" sz="3600" b="1" dirty="0"/>
              <a:t>Protection of Physical Safety</a:t>
            </a:r>
            <a:endParaRPr lang="en-US" sz="3600" b="1" dirty="0"/>
          </a:p>
        </p:txBody>
      </p:sp>
      <p:sp>
        <p:nvSpPr>
          <p:cNvPr id="5123" name="Content Placeholder 2"/>
          <p:cNvSpPr>
            <a:spLocks noGrp="1"/>
          </p:cNvSpPr>
          <p:nvPr>
            <p:ph idx="4294967295"/>
          </p:nvPr>
        </p:nvSpPr>
        <p:spPr>
          <a:xfrm>
            <a:off x="438150" y="1295400"/>
            <a:ext cx="8382000" cy="5105400"/>
          </a:xfrm>
        </p:spPr>
        <p:txBody>
          <a:bodyPr>
            <a:normAutofit fontScale="92500" lnSpcReduction="20000"/>
          </a:bodyPr>
          <a:lstStyle/>
          <a:p>
            <a:endParaRPr lang="en-US" sz="2700" dirty="0"/>
          </a:p>
          <a:p>
            <a:pPr marL="0" indent="0">
              <a:buNone/>
            </a:pPr>
            <a:r>
              <a:rPr lang="en-CA" sz="2600" dirty="0"/>
              <a:t>Protection of Physical Safety as present in a work environment where management takes appropriate action to protect the physical safety of employees. Appropriate actions may include: policies to protect employees’ physical safety; training in safety-related protocols; rapid and appropriate response to physical accidents or situations identified as risky; and clearly demonstrated concern for employees’ physical safety</a:t>
            </a:r>
            <a:r>
              <a:rPr lang="en-CA" sz="2600" dirty="0" smtClean="0"/>
              <a:t>.</a:t>
            </a:r>
          </a:p>
          <a:p>
            <a:pPr marL="0" indent="0">
              <a:buNone/>
            </a:pPr>
            <a:endParaRPr lang="en-CA" sz="2600" dirty="0"/>
          </a:p>
          <a:p>
            <a:pPr marL="342900" indent="-342900"/>
            <a:r>
              <a:rPr lang="en-CA" sz="2600" i="1" dirty="0"/>
              <a:t>Staff now working with “complex” clients (increased violence)</a:t>
            </a:r>
          </a:p>
          <a:p>
            <a:pPr marL="342900" indent="-342900"/>
            <a:r>
              <a:rPr lang="en-CA" sz="2600" i="1" dirty="0"/>
              <a:t>No additional training or </a:t>
            </a:r>
            <a:r>
              <a:rPr lang="en-CA" sz="2600" i="1" dirty="0" smtClean="0"/>
              <a:t>staffing</a:t>
            </a:r>
          </a:p>
          <a:p>
            <a:pPr marL="342900" indent="-342900"/>
            <a:r>
              <a:rPr lang="en-CA" sz="2600" i="1" dirty="0"/>
              <a:t>On her 22</a:t>
            </a:r>
            <a:r>
              <a:rPr lang="en-CA" sz="2600" i="1" baseline="30000" dirty="0"/>
              <a:t>nd</a:t>
            </a:r>
            <a:r>
              <a:rPr lang="en-CA" sz="2600" i="1" dirty="0"/>
              <a:t> year of employment she experienced her 1</a:t>
            </a:r>
            <a:r>
              <a:rPr lang="en-CA" sz="2600" i="1" baseline="30000" dirty="0"/>
              <a:t>st</a:t>
            </a:r>
            <a:r>
              <a:rPr lang="en-CA" sz="2600" i="1" dirty="0"/>
              <a:t> assault at work, and her 2</a:t>
            </a:r>
            <a:r>
              <a:rPr lang="en-CA" sz="2600" i="1" baseline="30000" dirty="0"/>
              <a:t>nd</a:t>
            </a:r>
            <a:r>
              <a:rPr lang="en-CA" sz="2600" i="1" dirty="0"/>
              <a:t>…and her 7</a:t>
            </a:r>
            <a:r>
              <a:rPr lang="en-CA" sz="2600" i="1" baseline="30000" dirty="0"/>
              <a:t>th</a:t>
            </a:r>
            <a:r>
              <a:rPr lang="en-CA" sz="2600" i="1" dirty="0"/>
              <a:t> which resulted in broken bones and a severe concussion </a:t>
            </a:r>
            <a:endParaRPr lang="en-CA" sz="2600" i="1" dirty="0" smtClean="0"/>
          </a:p>
          <a:p>
            <a:pPr marL="342900" indent="-342900"/>
            <a:r>
              <a:rPr lang="en-CA" sz="2600" i="1" dirty="0"/>
              <a:t>More injuries and Workers Comp Claims</a:t>
            </a:r>
          </a:p>
          <a:p>
            <a:pPr marL="342900" indent="-342900"/>
            <a:endParaRPr lang="en-CA" sz="2600" dirty="0"/>
          </a:p>
          <a:p>
            <a:pPr marL="342900" indent="-342900"/>
            <a:endParaRPr lang="en-CA" sz="2600" dirty="0"/>
          </a:p>
          <a:p>
            <a:pPr marL="0" indent="0">
              <a:buNone/>
            </a:pPr>
            <a:endParaRPr lang="en-CA" sz="2800" dirty="0" smtClean="0"/>
          </a:p>
          <a:p>
            <a:pPr marL="0" indent="0">
              <a:buNone/>
            </a:pPr>
            <a:endParaRPr lang="en-CA" sz="2800" dirty="0"/>
          </a:p>
          <a:p>
            <a:pPr marL="0" indent="0">
              <a:buNone/>
            </a:pPr>
            <a:endParaRPr lang="en-US" sz="28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Tree>
    <p:extLst>
      <p:ext uri="{BB962C8B-B14F-4D97-AF65-F5344CB8AC3E}">
        <p14:creationId xmlns:p14="http://schemas.microsoft.com/office/powerpoint/2010/main" val="289846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US" b="1" dirty="0"/>
              <a:t>What can we do?</a:t>
            </a:r>
          </a:p>
        </p:txBody>
      </p:sp>
      <p:graphicFrame>
        <p:nvGraphicFramePr>
          <p:cNvPr id="6" name="Content Placeholder 5"/>
          <p:cNvGraphicFramePr>
            <a:graphicFrameLocks noGrp="1"/>
          </p:cNvGraphicFramePr>
          <p:nvPr>
            <p:ph idx="4294967295"/>
          </p:nvPr>
        </p:nvGraphicFramePr>
        <p:xfrm>
          <a:off x="1543050" y="1771650"/>
          <a:ext cx="6000750" cy="371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0" y="5829300"/>
            <a:ext cx="669131" cy="1028700"/>
          </a:xfrm>
          <a:prstGeom prst="rect">
            <a:avLst/>
          </a:prstGeom>
          <a:noFill/>
          <a:ln w="9525">
            <a:noFill/>
            <a:miter lim="800000"/>
            <a:headEnd/>
            <a:tailEnd/>
          </a:ln>
        </p:spPr>
      </p:pic>
    </p:spTree>
    <p:extLst>
      <p:ext uri="{BB962C8B-B14F-4D97-AF65-F5344CB8AC3E}">
        <p14:creationId xmlns:p14="http://schemas.microsoft.com/office/powerpoint/2010/main" val="42648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US" b="1" dirty="0"/>
              <a:t>What can we do?</a:t>
            </a:r>
          </a:p>
        </p:txBody>
      </p:sp>
      <p:sp>
        <p:nvSpPr>
          <p:cNvPr id="5123" name="Content Placeholder 2"/>
          <p:cNvSpPr>
            <a:spLocks noGrp="1"/>
          </p:cNvSpPr>
          <p:nvPr>
            <p:ph idx="4294967295"/>
          </p:nvPr>
        </p:nvSpPr>
        <p:spPr>
          <a:xfrm>
            <a:off x="1543050" y="1771650"/>
            <a:ext cx="6000750" cy="3714750"/>
          </a:xfrm>
        </p:spPr>
        <p:txBody>
          <a:bodyPr>
            <a:normAutofit/>
          </a:bodyPr>
          <a:lstStyle/>
          <a:p>
            <a:r>
              <a:rPr lang="en-CA" dirty="0"/>
              <a:t>Begin changing the </a:t>
            </a:r>
            <a:r>
              <a:rPr lang="en-CA" b="1" dirty="0"/>
              <a:t>organizational culture </a:t>
            </a:r>
            <a:r>
              <a:rPr lang="en-CA" dirty="0"/>
              <a:t>to value </a:t>
            </a:r>
            <a:r>
              <a:rPr lang="en-CA" b="1" dirty="0"/>
              <a:t>civility and respect</a:t>
            </a:r>
          </a:p>
          <a:p>
            <a:r>
              <a:rPr lang="en-CA" b="1" dirty="0"/>
              <a:t>Leaders </a:t>
            </a:r>
            <a:r>
              <a:rPr lang="en-CA" dirty="0"/>
              <a:t>(no title required) can have a huge impact on culture by modeling </a:t>
            </a:r>
            <a:r>
              <a:rPr lang="en-CA" dirty="0" smtClean="0"/>
              <a:t>behaviour</a:t>
            </a:r>
            <a:endParaRPr lang="en-CA"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29300"/>
            <a:ext cx="669131" cy="1028700"/>
          </a:xfrm>
          <a:prstGeom prst="rect">
            <a:avLst/>
          </a:prstGeom>
          <a:noFill/>
          <a:ln w="9525">
            <a:noFill/>
            <a:miter lim="800000"/>
            <a:headEnd/>
            <a:tailEnd/>
          </a:ln>
        </p:spPr>
      </p:pic>
    </p:spTree>
    <p:extLst>
      <p:ext uri="{BB962C8B-B14F-4D97-AF65-F5344CB8AC3E}">
        <p14:creationId xmlns:p14="http://schemas.microsoft.com/office/powerpoint/2010/main" val="38245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4294967295"/>
          </p:nvPr>
        </p:nvSpPr>
        <p:spPr>
          <a:xfrm>
            <a:off x="1543050" y="1771650"/>
            <a:ext cx="600075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6"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How we Define Violence</a:t>
            </a:r>
            <a:endParaRPr lang="en-US" b="1" dirty="0"/>
          </a:p>
        </p:txBody>
      </p:sp>
      <p:sp>
        <p:nvSpPr>
          <p:cNvPr id="7" name="Content Placeholder 2"/>
          <p:cNvSpPr txBox="1">
            <a:spLocks/>
          </p:cNvSpPr>
          <p:nvPr/>
        </p:nvSpPr>
        <p:spPr>
          <a:xfrm>
            <a:off x="457200" y="1805940"/>
            <a:ext cx="8229599" cy="5100918"/>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dirty="0" smtClean="0"/>
              <a:t>Type III:  Violence against coworkers, supervisors, or managers by a present or former employee.</a:t>
            </a:r>
          </a:p>
          <a:p>
            <a:endParaRPr lang="en-CA" dirty="0" smtClean="0"/>
          </a:p>
          <a:p>
            <a:r>
              <a:rPr lang="en-CA" dirty="0" smtClean="0"/>
              <a:t>Type IV:  Violence committed in the workplace by someone who doesn't work there but has a personal relationship with an employee—an abusive spouse or domestic partner.</a:t>
            </a:r>
            <a:endParaRPr lang="en-US" dirty="0"/>
          </a:p>
        </p:txBody>
      </p:sp>
    </p:spTree>
    <p:extLst>
      <p:ext uri="{BB962C8B-B14F-4D97-AF65-F5344CB8AC3E}">
        <p14:creationId xmlns:p14="http://schemas.microsoft.com/office/powerpoint/2010/main" val="3194056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What about Psychological Violence?</a:t>
            </a:r>
            <a:endParaRPr lang="en-US" b="1" dirty="0"/>
          </a:p>
        </p:txBody>
      </p:sp>
      <p:sp>
        <p:nvSpPr>
          <p:cNvPr id="5123" name="Content Placeholder 2"/>
          <p:cNvSpPr>
            <a:spLocks noGrp="1"/>
          </p:cNvSpPr>
          <p:nvPr>
            <p:ph idx="4294967295"/>
          </p:nvPr>
        </p:nvSpPr>
        <p:spPr>
          <a:xfrm>
            <a:off x="699611" y="1771650"/>
            <a:ext cx="7987189" cy="3257550"/>
          </a:xfrm>
        </p:spPr>
        <p:txBody>
          <a:bodyPr>
            <a:normAutofit/>
          </a:bodyPr>
          <a:lstStyle/>
          <a:p>
            <a:pPr marL="0" indent="0">
              <a:buNone/>
            </a:pPr>
            <a:r>
              <a:rPr lang="en-CA" dirty="0" smtClean="0"/>
              <a:t>Intent to cause harm and includes:</a:t>
            </a:r>
          </a:p>
          <a:p>
            <a:r>
              <a:rPr lang="en-CA" dirty="0" smtClean="0"/>
              <a:t>Harassment</a:t>
            </a:r>
          </a:p>
          <a:p>
            <a:r>
              <a:rPr lang="en-CA" dirty="0" smtClean="0"/>
              <a:t>Bullying</a:t>
            </a:r>
          </a:p>
          <a:p>
            <a:r>
              <a:rPr lang="en-CA" dirty="0" smtClean="0"/>
              <a:t>Discrimination</a:t>
            </a:r>
          </a:p>
          <a:p>
            <a:endParaRPr lang="en-CA" sz="2700" dirty="0"/>
          </a:p>
          <a:p>
            <a:pPr marL="0" indent="0">
              <a:buNone/>
            </a:pPr>
            <a:r>
              <a:rPr lang="en-CA" dirty="0" smtClean="0"/>
              <a:t>Violence targeted at our mental and emotional wellbeing </a:t>
            </a:r>
          </a:p>
          <a:p>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Tree>
    <p:extLst>
      <p:ext uri="{BB962C8B-B14F-4D97-AF65-F5344CB8AC3E}">
        <p14:creationId xmlns:p14="http://schemas.microsoft.com/office/powerpoint/2010/main" val="3175940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045" y="685800"/>
            <a:ext cx="8229600" cy="1143000"/>
          </a:xfrm>
        </p:spPr>
        <p:txBody>
          <a:bodyPr>
            <a:normAutofit/>
          </a:bodyPr>
          <a:lstStyle/>
          <a:p>
            <a:r>
              <a:rPr lang="en-CA" b="1" dirty="0" smtClean="0"/>
              <a:t>Impacts of Psychological Violence</a:t>
            </a:r>
            <a:endParaRPr lang="en-US" b="1" dirty="0"/>
          </a:p>
        </p:txBody>
      </p:sp>
      <p:sp>
        <p:nvSpPr>
          <p:cNvPr id="3" name="Content Placeholder 2"/>
          <p:cNvSpPr>
            <a:spLocks noGrp="1"/>
          </p:cNvSpPr>
          <p:nvPr>
            <p:ph idx="1"/>
          </p:nvPr>
        </p:nvSpPr>
        <p:spPr>
          <a:xfrm>
            <a:off x="943824" y="2357862"/>
            <a:ext cx="7482689" cy="4119138"/>
          </a:xfrm>
        </p:spPr>
        <p:txBody>
          <a:bodyPr numCol="2" anchor="ctr">
            <a:noAutofit/>
          </a:bodyPr>
          <a:lstStyle/>
          <a:p>
            <a:pPr>
              <a:spcBef>
                <a:spcPts val="225"/>
              </a:spcBef>
              <a:spcAft>
                <a:spcPts val="225"/>
              </a:spcAft>
            </a:pPr>
            <a:r>
              <a:rPr lang="en-US" dirty="0"/>
              <a:t>Shock				</a:t>
            </a:r>
          </a:p>
          <a:p>
            <a:pPr>
              <a:spcBef>
                <a:spcPts val="225"/>
              </a:spcBef>
              <a:spcAft>
                <a:spcPts val="225"/>
              </a:spcAft>
            </a:pPr>
            <a:r>
              <a:rPr lang="en-US" dirty="0"/>
              <a:t>Anger</a:t>
            </a:r>
          </a:p>
          <a:p>
            <a:pPr>
              <a:spcBef>
                <a:spcPts val="225"/>
              </a:spcBef>
              <a:spcAft>
                <a:spcPts val="225"/>
              </a:spcAft>
            </a:pPr>
            <a:r>
              <a:rPr lang="en-US" dirty="0"/>
              <a:t>Feelings of frustration and/or helplessness</a:t>
            </a:r>
          </a:p>
          <a:p>
            <a:pPr>
              <a:spcBef>
                <a:spcPts val="225"/>
              </a:spcBef>
              <a:spcAft>
                <a:spcPts val="225"/>
              </a:spcAft>
            </a:pPr>
            <a:r>
              <a:rPr lang="en-US" dirty="0"/>
              <a:t>Increased sense of vulnerability</a:t>
            </a:r>
          </a:p>
          <a:p>
            <a:pPr>
              <a:spcBef>
                <a:spcPts val="225"/>
              </a:spcBef>
              <a:spcAft>
                <a:spcPts val="225"/>
              </a:spcAft>
            </a:pPr>
            <a:r>
              <a:rPr lang="en-US" dirty="0"/>
              <a:t>Loss of </a:t>
            </a:r>
            <a:r>
              <a:rPr lang="en-US" dirty="0" smtClean="0"/>
              <a:t>confidence</a:t>
            </a:r>
            <a:endParaRPr lang="en-US" dirty="0"/>
          </a:p>
          <a:p>
            <a:pPr>
              <a:spcBef>
                <a:spcPts val="225"/>
              </a:spcBef>
              <a:spcAft>
                <a:spcPts val="225"/>
              </a:spcAft>
            </a:pPr>
            <a:r>
              <a:rPr lang="en-US" dirty="0"/>
              <a:t>Physical symptoms such as: </a:t>
            </a:r>
          </a:p>
          <a:p>
            <a:pPr lvl="2"/>
            <a:r>
              <a:rPr lang="en-US" dirty="0"/>
              <a:t>Inability to </a:t>
            </a:r>
            <a:r>
              <a:rPr lang="en-US" dirty="0" smtClean="0"/>
              <a:t>sleep</a:t>
            </a:r>
          </a:p>
          <a:p>
            <a:pPr lvl="2"/>
            <a:r>
              <a:rPr lang="en-CA" dirty="0" smtClean="0"/>
              <a:t>Loss of appetite</a:t>
            </a:r>
            <a:endParaRPr lang="en-US" dirty="0" smtClean="0"/>
          </a:p>
          <a:p>
            <a:pPr>
              <a:spcBef>
                <a:spcPts val="225"/>
              </a:spcBef>
              <a:spcAft>
                <a:spcPts val="225"/>
              </a:spcAft>
            </a:pPr>
            <a:r>
              <a:rPr lang="en-US" dirty="0" smtClean="0"/>
              <a:t>Psychosomatic </a:t>
            </a:r>
            <a:r>
              <a:rPr lang="en-US" dirty="0"/>
              <a:t>symptoms such as: </a:t>
            </a:r>
          </a:p>
          <a:p>
            <a:pPr lvl="2">
              <a:spcBef>
                <a:spcPts val="225"/>
              </a:spcBef>
              <a:spcAft>
                <a:spcPts val="225"/>
              </a:spcAft>
            </a:pPr>
            <a:r>
              <a:rPr lang="en-US" dirty="0"/>
              <a:t>Stomach pains</a:t>
            </a:r>
          </a:p>
          <a:p>
            <a:pPr lvl="2">
              <a:spcBef>
                <a:spcPts val="225"/>
              </a:spcBef>
              <a:spcAft>
                <a:spcPts val="225"/>
              </a:spcAft>
            </a:pPr>
            <a:r>
              <a:rPr lang="en-US" dirty="0"/>
              <a:t>Headaches</a:t>
            </a:r>
          </a:p>
          <a:p>
            <a:pPr>
              <a:spcBef>
                <a:spcPts val="225"/>
              </a:spcBef>
              <a:spcAft>
                <a:spcPts val="225"/>
              </a:spcAft>
            </a:pPr>
            <a:r>
              <a:rPr lang="en-US" dirty="0"/>
              <a:t>Panic or anxiety, especially about going to work</a:t>
            </a:r>
          </a:p>
          <a:p>
            <a:pPr>
              <a:spcBef>
                <a:spcPts val="225"/>
              </a:spcBef>
              <a:spcAft>
                <a:spcPts val="225"/>
              </a:spcAft>
            </a:pPr>
            <a:r>
              <a:rPr lang="en-US" dirty="0"/>
              <a:t>Family tension and stress</a:t>
            </a:r>
          </a:p>
          <a:p>
            <a:pPr>
              <a:spcBef>
                <a:spcPts val="225"/>
              </a:spcBef>
              <a:spcAft>
                <a:spcPts val="225"/>
              </a:spcAft>
            </a:pPr>
            <a:r>
              <a:rPr lang="en-US" dirty="0"/>
              <a:t>Inability to concentrate</a:t>
            </a:r>
          </a:p>
          <a:p>
            <a:pPr>
              <a:spcBef>
                <a:spcPts val="225"/>
              </a:spcBef>
              <a:spcAft>
                <a:spcPts val="225"/>
              </a:spcAft>
            </a:pPr>
            <a:r>
              <a:rPr lang="en-US" dirty="0"/>
              <a:t>Low morale and productivity</a:t>
            </a:r>
          </a:p>
        </p:txBody>
      </p:sp>
      <p:pic>
        <p:nvPicPr>
          <p:cNvPr id="4"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5814060"/>
            <a:ext cx="669131" cy="1028700"/>
          </a:xfrm>
          <a:prstGeom prst="rect">
            <a:avLst/>
          </a:prstGeom>
          <a:noFill/>
          <a:ln w="9525">
            <a:noFill/>
            <a:miter lim="800000"/>
            <a:headEnd/>
            <a:tailEnd/>
          </a:ln>
        </p:spPr>
      </p:pic>
    </p:spTree>
    <p:extLst>
      <p:ext uri="{BB962C8B-B14F-4D97-AF65-F5344CB8AC3E}">
        <p14:creationId xmlns:p14="http://schemas.microsoft.com/office/powerpoint/2010/main" val="3144195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Terminology</a:t>
            </a:r>
            <a:endParaRPr lang="en-US" b="1" dirty="0"/>
          </a:p>
        </p:txBody>
      </p:sp>
      <p:sp>
        <p:nvSpPr>
          <p:cNvPr id="5123" name="Content Placeholder 2"/>
          <p:cNvSpPr>
            <a:spLocks noGrp="1"/>
          </p:cNvSpPr>
          <p:nvPr>
            <p:ph idx="4294967295"/>
          </p:nvPr>
        </p:nvSpPr>
        <p:spPr>
          <a:xfrm>
            <a:off x="1543050" y="1771650"/>
            <a:ext cx="600075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2" name="Rectangle 1"/>
          <p:cNvSpPr/>
          <p:nvPr/>
        </p:nvSpPr>
        <p:spPr>
          <a:xfrm>
            <a:off x="457200" y="1705451"/>
            <a:ext cx="8229600" cy="2800767"/>
          </a:xfrm>
          <a:prstGeom prst="rect">
            <a:avLst/>
          </a:prstGeom>
        </p:spPr>
        <p:txBody>
          <a:bodyPr wrap="square">
            <a:spAutoFit/>
          </a:bodyPr>
          <a:lstStyle/>
          <a:p>
            <a:pPr algn="just"/>
            <a:r>
              <a:rPr lang="en-US" sz="2800" dirty="0"/>
              <a:t>Mental Illness - </a:t>
            </a:r>
            <a:r>
              <a:rPr lang="en-CA" sz="2400" dirty="0"/>
              <a:t>A medical condition that affects a person’s thoughts, behavior and mood.  For example:   depression, schizophrenia, anxiety disorder, and eating disorders.  They can take many forms and are treatable.</a:t>
            </a:r>
          </a:p>
          <a:p>
            <a:pPr algn="just"/>
            <a:r>
              <a:rPr lang="en-CA" sz="2800" dirty="0"/>
              <a:t>Mental Injury - </a:t>
            </a:r>
            <a:r>
              <a:rPr lang="en-CA" sz="2400" dirty="0"/>
              <a:t>Injury to your mental health caused by your work environment and conditions.  An injury can take the form of a mental distress or even lead to a mental illness.</a:t>
            </a:r>
            <a:endParaRPr lang="en-CA" sz="2400" dirty="0"/>
          </a:p>
        </p:txBody>
      </p:sp>
    </p:spTree>
    <p:extLst>
      <p:ext uri="{BB962C8B-B14F-4D97-AF65-F5344CB8AC3E}">
        <p14:creationId xmlns:p14="http://schemas.microsoft.com/office/powerpoint/2010/main" val="1403881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Mechanism of Injury</a:t>
            </a:r>
            <a:endParaRPr lang="en-US" b="1" dirty="0"/>
          </a:p>
        </p:txBody>
      </p:sp>
      <p:sp>
        <p:nvSpPr>
          <p:cNvPr id="5123" name="Content Placeholder 2"/>
          <p:cNvSpPr>
            <a:spLocks noGrp="1"/>
          </p:cNvSpPr>
          <p:nvPr>
            <p:ph idx="4294967295"/>
          </p:nvPr>
        </p:nvSpPr>
        <p:spPr>
          <a:xfrm>
            <a:off x="1543050" y="1771650"/>
            <a:ext cx="6000750" cy="3257550"/>
          </a:xfrm>
        </p:spPr>
        <p:txBody>
          <a:bodyPr/>
          <a:lstStyle/>
          <a:p>
            <a:endParaRPr lang="en-US" sz="2700" dirty="0"/>
          </a:p>
          <a:p>
            <a:pPr eaLnBrk="1" hangingPunct="1"/>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
        <p:nvSpPr>
          <p:cNvPr id="2" name="Rectangle 1"/>
          <p:cNvSpPr/>
          <p:nvPr/>
        </p:nvSpPr>
        <p:spPr>
          <a:xfrm>
            <a:off x="699611" y="1771650"/>
            <a:ext cx="7987189" cy="4585871"/>
          </a:xfrm>
          <a:prstGeom prst="rect">
            <a:avLst/>
          </a:prstGeom>
        </p:spPr>
        <p:txBody>
          <a:bodyPr wrap="square">
            <a:spAutoFit/>
          </a:bodyPr>
          <a:lstStyle/>
          <a:p>
            <a:pPr algn="ctr">
              <a:buNone/>
            </a:pPr>
            <a:r>
              <a:rPr lang="en-CA" sz="2800" b="1" dirty="0">
                <a:latin typeface="Arial" pitchFamily="34" charset="0"/>
                <a:cs typeface="Arial" pitchFamily="34" charset="0"/>
              </a:rPr>
              <a:t>Stress</a:t>
            </a:r>
          </a:p>
          <a:p>
            <a:pPr algn="just">
              <a:buNone/>
            </a:pPr>
            <a:r>
              <a:rPr lang="en-CA" dirty="0"/>
              <a:t>     </a:t>
            </a:r>
            <a:r>
              <a:rPr lang="en-CA" sz="2400" dirty="0"/>
              <a:t>When you encounter a perceived threat — a large dog barks at you during your morning walk, for instance — your hypothalamus, a tiny region at the base of your brain, sets off an alarm system in your body.  Through a combination of nerve and hormonal signals, this system prompts your adrenal glands, located atop your kidneys, to release a surge of hormones, including adrenaline and cortisol.</a:t>
            </a:r>
          </a:p>
          <a:p>
            <a:pPr>
              <a:buNone/>
            </a:pPr>
            <a:endParaRPr lang="en-CA" sz="2400" b="1" i="1" dirty="0" smtClean="0">
              <a:cs typeface="Arial" pitchFamily="34" charset="0"/>
            </a:endParaRPr>
          </a:p>
          <a:p>
            <a:pPr>
              <a:buNone/>
            </a:pPr>
            <a:r>
              <a:rPr lang="en-CA" sz="2400" b="1" i="1" dirty="0" smtClean="0">
                <a:cs typeface="Arial" pitchFamily="34" charset="0"/>
              </a:rPr>
              <a:t>Good stress - </a:t>
            </a:r>
            <a:r>
              <a:rPr lang="en-CA" sz="2400" dirty="0" smtClean="0">
                <a:cs typeface="Arial" pitchFamily="34" charset="0"/>
              </a:rPr>
              <a:t>related </a:t>
            </a:r>
            <a:r>
              <a:rPr lang="en-CA" sz="2400" dirty="0">
                <a:cs typeface="Arial" pitchFamily="34" charset="0"/>
              </a:rPr>
              <a:t>to circumstances in your </a:t>
            </a:r>
            <a:r>
              <a:rPr lang="en-CA" sz="2400" dirty="0" smtClean="0">
                <a:cs typeface="Arial" pitchFamily="34" charset="0"/>
              </a:rPr>
              <a:t>control</a:t>
            </a:r>
            <a:endParaRPr lang="en-CA" sz="2400" dirty="0">
              <a:cs typeface="Arial" pitchFamily="34" charset="0"/>
            </a:endParaRPr>
          </a:p>
          <a:p>
            <a:pPr>
              <a:buNone/>
            </a:pPr>
            <a:r>
              <a:rPr lang="en-CA" sz="2400" b="1" i="1" dirty="0">
                <a:cs typeface="Arial" pitchFamily="34" charset="0"/>
              </a:rPr>
              <a:t>Bad stress - </a:t>
            </a:r>
            <a:r>
              <a:rPr lang="en-CA" sz="2400" dirty="0" smtClean="0">
                <a:cs typeface="Arial" pitchFamily="34" charset="0"/>
              </a:rPr>
              <a:t>you </a:t>
            </a:r>
            <a:r>
              <a:rPr lang="en-CA" sz="2400" dirty="0">
                <a:cs typeface="Arial" pitchFamily="34" charset="0"/>
              </a:rPr>
              <a:t>have no control over the stimuli </a:t>
            </a:r>
            <a:r>
              <a:rPr lang="en-CA" sz="2400" dirty="0" smtClean="0">
                <a:cs typeface="Arial" pitchFamily="34" charset="0"/>
              </a:rPr>
              <a:t>triggering </a:t>
            </a:r>
            <a:r>
              <a:rPr lang="en-CA" sz="2400" dirty="0">
                <a:cs typeface="Arial" pitchFamily="34" charset="0"/>
              </a:rPr>
              <a:t>the stress</a:t>
            </a:r>
            <a:endParaRPr lang="en-CA" sz="2400" dirty="0">
              <a:cs typeface="Arial" pitchFamily="34" charset="0"/>
            </a:endParaRPr>
          </a:p>
        </p:txBody>
      </p:sp>
    </p:spTree>
    <p:extLst>
      <p:ext uri="{BB962C8B-B14F-4D97-AF65-F5344CB8AC3E}">
        <p14:creationId xmlns:p14="http://schemas.microsoft.com/office/powerpoint/2010/main" val="2912917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371600" y="914400"/>
            <a:ext cx="6515100" cy="571500"/>
          </a:xfrm>
        </p:spPr>
        <p:txBody>
          <a:bodyPr>
            <a:normAutofit fontScale="90000"/>
          </a:bodyPr>
          <a:lstStyle/>
          <a:p>
            <a:pPr eaLnBrk="1" hangingPunct="1"/>
            <a:r>
              <a:rPr lang="en-CA" b="1" dirty="0" smtClean="0"/>
              <a:t>Perspectives on Stress</a:t>
            </a:r>
            <a:endParaRPr lang="en-US" b="1" dirty="0"/>
          </a:p>
        </p:txBody>
      </p:sp>
      <p:sp>
        <p:nvSpPr>
          <p:cNvPr id="5123" name="Content Placeholder 2"/>
          <p:cNvSpPr>
            <a:spLocks noGrp="1"/>
          </p:cNvSpPr>
          <p:nvPr>
            <p:ph idx="4294967295"/>
          </p:nvPr>
        </p:nvSpPr>
        <p:spPr>
          <a:xfrm>
            <a:off x="457200" y="1771650"/>
            <a:ext cx="8229600" cy="3257550"/>
          </a:xfrm>
        </p:spPr>
        <p:txBody>
          <a:bodyPr>
            <a:normAutofit fontScale="92500" lnSpcReduction="10000"/>
          </a:bodyPr>
          <a:lstStyle/>
          <a:p>
            <a:endParaRPr lang="en-US" sz="2700" dirty="0"/>
          </a:p>
          <a:p>
            <a:r>
              <a:rPr lang="en-CA" sz="2800" dirty="0"/>
              <a:t>Its not stress that kills us, it is our reaction to it</a:t>
            </a:r>
            <a:r>
              <a:rPr lang="en-CA" sz="2800" dirty="0" smtClean="0"/>
              <a:t>.</a:t>
            </a:r>
          </a:p>
          <a:p>
            <a:r>
              <a:rPr lang="en-CA" sz="2800" dirty="0"/>
              <a:t>Many of us feel stress and get overwhelmed not because we're taking on too much, but because we're taking on too little of what really strengthens us</a:t>
            </a:r>
            <a:r>
              <a:rPr lang="en-CA" sz="2800" dirty="0" smtClean="0"/>
              <a:t>.</a:t>
            </a:r>
          </a:p>
          <a:p>
            <a:r>
              <a:rPr lang="en-CA" sz="2800" dirty="0" smtClean="0"/>
              <a:t>Adopting </a:t>
            </a:r>
            <a:r>
              <a:rPr lang="en-CA" sz="2800" dirty="0"/>
              <a:t>the right attitude can convert a negative stress into a positive one.</a:t>
            </a:r>
            <a:r>
              <a:rPr lang="en-CA" sz="2800" dirty="0"/>
              <a:t/>
            </a:r>
            <a:br>
              <a:rPr lang="en-CA" sz="2800" dirty="0"/>
            </a:br>
            <a:endParaRPr lang="en-US" sz="2700" dirty="0"/>
          </a:p>
        </p:txBody>
      </p:sp>
      <p:pic>
        <p:nvPicPr>
          <p:cNvPr id="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 y="5829300"/>
            <a:ext cx="669131" cy="1028700"/>
          </a:xfrm>
          <a:prstGeom prst="rect">
            <a:avLst/>
          </a:prstGeom>
          <a:noFill/>
          <a:ln w="9525">
            <a:noFill/>
            <a:miter lim="800000"/>
            <a:headEnd/>
            <a:tailEnd/>
          </a:ln>
        </p:spPr>
      </p:pic>
    </p:spTree>
    <p:extLst>
      <p:ext uri="{BB962C8B-B14F-4D97-AF65-F5344CB8AC3E}">
        <p14:creationId xmlns:p14="http://schemas.microsoft.com/office/powerpoint/2010/main" val="249149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1413</TotalTime>
  <Words>1874</Words>
  <Application>Microsoft Office PowerPoint</Application>
  <PresentationFormat>On-screen Show (4:3)</PresentationFormat>
  <Paragraphs>259</Paragraphs>
  <Slides>32</Slides>
  <Notes>31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Albertus Extra Bold</vt:lpstr>
      <vt:lpstr>Arial</vt:lpstr>
      <vt:lpstr>Calibri</vt:lpstr>
      <vt:lpstr>Office Theme</vt:lpstr>
      <vt:lpstr>1_Office Theme</vt:lpstr>
      <vt:lpstr>How Violence Impacts our Mental Health at Work  Jenna Brookfield CUPE Health &amp; Safety Representative </vt:lpstr>
      <vt:lpstr>Two Perspective</vt:lpstr>
      <vt:lpstr>How we Define Violence</vt:lpstr>
      <vt:lpstr>How we Define Violence</vt:lpstr>
      <vt:lpstr>What about Psychological Violence?</vt:lpstr>
      <vt:lpstr>Impacts of Psychological Violence</vt:lpstr>
      <vt:lpstr>Terminology</vt:lpstr>
      <vt:lpstr>Mechanism of Injury</vt:lpstr>
      <vt:lpstr>Perspectives on Stress</vt:lpstr>
      <vt:lpstr>Resilience Training</vt:lpstr>
      <vt:lpstr>Employer’s are buying into resiliency training</vt:lpstr>
      <vt:lpstr>PowerPoint Presentation</vt:lpstr>
      <vt:lpstr>Psychosocial Hazards</vt:lpstr>
      <vt:lpstr>Mental Health Impacts of Physical Violence</vt:lpstr>
      <vt:lpstr>Mental Health Impacts of Physical Violence</vt:lpstr>
      <vt:lpstr>Mental Health Impacts of Physical Violence</vt:lpstr>
      <vt:lpstr>Psychosocial Hazards</vt:lpstr>
      <vt:lpstr>Psychological &amp; Social Support</vt:lpstr>
      <vt:lpstr>Organization Culture</vt:lpstr>
      <vt:lpstr>Civility &amp; Respect</vt:lpstr>
      <vt:lpstr>Clear Leadership &amp; Expectation</vt:lpstr>
      <vt:lpstr>Psychological Demands</vt:lpstr>
      <vt:lpstr>Growth &amp; Development</vt:lpstr>
      <vt:lpstr>Recognition &amp; Reward</vt:lpstr>
      <vt:lpstr>Involvement &amp; Influence</vt:lpstr>
      <vt:lpstr>Workload Management</vt:lpstr>
      <vt:lpstr>Engagement</vt:lpstr>
      <vt:lpstr>Balance</vt:lpstr>
      <vt:lpstr>Psychological Protection</vt:lpstr>
      <vt:lpstr>Protection of Physical Safety</vt:lpstr>
      <vt:lpstr>What can we do?</vt:lpstr>
      <vt:lpstr>What can we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Violence Impacts our Mental Health at Work  Jenna Brookfield CUPE Health &amp; Safety Representative </dc:title>
  <dc:creator>Jenna Brookfield</dc:creator>
  <cp:lastModifiedBy>Jenna Brookfield</cp:lastModifiedBy>
  <cp:revision>4</cp:revision>
  <dcterms:created xsi:type="dcterms:W3CDTF">2006-08-16T00:00:00Z</dcterms:created>
  <dcterms:modified xsi:type="dcterms:W3CDTF">2016-10-26T18:00:32Z</dcterms:modified>
</cp:coreProperties>
</file>