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9" r:id="rId2"/>
  </p:sldMasterIdLst>
  <p:notesMasterIdLst>
    <p:notesMasterId r:id="rId57"/>
  </p:notesMasterIdLst>
  <p:sldIdLst>
    <p:sldId id="373" r:id="rId3"/>
    <p:sldId id="433" r:id="rId4"/>
    <p:sldId id="434" r:id="rId5"/>
    <p:sldId id="438" r:id="rId6"/>
    <p:sldId id="496" r:id="rId7"/>
    <p:sldId id="440" r:id="rId8"/>
    <p:sldId id="441" r:id="rId9"/>
    <p:sldId id="442" r:id="rId10"/>
    <p:sldId id="448" r:id="rId11"/>
    <p:sldId id="449" r:id="rId12"/>
    <p:sldId id="450" r:id="rId13"/>
    <p:sldId id="451" r:id="rId14"/>
    <p:sldId id="452" r:id="rId15"/>
    <p:sldId id="453" r:id="rId16"/>
    <p:sldId id="454" r:id="rId17"/>
    <p:sldId id="455" r:id="rId18"/>
    <p:sldId id="456" r:id="rId19"/>
    <p:sldId id="457" r:id="rId20"/>
    <p:sldId id="460" r:id="rId21"/>
    <p:sldId id="461" r:id="rId22"/>
    <p:sldId id="462" r:id="rId23"/>
    <p:sldId id="463" r:id="rId24"/>
    <p:sldId id="464" r:id="rId25"/>
    <p:sldId id="465" r:id="rId26"/>
    <p:sldId id="466" r:id="rId27"/>
    <p:sldId id="467" r:id="rId28"/>
    <p:sldId id="468" r:id="rId29"/>
    <p:sldId id="469" r:id="rId30"/>
    <p:sldId id="470" r:id="rId31"/>
    <p:sldId id="471" r:id="rId32"/>
    <p:sldId id="472" r:id="rId33"/>
    <p:sldId id="473" r:id="rId34"/>
    <p:sldId id="474" r:id="rId35"/>
    <p:sldId id="475" r:id="rId36"/>
    <p:sldId id="476" r:id="rId37"/>
    <p:sldId id="477" r:id="rId38"/>
    <p:sldId id="479" r:id="rId39"/>
    <p:sldId id="427" r:id="rId40"/>
    <p:sldId id="428" r:id="rId41"/>
    <p:sldId id="429" r:id="rId42"/>
    <p:sldId id="293" r:id="rId43"/>
    <p:sldId id="484" r:id="rId44"/>
    <p:sldId id="485" r:id="rId45"/>
    <p:sldId id="486" r:id="rId46"/>
    <p:sldId id="487" r:id="rId47"/>
    <p:sldId id="395" r:id="rId48"/>
    <p:sldId id="327" r:id="rId49"/>
    <p:sldId id="328" r:id="rId50"/>
    <p:sldId id="329" r:id="rId51"/>
    <p:sldId id="330" r:id="rId52"/>
    <p:sldId id="372" r:id="rId53"/>
    <p:sldId id="332" r:id="rId54"/>
    <p:sldId id="492" r:id="rId55"/>
    <p:sldId id="34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CA4"/>
    <a:srgbClr val="007DA4"/>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353" autoAdjust="0"/>
    <p:restoredTop sz="86355" autoAdjust="0"/>
  </p:normalViewPr>
  <p:slideViewPr>
    <p:cSldViewPr snapToGrid="0">
      <p:cViewPr varScale="1">
        <p:scale>
          <a:sx n="64" d="100"/>
          <a:sy n="64" d="100"/>
        </p:scale>
        <p:origin x="1902" y="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Marg%20MacPherson\My%20Documents\CREVAWC\NFF%20@%20Work\Event%20&amp;%20Opportuniti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B0F0"/>
            </a:solidFill>
            <a:ln>
              <a:solidFill>
                <a:schemeClr val="tx1"/>
              </a:solidFill>
            </a:ln>
          </c:spPr>
          <c:invertIfNegative val="0"/>
          <c:cat>
            <c:strRef>
              <c:f>Sheet1!$A$1:$A$11</c:f>
              <c:strCache>
                <c:ptCount val="11"/>
                <c:pt idx="0">
                  <c:v>Oct 03 / Mar 04 (1,1)</c:v>
                </c:pt>
                <c:pt idx="1">
                  <c:v>Apr 04 / May 04 (2, 1)</c:v>
                </c:pt>
                <c:pt idx="2">
                  <c:v>June 04 / July 04 (0, 2)</c:v>
                </c:pt>
                <c:pt idx="3">
                  <c:v>Aug 04 / Sept 04 (1, 1)</c:v>
                </c:pt>
                <c:pt idx="4">
                  <c:v>Oct 04 / Nov 04 (0, 3)</c:v>
                </c:pt>
                <c:pt idx="5">
                  <c:v>Dec 04 / Jan 05   (0, 2)</c:v>
                </c:pt>
                <c:pt idx="6">
                  <c:v>Feb 05 / Mar 05 (8, 12)</c:v>
                </c:pt>
                <c:pt idx="7">
                  <c:v>Apr 05 / May 05 (10, 26)</c:v>
                </c:pt>
                <c:pt idx="8">
                  <c:v>June 05 / July 05 (6, 17)</c:v>
                </c:pt>
                <c:pt idx="9">
                  <c:v>Aug 05 / Sep 05 (4, 11)</c:v>
                </c:pt>
                <c:pt idx="10">
                  <c:v>Oct 05 / Nov 05 (5, 8)</c:v>
                </c:pt>
              </c:strCache>
            </c:strRef>
          </c:cat>
          <c:val>
            <c:numRef>
              <c:f>Sheet1!$B$1:$B$11</c:f>
              <c:numCache>
                <c:formatCode>General</c:formatCode>
                <c:ptCount val="11"/>
                <c:pt idx="0">
                  <c:v>1</c:v>
                </c:pt>
                <c:pt idx="1">
                  <c:v>3</c:v>
                </c:pt>
                <c:pt idx="2">
                  <c:v>3</c:v>
                </c:pt>
                <c:pt idx="3">
                  <c:v>4</c:v>
                </c:pt>
                <c:pt idx="4">
                  <c:v>4</c:v>
                </c:pt>
                <c:pt idx="5">
                  <c:v>4</c:v>
                </c:pt>
                <c:pt idx="6">
                  <c:v>12</c:v>
                </c:pt>
                <c:pt idx="7">
                  <c:v>22</c:v>
                </c:pt>
                <c:pt idx="8">
                  <c:v>28</c:v>
                </c:pt>
                <c:pt idx="9">
                  <c:v>32</c:v>
                </c:pt>
                <c:pt idx="10">
                  <c:v>37</c:v>
                </c:pt>
              </c:numCache>
            </c:numRef>
          </c:val>
        </c:ser>
        <c:ser>
          <c:idx val="1"/>
          <c:order val="1"/>
          <c:spPr>
            <a:solidFill>
              <a:srgbClr val="321959"/>
            </a:solidFill>
            <a:ln>
              <a:solidFill>
                <a:schemeClr val="tx1"/>
              </a:solidFill>
            </a:ln>
          </c:spPr>
          <c:invertIfNegative val="0"/>
          <c:cat>
            <c:strRef>
              <c:f>Sheet1!$A$1:$A$11</c:f>
              <c:strCache>
                <c:ptCount val="11"/>
                <c:pt idx="0">
                  <c:v>Oct 03 / Mar 04 (1,1)</c:v>
                </c:pt>
                <c:pt idx="1">
                  <c:v>Apr 04 / May 04 (2, 1)</c:v>
                </c:pt>
                <c:pt idx="2">
                  <c:v>June 04 / July 04 (0, 2)</c:v>
                </c:pt>
                <c:pt idx="3">
                  <c:v>Aug 04 / Sept 04 (1, 1)</c:v>
                </c:pt>
                <c:pt idx="4">
                  <c:v>Oct 04 / Nov 04 (0, 3)</c:v>
                </c:pt>
                <c:pt idx="5">
                  <c:v>Dec 04 / Jan 05   (0, 2)</c:v>
                </c:pt>
                <c:pt idx="6">
                  <c:v>Feb 05 / Mar 05 (8, 12)</c:v>
                </c:pt>
                <c:pt idx="7">
                  <c:v>Apr 05 / May 05 (10, 26)</c:v>
                </c:pt>
                <c:pt idx="8">
                  <c:v>June 05 / July 05 (6, 17)</c:v>
                </c:pt>
                <c:pt idx="9">
                  <c:v>Aug 05 / Sep 05 (4, 11)</c:v>
                </c:pt>
                <c:pt idx="10">
                  <c:v>Oct 05 / Nov 05 (5, 8)</c:v>
                </c:pt>
              </c:strCache>
            </c:strRef>
          </c:cat>
          <c:val>
            <c:numRef>
              <c:f>Sheet1!$C$1:$C$11</c:f>
              <c:numCache>
                <c:formatCode>General</c:formatCode>
                <c:ptCount val="11"/>
                <c:pt idx="0">
                  <c:v>1</c:v>
                </c:pt>
                <c:pt idx="1">
                  <c:v>2</c:v>
                </c:pt>
                <c:pt idx="2">
                  <c:v>4</c:v>
                </c:pt>
                <c:pt idx="3">
                  <c:v>5</c:v>
                </c:pt>
                <c:pt idx="4">
                  <c:v>8</c:v>
                </c:pt>
                <c:pt idx="5">
                  <c:v>10</c:v>
                </c:pt>
                <c:pt idx="6">
                  <c:v>22</c:v>
                </c:pt>
                <c:pt idx="7">
                  <c:v>48</c:v>
                </c:pt>
                <c:pt idx="8">
                  <c:v>65</c:v>
                </c:pt>
                <c:pt idx="9">
                  <c:v>76</c:v>
                </c:pt>
                <c:pt idx="10">
                  <c:v>84</c:v>
                </c:pt>
              </c:numCache>
            </c:numRef>
          </c:val>
        </c:ser>
        <c:dLbls>
          <c:showLegendKey val="0"/>
          <c:showVal val="0"/>
          <c:showCatName val="0"/>
          <c:showSerName val="0"/>
          <c:showPercent val="0"/>
          <c:showBubbleSize val="0"/>
        </c:dLbls>
        <c:gapWidth val="150"/>
        <c:axId val="-1866030416"/>
        <c:axId val="-1866030960"/>
      </c:barChart>
      <c:catAx>
        <c:axId val="-1866030416"/>
        <c:scaling>
          <c:orientation val="minMax"/>
        </c:scaling>
        <c:delete val="0"/>
        <c:axPos val="b"/>
        <c:numFmt formatCode="General" sourceLinked="0"/>
        <c:majorTickMark val="out"/>
        <c:minorTickMark val="none"/>
        <c:tickLblPos val="nextTo"/>
        <c:txPr>
          <a:bodyPr/>
          <a:lstStyle/>
          <a:p>
            <a:pPr>
              <a:defRPr lang="en-CA"/>
            </a:pPr>
            <a:endParaRPr lang="en-US"/>
          </a:p>
        </c:txPr>
        <c:crossAx val="-1866030960"/>
        <c:crosses val="autoZero"/>
        <c:auto val="1"/>
        <c:lblAlgn val="ctr"/>
        <c:lblOffset val="100"/>
        <c:noMultiLvlLbl val="0"/>
      </c:catAx>
      <c:valAx>
        <c:axId val="-1866030960"/>
        <c:scaling>
          <c:orientation val="minMax"/>
        </c:scaling>
        <c:delete val="0"/>
        <c:axPos val="l"/>
        <c:majorGridlines/>
        <c:numFmt formatCode="General" sourceLinked="1"/>
        <c:majorTickMark val="out"/>
        <c:minorTickMark val="none"/>
        <c:tickLblPos val="nextTo"/>
        <c:txPr>
          <a:bodyPr/>
          <a:lstStyle/>
          <a:p>
            <a:pPr>
              <a:defRPr lang="en-CA"/>
            </a:pPr>
            <a:endParaRPr lang="en-US"/>
          </a:p>
        </c:txPr>
        <c:crossAx val="-1866030416"/>
        <c:crosses val="autoZero"/>
        <c:crossBetween val="between"/>
      </c:valAx>
    </c:plotArea>
    <c:plotVisOnly val="1"/>
    <c:dispBlanksAs val="gap"/>
    <c:showDLblsOverMax val="0"/>
  </c:chart>
  <c:txPr>
    <a:bodyPr/>
    <a:lstStyle/>
    <a:p>
      <a:pPr>
        <a:defRPr b="1"/>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9123F-DE05-4374-8051-3F4173BAFEE1}" type="datetimeFigureOut">
              <a:rPr lang="en-CA" smtClean="0"/>
              <a:t>2016-10-27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4DC77-8F1E-4FFE-BEFD-01615170EC5C}" type="slidenum">
              <a:rPr lang="en-CA" smtClean="0"/>
              <a:t>‹#›</a:t>
            </a:fld>
            <a:endParaRPr lang="en-CA"/>
          </a:p>
        </p:txBody>
      </p:sp>
    </p:spTree>
    <p:extLst>
      <p:ext uri="{BB962C8B-B14F-4D97-AF65-F5344CB8AC3E}">
        <p14:creationId xmlns:p14="http://schemas.microsoft.com/office/powerpoint/2010/main" val="418563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ea typeface="ＭＳ Ｐゴシック" panose="020B0600070205080204" pitchFamily="34" charset="-128"/>
              </a:rPr>
              <a:t>Trainer Note: Click to the next slide to highlight the language </a:t>
            </a:r>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41620B7-8005-4BB6-B21E-E565650B8BEA}" type="slidenum">
              <a:rPr lang="en-US" altLang="en-US">
                <a:latin typeface="Times New Roman" panose="02020603050405020304" pitchFamily="18" charset="0"/>
              </a:rPr>
              <a:pPr eaLnBrk="1" hangingPunct="1">
                <a:spcBef>
                  <a:spcPct val="0"/>
                </a:spcBef>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8730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a:t>
            </a:r>
            <a:r>
              <a:rPr lang="en-US" baseline="0" dirty="0" smtClean="0"/>
              <a:t> are in PAR programs</a:t>
            </a:r>
            <a:endParaRPr lang="en-CA" dirty="0"/>
          </a:p>
        </p:txBody>
      </p:sp>
      <p:sp>
        <p:nvSpPr>
          <p:cNvPr id="4" name="Slide Number Placeholder 3"/>
          <p:cNvSpPr>
            <a:spLocks noGrp="1"/>
          </p:cNvSpPr>
          <p:nvPr>
            <p:ph type="sldNum" sz="quarter" idx="10"/>
          </p:nvPr>
        </p:nvSpPr>
        <p:spPr/>
        <p:txBody>
          <a:bodyPr/>
          <a:lstStyle/>
          <a:p>
            <a:fld id="{4B55C79A-267F-A74F-A6C7-E5B6B8170F15}" type="slidenum">
              <a:rPr lang="en-US" smtClean="0"/>
              <a:t>49</a:t>
            </a:fld>
            <a:endParaRPr lang="en-US"/>
          </a:p>
        </p:txBody>
      </p:sp>
    </p:spTree>
    <p:extLst>
      <p:ext uri="{BB962C8B-B14F-4D97-AF65-F5344CB8AC3E}">
        <p14:creationId xmlns:p14="http://schemas.microsoft.com/office/powerpoint/2010/main" val="623174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Q31</a:t>
            </a:r>
          </a:p>
          <a:p>
            <a:r>
              <a:rPr lang="en-US" dirty="0" smtClean="0"/>
              <a:t>---</a:t>
            </a:r>
            <a:r>
              <a:rPr lang="en-US" baseline="0" dirty="0" smtClean="0"/>
              <a:t> </a:t>
            </a:r>
            <a:r>
              <a:rPr lang="en-US" dirty="0" smtClean="0"/>
              <a:t>I’ve included the top 4. You</a:t>
            </a:r>
            <a:r>
              <a:rPr lang="en-US" baseline="0" dirty="0" smtClean="0"/>
              <a:t> can add or take out anything you deem necessary. Note that not all 13% provided a written example</a:t>
            </a:r>
            <a:endParaRPr lang="en-CA" dirty="0"/>
          </a:p>
        </p:txBody>
      </p:sp>
      <p:sp>
        <p:nvSpPr>
          <p:cNvPr id="4" name="Slide Number Placeholder 3"/>
          <p:cNvSpPr>
            <a:spLocks noGrp="1"/>
          </p:cNvSpPr>
          <p:nvPr>
            <p:ph type="sldNum" sz="quarter" idx="10"/>
          </p:nvPr>
        </p:nvSpPr>
        <p:spPr/>
        <p:txBody>
          <a:bodyPr/>
          <a:lstStyle/>
          <a:p>
            <a:fld id="{4B55C79A-267F-A74F-A6C7-E5B6B8170F15}" type="slidenum">
              <a:rPr lang="en-US" smtClean="0"/>
              <a:t>50</a:t>
            </a:fld>
            <a:endParaRPr lang="en-US"/>
          </a:p>
        </p:txBody>
      </p:sp>
    </p:spTree>
    <p:extLst>
      <p:ext uri="{BB962C8B-B14F-4D97-AF65-F5344CB8AC3E}">
        <p14:creationId xmlns:p14="http://schemas.microsoft.com/office/powerpoint/2010/main" val="2689605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dirty="0"/>
              <a:t>This framework can be applied to any potential domestic violence situation. Recognize the specific warning signs or risk factors, respond initially with a SNCit conversation to ask the questions and give opportunity for a disclosure. If Kim discloses abuse, every precaution reasonable will include a risk assessment, safety planning and risk management.  Decisions will need to be made about who else needs to be involved both within the organization and with external experts. There are experts in most communities that can help with safety planning and risk assessment. Unless there is an exercise, attempt or threat of physical violence, there is no obligation to report, but as we have discussed, you want to create an environment of open communication where people feel supported to talk about their concerns and observations.</a:t>
            </a:r>
            <a:endParaRPr lang="en-US" altLang="en-US" dirty="0" smtClean="0">
              <a:ea typeface="ＭＳ Ｐゴシック" panose="020B0600070205080204"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05" indent="-302040">
              <a:defRPr>
                <a:solidFill>
                  <a:schemeClr val="tx1"/>
                </a:solidFill>
                <a:latin typeface="Arial" panose="020B0604020202020204" pitchFamily="34" charset="0"/>
                <a:cs typeface="Arial" panose="020B0604020202020204" pitchFamily="34" charset="0"/>
              </a:defRPr>
            </a:lvl2pPr>
            <a:lvl3pPr marL="1208161" indent="-241632">
              <a:defRPr>
                <a:solidFill>
                  <a:schemeClr val="tx1"/>
                </a:solidFill>
                <a:latin typeface="Arial" panose="020B0604020202020204" pitchFamily="34" charset="0"/>
                <a:cs typeface="Arial" panose="020B0604020202020204" pitchFamily="34" charset="0"/>
              </a:defRPr>
            </a:lvl3pPr>
            <a:lvl4pPr marL="1691426" indent="-241632">
              <a:defRPr>
                <a:solidFill>
                  <a:schemeClr val="tx1"/>
                </a:solidFill>
                <a:latin typeface="Arial" panose="020B0604020202020204" pitchFamily="34" charset="0"/>
                <a:cs typeface="Arial" panose="020B0604020202020204" pitchFamily="34" charset="0"/>
              </a:defRPr>
            </a:lvl4pPr>
            <a:lvl5pPr marL="2174690" indent="-241632">
              <a:defRPr>
                <a:solidFill>
                  <a:schemeClr val="tx1"/>
                </a:solidFill>
                <a:latin typeface="Arial" panose="020B0604020202020204" pitchFamily="34" charset="0"/>
                <a:cs typeface="Arial" panose="020B0604020202020204" pitchFamily="34" charset="0"/>
              </a:defRPr>
            </a:lvl5pPr>
            <a:lvl6pPr marL="2657954"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218"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483"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7747" indent="-2416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A7E415-FE6E-4916-A3E1-8D6153AB4D3F}" type="slidenum">
              <a:rPr lang="en-US" altLang="en-US">
                <a:solidFill>
                  <a:prstClr val="black"/>
                </a:solidFill>
                <a:latin typeface="Times New Roman" panose="02020603050405020304" pitchFamily="18" charset="0"/>
                <a:ea typeface="ＭＳ Ｐゴシック" panose="020B0600070205080204" pitchFamily="34" charset="-128"/>
              </a:rPr>
              <a:pPr/>
              <a:t>51</a:t>
            </a:fld>
            <a:endParaRPr lang="en-US" altLang="en-US">
              <a:solidFill>
                <a:prstClr val="black"/>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79431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12"/>
              </a:spcBef>
              <a:buClrTx/>
              <a:tabLst>
                <a:tab pos="0" algn="l"/>
                <a:tab pos="410026" algn="l"/>
                <a:tab pos="821506" algn="l"/>
                <a:tab pos="1232985" algn="l"/>
                <a:tab pos="1644465" algn="l"/>
                <a:tab pos="2055944" algn="l"/>
                <a:tab pos="2467424" algn="l"/>
                <a:tab pos="2878903" algn="l"/>
                <a:tab pos="3290383" algn="l"/>
                <a:tab pos="3701862" algn="l"/>
                <a:tab pos="4113342" algn="l"/>
                <a:tab pos="4524821" algn="l"/>
                <a:tab pos="4936301" algn="l"/>
                <a:tab pos="5347780" algn="l"/>
                <a:tab pos="5759260" algn="l"/>
                <a:tab pos="6170739" algn="l"/>
                <a:tab pos="6582219" algn="l"/>
                <a:tab pos="6993698" algn="l"/>
                <a:tab pos="7405178" algn="l"/>
                <a:tab pos="7816657" algn="l"/>
                <a:tab pos="8228137" algn="l"/>
              </a:tabLst>
            </a:pPr>
            <a:r>
              <a:rPr lang="en-CA" altLang="en-US" dirty="0" smtClean="0">
                <a:ea typeface="Microsoft YaHei" panose="020B0503020204020204" pitchFamily="34" charset="-122"/>
              </a:rPr>
              <a:t>So now that we have this research, and we know the extent of the problem, what are we going to do?</a:t>
            </a:r>
          </a:p>
          <a:p>
            <a:pPr>
              <a:spcBef>
                <a:spcPts val="412"/>
              </a:spcBef>
              <a:buClrTx/>
              <a:tabLst>
                <a:tab pos="0" algn="l"/>
                <a:tab pos="410026" algn="l"/>
                <a:tab pos="821506" algn="l"/>
                <a:tab pos="1232985" algn="l"/>
                <a:tab pos="1644465" algn="l"/>
                <a:tab pos="2055944" algn="l"/>
                <a:tab pos="2467424" algn="l"/>
                <a:tab pos="2878903" algn="l"/>
                <a:tab pos="3290383" algn="l"/>
                <a:tab pos="3701862" algn="l"/>
                <a:tab pos="4113342" algn="l"/>
                <a:tab pos="4524821" algn="l"/>
                <a:tab pos="4936301" algn="l"/>
                <a:tab pos="5347780" algn="l"/>
                <a:tab pos="5759260" algn="l"/>
                <a:tab pos="6170739" algn="l"/>
                <a:tab pos="6582219" algn="l"/>
                <a:tab pos="6993698" algn="l"/>
                <a:tab pos="7405178" algn="l"/>
                <a:tab pos="7816657" algn="l"/>
                <a:tab pos="8228137" algn="l"/>
              </a:tabLst>
            </a:pPr>
            <a:endParaRPr lang="en-CA" altLang="en-US" dirty="0" smtClean="0">
              <a:ea typeface="Microsoft YaHei" panose="020B0503020204020204" pitchFamily="34" charset="-122"/>
            </a:endParaRPr>
          </a:p>
          <a:p>
            <a:pPr>
              <a:spcBef>
                <a:spcPts val="412"/>
              </a:spcBef>
              <a:buClrTx/>
              <a:tabLst>
                <a:tab pos="0" algn="l"/>
                <a:tab pos="410026" algn="l"/>
                <a:tab pos="821506" algn="l"/>
                <a:tab pos="1232985" algn="l"/>
                <a:tab pos="1644465" algn="l"/>
                <a:tab pos="2055944" algn="l"/>
                <a:tab pos="2467424" algn="l"/>
                <a:tab pos="2878903" algn="l"/>
                <a:tab pos="3290383" algn="l"/>
                <a:tab pos="3701862" algn="l"/>
                <a:tab pos="4113342" algn="l"/>
                <a:tab pos="4524821" algn="l"/>
                <a:tab pos="4936301" algn="l"/>
                <a:tab pos="5347780" algn="l"/>
                <a:tab pos="5759260" algn="l"/>
                <a:tab pos="6170739" algn="l"/>
                <a:tab pos="6582219" algn="l"/>
                <a:tab pos="6993698" algn="l"/>
                <a:tab pos="7405178" algn="l"/>
                <a:tab pos="7816657" algn="l"/>
                <a:tab pos="8228137" algn="l"/>
              </a:tabLst>
            </a:pPr>
            <a:r>
              <a:rPr lang="en-CA" altLang="en-US" dirty="0" smtClean="0">
                <a:ea typeface="Microsoft YaHei" panose="020B0503020204020204" pitchFamily="34" charset="-122"/>
              </a:rPr>
              <a:t>This survey is the start of a conversation – one that we need to have within our movement, with employers and with governments.  We think the results can be used in many ways – to advocate for changes to Occupational health and safety and human rights legislation and employment standards – for domestic violence protections and entitlements, especially flexible working arrangements and paid domestic violence leave.</a:t>
            </a:r>
          </a:p>
          <a:p>
            <a:pPr>
              <a:spcBef>
                <a:spcPts val="412"/>
              </a:spcBef>
              <a:buClrTx/>
              <a:tabLst>
                <a:tab pos="0" algn="l"/>
                <a:tab pos="410026" algn="l"/>
                <a:tab pos="821506" algn="l"/>
                <a:tab pos="1232985" algn="l"/>
                <a:tab pos="1644465" algn="l"/>
                <a:tab pos="2055944" algn="l"/>
                <a:tab pos="2467424" algn="l"/>
                <a:tab pos="2878903" algn="l"/>
                <a:tab pos="3290383" algn="l"/>
                <a:tab pos="3701862" algn="l"/>
                <a:tab pos="4113342" algn="l"/>
                <a:tab pos="4524821" algn="l"/>
                <a:tab pos="4936301" algn="l"/>
                <a:tab pos="5347780" algn="l"/>
                <a:tab pos="5759260" algn="l"/>
                <a:tab pos="6170739" algn="l"/>
                <a:tab pos="6582219" algn="l"/>
                <a:tab pos="6993698" algn="l"/>
                <a:tab pos="7405178" algn="l"/>
                <a:tab pos="7816657" algn="l"/>
                <a:tab pos="8228137" algn="l"/>
              </a:tabLst>
            </a:pPr>
            <a:endParaRPr lang="en-CA" altLang="en-US" dirty="0" smtClean="0">
              <a:ea typeface="Microsoft YaHei" panose="020B0503020204020204" pitchFamily="34" charset="-122"/>
            </a:endParaRPr>
          </a:p>
          <a:p>
            <a:pPr>
              <a:spcBef>
                <a:spcPts val="412"/>
              </a:spcBef>
              <a:buClrTx/>
              <a:tabLst>
                <a:tab pos="0" algn="l"/>
                <a:tab pos="410026" algn="l"/>
                <a:tab pos="821506" algn="l"/>
                <a:tab pos="1232985" algn="l"/>
                <a:tab pos="1644465" algn="l"/>
                <a:tab pos="2055944" algn="l"/>
                <a:tab pos="2467424" algn="l"/>
                <a:tab pos="2878903" algn="l"/>
                <a:tab pos="3290383" algn="l"/>
                <a:tab pos="3701862" algn="l"/>
                <a:tab pos="4113342" algn="l"/>
                <a:tab pos="4524821" algn="l"/>
                <a:tab pos="4936301" algn="l"/>
                <a:tab pos="5347780" algn="l"/>
                <a:tab pos="5759260" algn="l"/>
                <a:tab pos="6170739" algn="l"/>
                <a:tab pos="6582219" algn="l"/>
                <a:tab pos="6993698" algn="l"/>
                <a:tab pos="7405178" algn="l"/>
                <a:tab pos="7816657" algn="l"/>
                <a:tab pos="8228137" algn="l"/>
              </a:tabLst>
            </a:pPr>
            <a:r>
              <a:rPr lang="en-CA" altLang="en-US" dirty="0" smtClean="0">
                <a:ea typeface="Microsoft YaHei" panose="020B0503020204020204" pitchFamily="34" charset="-122"/>
              </a:rPr>
              <a:t>We can also look to collective bargaining for some of these entitlements, like our colleagues in Australia who have negotiated domestic violence clauses and have extended these protections to almost 2 million workers.</a:t>
            </a:r>
          </a:p>
          <a:p>
            <a:pPr>
              <a:spcBef>
                <a:spcPts val="412"/>
              </a:spcBef>
              <a:buClrTx/>
              <a:tabLst>
                <a:tab pos="0" algn="l"/>
                <a:tab pos="410026" algn="l"/>
                <a:tab pos="821506" algn="l"/>
                <a:tab pos="1232985" algn="l"/>
                <a:tab pos="1644465" algn="l"/>
                <a:tab pos="2055944" algn="l"/>
                <a:tab pos="2467424" algn="l"/>
                <a:tab pos="2878903" algn="l"/>
                <a:tab pos="3290383" algn="l"/>
                <a:tab pos="3701862" algn="l"/>
                <a:tab pos="4113342" algn="l"/>
                <a:tab pos="4524821" algn="l"/>
                <a:tab pos="4936301" algn="l"/>
                <a:tab pos="5347780" algn="l"/>
                <a:tab pos="5759260" algn="l"/>
                <a:tab pos="6170739" algn="l"/>
                <a:tab pos="6582219" algn="l"/>
                <a:tab pos="6993698" algn="l"/>
                <a:tab pos="7405178" algn="l"/>
                <a:tab pos="7816657" algn="l"/>
                <a:tab pos="8228137" algn="l"/>
              </a:tabLst>
            </a:pPr>
            <a:endParaRPr lang="en-CA" altLang="en-US" dirty="0" smtClean="0">
              <a:ea typeface="Microsoft YaHei" panose="020B0503020204020204" pitchFamily="34" charset="-122"/>
            </a:endParaRPr>
          </a:p>
          <a:p>
            <a:pPr>
              <a:spcBef>
                <a:spcPts val="412"/>
              </a:spcBef>
              <a:buClrTx/>
              <a:tabLst>
                <a:tab pos="0" algn="l"/>
                <a:tab pos="410026" algn="l"/>
                <a:tab pos="821506" algn="l"/>
                <a:tab pos="1232985" algn="l"/>
                <a:tab pos="1644465" algn="l"/>
                <a:tab pos="2055944" algn="l"/>
                <a:tab pos="2467424" algn="l"/>
                <a:tab pos="2878903" algn="l"/>
                <a:tab pos="3290383" algn="l"/>
                <a:tab pos="3701862" algn="l"/>
                <a:tab pos="4113342" algn="l"/>
                <a:tab pos="4524821" algn="l"/>
                <a:tab pos="4936301" algn="l"/>
                <a:tab pos="5347780" algn="l"/>
                <a:tab pos="5759260" algn="l"/>
                <a:tab pos="6170739" algn="l"/>
                <a:tab pos="6582219" algn="l"/>
                <a:tab pos="6993698" algn="l"/>
                <a:tab pos="7405178" algn="l"/>
                <a:tab pos="7816657" algn="l"/>
                <a:tab pos="8228137" algn="l"/>
              </a:tabLst>
            </a:pPr>
            <a:r>
              <a:rPr lang="en-CA" altLang="en-US" dirty="0" smtClean="0">
                <a:ea typeface="Microsoft YaHei" panose="020B0503020204020204" pitchFamily="34" charset="-122"/>
              </a:rPr>
              <a:t>We can look to some innovative peer support programs like </a:t>
            </a:r>
            <a:r>
              <a:rPr lang="en-CA" altLang="en-US" dirty="0" err="1" smtClean="0">
                <a:ea typeface="Microsoft YaHei" panose="020B0503020204020204" pitchFamily="34" charset="-122"/>
              </a:rPr>
              <a:t>Unifor’s</a:t>
            </a:r>
            <a:r>
              <a:rPr lang="en-CA" altLang="en-US" dirty="0" smtClean="0">
                <a:ea typeface="Microsoft YaHei" panose="020B0503020204020204" pitchFamily="34" charset="-122"/>
              </a:rPr>
              <a:t> women’s advocate program or CUPW’s social stewards.</a:t>
            </a:r>
          </a:p>
          <a:p>
            <a:pPr>
              <a:spcBef>
                <a:spcPts val="412"/>
              </a:spcBef>
              <a:buClrTx/>
              <a:tabLst>
                <a:tab pos="0" algn="l"/>
                <a:tab pos="410026" algn="l"/>
                <a:tab pos="821506" algn="l"/>
                <a:tab pos="1232985" algn="l"/>
                <a:tab pos="1644465" algn="l"/>
                <a:tab pos="2055944" algn="l"/>
                <a:tab pos="2467424" algn="l"/>
                <a:tab pos="2878903" algn="l"/>
                <a:tab pos="3290383" algn="l"/>
                <a:tab pos="3701862" algn="l"/>
                <a:tab pos="4113342" algn="l"/>
                <a:tab pos="4524821" algn="l"/>
                <a:tab pos="4936301" algn="l"/>
                <a:tab pos="5347780" algn="l"/>
                <a:tab pos="5759260" algn="l"/>
                <a:tab pos="6170739" algn="l"/>
                <a:tab pos="6582219" algn="l"/>
                <a:tab pos="6993698" algn="l"/>
                <a:tab pos="7405178" algn="l"/>
                <a:tab pos="7816657" algn="l"/>
                <a:tab pos="8228137" algn="l"/>
              </a:tabLst>
            </a:pPr>
            <a:endParaRPr lang="en-CA" altLang="en-US" dirty="0" smtClean="0">
              <a:ea typeface="Microsoft YaHei" panose="020B0503020204020204" pitchFamily="34" charset="-122"/>
            </a:endParaRPr>
          </a:p>
          <a:p>
            <a:pPr>
              <a:spcBef>
                <a:spcPts val="412"/>
              </a:spcBef>
              <a:buClrTx/>
              <a:tabLst>
                <a:tab pos="0" algn="l"/>
                <a:tab pos="410026" algn="l"/>
                <a:tab pos="821506" algn="l"/>
                <a:tab pos="1232985" algn="l"/>
                <a:tab pos="1644465" algn="l"/>
                <a:tab pos="2055944" algn="l"/>
                <a:tab pos="2467424" algn="l"/>
                <a:tab pos="2878903" algn="l"/>
                <a:tab pos="3290383" algn="l"/>
                <a:tab pos="3701862" algn="l"/>
                <a:tab pos="4113342" algn="l"/>
                <a:tab pos="4524821" algn="l"/>
                <a:tab pos="4936301" algn="l"/>
                <a:tab pos="5347780" algn="l"/>
                <a:tab pos="5759260" algn="l"/>
                <a:tab pos="6170739" algn="l"/>
                <a:tab pos="6582219" algn="l"/>
                <a:tab pos="6993698" algn="l"/>
                <a:tab pos="7405178" algn="l"/>
                <a:tab pos="7816657" algn="l"/>
                <a:tab pos="8228137" algn="l"/>
              </a:tabLst>
            </a:pPr>
            <a:r>
              <a:rPr lang="en-CA" altLang="en-US" dirty="0" smtClean="0">
                <a:ea typeface="Microsoft YaHei" panose="020B0503020204020204" pitchFamily="34" charset="-122"/>
              </a:rPr>
              <a:t>And there needs to be education throughout workplaces about domestic violence, as well as access to specific tools, supports and safety pathways for victims and perpetrators.</a:t>
            </a:r>
          </a:p>
          <a:p>
            <a:endParaRPr lang="en-CA" dirty="0"/>
          </a:p>
        </p:txBody>
      </p:sp>
      <p:sp>
        <p:nvSpPr>
          <p:cNvPr id="4" name="Slide Number Placeholder 3"/>
          <p:cNvSpPr>
            <a:spLocks noGrp="1"/>
          </p:cNvSpPr>
          <p:nvPr>
            <p:ph type="sldNum" sz="quarter" idx="10"/>
          </p:nvPr>
        </p:nvSpPr>
        <p:spPr/>
        <p:txBody>
          <a:bodyPr/>
          <a:lstStyle/>
          <a:p>
            <a:fld id="{4016466A-7DF9-4931-A14A-60D1A36B6842}" type="slidenum">
              <a:rPr lang="en-CA" smtClean="0"/>
              <a:pPr/>
              <a:t>52</a:t>
            </a:fld>
            <a:endParaRPr lang="en-CA"/>
          </a:p>
        </p:txBody>
      </p:sp>
    </p:spTree>
    <p:extLst>
      <p:ext uri="{BB962C8B-B14F-4D97-AF65-F5344CB8AC3E}">
        <p14:creationId xmlns:p14="http://schemas.microsoft.com/office/powerpoint/2010/main" val="2322091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4DC77-8F1E-4FFE-BEFD-01615170EC5C}" type="slidenum">
              <a:rPr lang="en-CA" smtClean="0"/>
              <a:t>53</a:t>
            </a:fld>
            <a:endParaRPr lang="en-CA"/>
          </a:p>
        </p:txBody>
      </p:sp>
    </p:spTree>
    <p:extLst>
      <p:ext uri="{BB962C8B-B14F-4D97-AF65-F5344CB8AC3E}">
        <p14:creationId xmlns:p14="http://schemas.microsoft.com/office/powerpoint/2010/main" val="215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2A3A09C8-2327-4AA5-BC8E-4885969462E0}"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88047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i="1" smtClean="0">
                <a:ea typeface="ＭＳ Ｐゴシック" panose="020B0600070205080204" pitchFamily="34" charset="-128"/>
              </a:rPr>
              <a:t>We are going to spend the balance of the day unpacking the legislation. </a:t>
            </a:r>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D290C0D-B8A3-4949-9E92-E6E8E2E91356}" type="slidenum">
              <a:rPr lang="en-US" altLang="en-US">
                <a:latin typeface="Times New Roman" panose="02020603050405020304" pitchFamily="18" charset="0"/>
              </a:rPr>
              <a:pPr eaLnBrk="1" hangingPunct="1">
                <a:spcBef>
                  <a:spcPct val="0"/>
                </a:spcBef>
              </a:pPr>
              <a:t>37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8388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568">
              <a:defRPr/>
            </a:pPr>
            <a:r>
              <a:rPr lang="en-CA" dirty="0">
                <a:ea typeface="+mn-ea"/>
                <a:cs typeface="+mn-cs"/>
              </a:rPr>
              <a:t>The first step into the workplace is to see how the warning signs may be different. In the workplace, DV often shows up first as performance issues. </a:t>
            </a:r>
          </a:p>
          <a:p>
            <a:endParaRPr lang="en-US" dirty="0" smtClean="0">
              <a:ea typeface="ＭＳ Ｐゴシック" pitchFamily="34" charset="-128"/>
            </a:endParaRPr>
          </a:p>
        </p:txBody>
      </p:sp>
    </p:spTree>
    <p:extLst>
      <p:ext uri="{BB962C8B-B14F-4D97-AF65-F5344CB8AC3E}">
        <p14:creationId xmlns:p14="http://schemas.microsoft.com/office/powerpoint/2010/main" val="1076015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Tree>
    <p:extLst>
      <p:ext uri="{BB962C8B-B14F-4D97-AF65-F5344CB8AC3E}">
        <p14:creationId xmlns:p14="http://schemas.microsoft.com/office/powerpoint/2010/main" val="366183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i="0" dirty="0" smtClean="0">
                <a:ea typeface="ＭＳ Ｐゴシック" pitchFamily="-65" charset="-128"/>
              </a:rPr>
              <a:t>The DVDRC has identified 39 risk factors that indicate the potential of lethality. While warning signs are a red flag that should raise questions, these high risk factors, especially when they occur in combination, mean that you need to act. At the very least, you need to tell what you know to the people who are responsible for safety, possibly call police. Safety for everyone is the priority. </a:t>
            </a:r>
          </a:p>
          <a:p>
            <a:endParaRPr lang="en-US" dirty="0"/>
          </a:p>
        </p:txBody>
      </p:sp>
      <p:sp>
        <p:nvSpPr>
          <p:cNvPr id="4" name="Slide Number Placeholder 3"/>
          <p:cNvSpPr>
            <a:spLocks noGrp="1"/>
          </p:cNvSpPr>
          <p:nvPr>
            <p:ph type="sldNum" sz="quarter" idx="10"/>
          </p:nvPr>
        </p:nvSpPr>
        <p:spPr/>
        <p:txBody>
          <a:bodyPr/>
          <a:lstStyle/>
          <a:p>
            <a:pPr>
              <a:defRPr/>
            </a:pPr>
            <a:fld id="{7E90DBD0-7E96-5249-AFB8-02DE0DC4621A}" type="slidenum">
              <a:rPr lang="en-US" smtClean="0"/>
              <a:pPr>
                <a:defRPr/>
              </a:pPr>
              <a:t>40</a:t>
            </a:fld>
            <a:endParaRPr lang="en-US"/>
          </a:p>
        </p:txBody>
      </p:sp>
    </p:spTree>
    <p:extLst>
      <p:ext uri="{BB962C8B-B14F-4D97-AF65-F5344CB8AC3E}">
        <p14:creationId xmlns:p14="http://schemas.microsoft.com/office/powerpoint/2010/main" val="361831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latin typeface="Arial" pitchFamily="-65" charset="0"/>
                <a:ea typeface="Arial" pitchFamily="-65" charset="0"/>
                <a:cs typeface="Arial" pitchFamily="-65" charset="0"/>
              </a:rPr>
              <a:t>Asyegul</a:t>
            </a:r>
            <a:r>
              <a:rPr lang="en-CA" dirty="0" smtClean="0">
                <a:latin typeface="Arial" pitchFamily="-65" charset="0"/>
                <a:ea typeface="Arial" pitchFamily="-65" charset="0"/>
                <a:cs typeface="Arial" pitchFamily="-65" charset="0"/>
              </a:rPr>
              <a:t> </a:t>
            </a:r>
            <a:r>
              <a:rPr lang="en-CA" dirty="0" err="1" smtClean="0">
                <a:latin typeface="Arial" pitchFamily="-65" charset="0"/>
                <a:ea typeface="Arial" pitchFamily="-65" charset="0"/>
                <a:cs typeface="Arial" pitchFamily="-65" charset="0"/>
              </a:rPr>
              <a:t>Candir</a:t>
            </a:r>
            <a:r>
              <a:rPr lang="en-CA" dirty="0" smtClean="0">
                <a:latin typeface="Arial" pitchFamily="-65" charset="0"/>
                <a:ea typeface="Arial" pitchFamily="-65" charset="0"/>
                <a:cs typeface="Arial" pitchFamily="-65" charset="0"/>
              </a:rPr>
              <a:t> was a 47 year old Grade 10 teacher. She was separated, had hidden her whereabouts from her husband who had been out of the country when she fled the relationship. He knew to find her at work and he stalked her there. At one point he tried to enter the school but had been turned away by a student because he didn’t have authorization.  </a:t>
            </a:r>
            <a:r>
              <a:rPr lang="en-CA" dirty="0" err="1" smtClean="0">
                <a:latin typeface="Arial" pitchFamily="-65" charset="0"/>
                <a:ea typeface="Arial" pitchFamily="-65" charset="0"/>
                <a:cs typeface="Arial" pitchFamily="-65" charset="0"/>
              </a:rPr>
              <a:t>Aysegul</a:t>
            </a:r>
            <a:r>
              <a:rPr lang="en-CA" dirty="0" smtClean="0">
                <a:latin typeface="Arial" pitchFamily="-65" charset="0"/>
                <a:ea typeface="Arial" pitchFamily="-65" charset="0"/>
                <a:cs typeface="Arial" pitchFamily="-65" charset="0"/>
              </a:rPr>
              <a:t> was shot several times in the parking lot outside </a:t>
            </a:r>
            <a:r>
              <a:rPr lang="en-CA" dirty="0" err="1" smtClean="0">
                <a:latin typeface="Arial" pitchFamily="-65" charset="0"/>
                <a:ea typeface="Arial" pitchFamily="-65" charset="0"/>
                <a:cs typeface="Arial" pitchFamily="-65" charset="0"/>
              </a:rPr>
              <a:t>Bramalea</a:t>
            </a:r>
            <a:r>
              <a:rPr lang="en-CA" dirty="0" smtClean="0">
                <a:latin typeface="Arial" pitchFamily="-65" charset="0"/>
                <a:ea typeface="Arial" pitchFamily="-65" charset="0"/>
                <a:cs typeface="Arial" pitchFamily="-65" charset="0"/>
              </a:rPr>
              <a:t> Secondary School by her former husband. Video surveillance showed later that he had been parked outside waiting for her to come out for some time. She later died in hospital. </a:t>
            </a:r>
          </a:p>
          <a:p>
            <a:endParaRPr lang="en-CA" dirty="0" smtClean="0">
              <a:ea typeface="ＭＳ Ｐゴシック" pitchFamily="-65" charset="-128"/>
            </a:endParaRPr>
          </a:p>
          <a:p>
            <a:endParaRPr lang="en-US" dirty="0"/>
          </a:p>
        </p:txBody>
      </p:sp>
      <p:sp>
        <p:nvSpPr>
          <p:cNvPr id="4" name="Slide Number Placeholder 3"/>
          <p:cNvSpPr>
            <a:spLocks noGrp="1"/>
          </p:cNvSpPr>
          <p:nvPr>
            <p:ph type="sldNum" sz="quarter" idx="10"/>
          </p:nvPr>
        </p:nvSpPr>
        <p:spPr/>
        <p:txBody>
          <a:bodyPr/>
          <a:lstStyle/>
          <a:p>
            <a:pPr>
              <a:defRPr/>
            </a:pPr>
            <a:fld id="{7E90DBD0-7E96-5249-AFB8-02DE0DC4621A}"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722508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latin typeface="Arial" pitchFamily="-65" charset="0"/>
                <a:ea typeface="Arial" pitchFamily="-65" charset="0"/>
                <a:cs typeface="Arial" pitchFamily="-65" charset="0"/>
              </a:rPr>
              <a:t>Asyegul</a:t>
            </a:r>
            <a:r>
              <a:rPr lang="en-CA" dirty="0" smtClean="0">
                <a:latin typeface="Arial" pitchFamily="-65" charset="0"/>
                <a:ea typeface="Arial" pitchFamily="-65" charset="0"/>
                <a:cs typeface="Arial" pitchFamily="-65" charset="0"/>
              </a:rPr>
              <a:t> </a:t>
            </a:r>
            <a:r>
              <a:rPr lang="en-CA" dirty="0" err="1" smtClean="0">
                <a:latin typeface="Arial" pitchFamily="-65" charset="0"/>
                <a:ea typeface="Arial" pitchFamily="-65" charset="0"/>
                <a:cs typeface="Arial" pitchFamily="-65" charset="0"/>
              </a:rPr>
              <a:t>Candir</a:t>
            </a:r>
            <a:r>
              <a:rPr lang="en-CA" dirty="0" smtClean="0">
                <a:latin typeface="Arial" pitchFamily="-65" charset="0"/>
                <a:ea typeface="Arial" pitchFamily="-65" charset="0"/>
                <a:cs typeface="Arial" pitchFamily="-65" charset="0"/>
              </a:rPr>
              <a:t> was a 47 year old Grade 10 teacher. She was separated, had hidden her whereabouts from her husband who had been out of the country when she fled the relationship. He knew to find her at work and he stalked her there. At one point he tried to enter the school but had been turned away by a student because he didn’t have authorization.  </a:t>
            </a:r>
            <a:r>
              <a:rPr lang="en-CA" dirty="0" err="1" smtClean="0">
                <a:latin typeface="Arial" pitchFamily="-65" charset="0"/>
                <a:ea typeface="Arial" pitchFamily="-65" charset="0"/>
                <a:cs typeface="Arial" pitchFamily="-65" charset="0"/>
              </a:rPr>
              <a:t>Aysegul</a:t>
            </a:r>
            <a:r>
              <a:rPr lang="en-CA" dirty="0" smtClean="0">
                <a:latin typeface="Arial" pitchFamily="-65" charset="0"/>
                <a:ea typeface="Arial" pitchFamily="-65" charset="0"/>
                <a:cs typeface="Arial" pitchFamily="-65" charset="0"/>
              </a:rPr>
              <a:t> was shot several times in the parking lot outside </a:t>
            </a:r>
            <a:r>
              <a:rPr lang="en-CA" dirty="0" err="1" smtClean="0">
                <a:latin typeface="Arial" pitchFamily="-65" charset="0"/>
                <a:ea typeface="Arial" pitchFamily="-65" charset="0"/>
                <a:cs typeface="Arial" pitchFamily="-65" charset="0"/>
              </a:rPr>
              <a:t>Bramalea</a:t>
            </a:r>
            <a:r>
              <a:rPr lang="en-CA" dirty="0" smtClean="0">
                <a:latin typeface="Arial" pitchFamily="-65" charset="0"/>
                <a:ea typeface="Arial" pitchFamily="-65" charset="0"/>
                <a:cs typeface="Arial" pitchFamily="-65" charset="0"/>
              </a:rPr>
              <a:t> Secondary School by her former husband. Video surveillance showed later that he had been parked outside waiting for her to come out for some time. She later died in hospital. </a:t>
            </a:r>
          </a:p>
          <a:p>
            <a:endParaRPr lang="en-CA" dirty="0" smtClean="0">
              <a:ea typeface="ＭＳ Ｐゴシック" pitchFamily="-65" charset="-128"/>
            </a:endParaRPr>
          </a:p>
          <a:p>
            <a:endParaRPr lang="en-US" dirty="0"/>
          </a:p>
        </p:txBody>
      </p:sp>
      <p:sp>
        <p:nvSpPr>
          <p:cNvPr id="4" name="Slide Number Placeholder 3"/>
          <p:cNvSpPr>
            <a:spLocks noGrp="1"/>
          </p:cNvSpPr>
          <p:nvPr>
            <p:ph type="sldNum" sz="quarter" idx="10"/>
          </p:nvPr>
        </p:nvSpPr>
        <p:spPr/>
        <p:txBody>
          <a:bodyPr/>
          <a:lstStyle/>
          <a:p>
            <a:pPr>
              <a:defRPr/>
            </a:pPr>
            <a:fld id="{7E90DBD0-7E96-5249-AFB8-02DE0DC4621A}"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4060794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This graph tells the tragic story of the murder of Lori </a:t>
            </a:r>
            <a:r>
              <a:rPr lang="en-CA" dirty="0" err="1"/>
              <a:t>Dupont</a:t>
            </a:r>
            <a:r>
              <a:rPr lang="en-CA" dirty="0"/>
              <a:t>. </a:t>
            </a:r>
            <a:r>
              <a:rPr lang="en-US" dirty="0"/>
              <a:t>She was a nurse who was killed at Hotel </a:t>
            </a:r>
            <a:r>
              <a:rPr lang="en-US" dirty="0" err="1"/>
              <a:t>Dieu</a:t>
            </a:r>
            <a:r>
              <a:rPr lang="en-US" dirty="0"/>
              <a:t> Grace Hospital in 2005 by her ex-boyfriend, Dr. Marc Daniel. </a:t>
            </a:r>
            <a:endParaRPr lang="en-CA" dirty="0"/>
          </a:p>
          <a:p>
            <a:r>
              <a:rPr lang="en-US" dirty="0"/>
              <a:t> </a:t>
            </a:r>
            <a:endParaRPr lang="en-CA" dirty="0"/>
          </a:p>
          <a:p>
            <a:r>
              <a:rPr lang="en-CA" dirty="0"/>
              <a:t>The slide was presented by Dr. Peter Jaffe from the Centre for Research and Education on Violence against Women and Children at the </a:t>
            </a:r>
            <a:r>
              <a:rPr lang="en-CA" dirty="0" err="1"/>
              <a:t>Dupont</a:t>
            </a:r>
            <a:r>
              <a:rPr lang="en-CA" dirty="0"/>
              <a:t> Inquest. The blue shorter bars show the critical events, which are the warning signs that people witnessed. The tall purple bars show the missed opportunities for intervention. From the time of the first report in Oct 2003 until the time of her murder in Nov 2005, there were 37 critical events and 84 missed opportunities. </a:t>
            </a:r>
          </a:p>
          <a:p>
            <a:r>
              <a:rPr lang="en-CA" dirty="0"/>
              <a:t> </a:t>
            </a:r>
          </a:p>
          <a:p>
            <a:r>
              <a:rPr lang="en-CA" dirty="0"/>
              <a:t>Ideally, we want to identify and respond effectively to situations </a:t>
            </a:r>
            <a:r>
              <a:rPr lang="en-CA" b="1" dirty="0"/>
              <a:t>at the low end of the graph</a:t>
            </a:r>
            <a:r>
              <a:rPr lang="en-CA" dirty="0"/>
              <a:t>. And we can see what happens when there is no interruption. </a:t>
            </a:r>
            <a:r>
              <a:rPr lang="en-CA" b="1" dirty="0"/>
              <a:t>Abusive behaviour will escalate without intervention</a:t>
            </a:r>
            <a:r>
              <a:rPr lang="en-CA" dirty="0"/>
              <a:t>. It does not always end in a murder but can mean years of suffering. Or the couple splits up and he goes to the next relationship and the pattern continues. </a:t>
            </a:r>
          </a:p>
          <a:p>
            <a:pPr>
              <a:lnSpc>
                <a:spcPct val="80000"/>
              </a:lnSpc>
            </a:pPr>
            <a:endParaRPr lang="en-CA" i="0" dirty="0">
              <a:ea typeface="ＭＳ Ｐゴシック" pitchFamily="-65" charset="-128"/>
            </a:endParaRPr>
          </a:p>
          <a:p>
            <a:pPr>
              <a:lnSpc>
                <a:spcPct val="80000"/>
              </a:lnSpc>
            </a:pPr>
            <a:endParaRPr lang="en-CA" i="0" dirty="0">
              <a:ea typeface="ＭＳ Ｐゴシック" pitchFamily="-65" charset="-128"/>
            </a:endParaRPr>
          </a:p>
          <a:p>
            <a:pPr>
              <a:lnSpc>
                <a:spcPct val="80000"/>
              </a:lnSpc>
            </a:pPr>
            <a:endParaRPr lang="en-CA" i="0" dirty="0">
              <a:ea typeface="ＭＳ Ｐゴシック" pitchFamily="-65" charset="-128"/>
            </a:endParaRPr>
          </a:p>
          <a:p>
            <a:pPr>
              <a:lnSpc>
                <a:spcPct val="80000"/>
              </a:lnSpc>
            </a:pPr>
            <a:endParaRPr lang="en-US" i="0" dirty="0">
              <a:ea typeface="ＭＳ Ｐゴシック" pitchFamily="-65" charset="-128"/>
            </a:endParaRPr>
          </a:p>
          <a:p>
            <a:endParaRPr lang="en-US" i="0" dirty="0"/>
          </a:p>
        </p:txBody>
      </p:sp>
      <p:sp>
        <p:nvSpPr>
          <p:cNvPr id="4" name="Slide Number Placeholder 3"/>
          <p:cNvSpPr>
            <a:spLocks noGrp="1"/>
          </p:cNvSpPr>
          <p:nvPr>
            <p:ph type="sldNum" sz="quarter" idx="10"/>
          </p:nvPr>
        </p:nvSpPr>
        <p:spPr/>
        <p:txBody>
          <a:bodyPr/>
          <a:lstStyle/>
          <a:p>
            <a:pPr>
              <a:defRPr/>
            </a:pPr>
            <a:fld id="{7E90DBD0-7E96-5249-AFB8-02DE0DC4621A}"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1119816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08316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7" name="Picture 6"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355865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7" name="Picture 6"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3639838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449289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AA0"/>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7" name="Picture 6"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2766277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7AA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7" name="Picture 6" descr="DVwork_logo_full_colour.jpg"/>
          <p:cNvPicPr>
            <a:picLocks noChangeAspect="1"/>
          </p:cNvPicPr>
          <p:nvPr userDrawn="1"/>
        </p:nvPicPr>
        <p:blipFill>
          <a:blip r:embed="rId2" cstate="print"/>
          <a:stretch>
            <a:fillRect/>
          </a:stretch>
        </p:blipFill>
        <p:spPr>
          <a:xfrm>
            <a:off x="842368" y="5949280"/>
            <a:ext cx="5385816" cy="524256"/>
          </a:xfrm>
          <a:prstGeom prst="rect">
            <a:avLst/>
          </a:prstGeom>
        </p:spPr>
      </p:pic>
    </p:spTree>
    <p:extLst>
      <p:ext uri="{BB962C8B-B14F-4D97-AF65-F5344CB8AC3E}">
        <p14:creationId xmlns:p14="http://schemas.microsoft.com/office/powerpoint/2010/main" val="3611484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AA0"/>
                </a:solidFill>
              </a:defRPr>
            </a:lvl1p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8" name="Picture 7"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371812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AA0"/>
                </a:solidFill>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10" name="Picture 9"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965140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AA0"/>
                </a:solidFill>
              </a:defRPr>
            </a:lvl1p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6" name="Picture 5"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1750717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5" name="Picture 4"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3460446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8" name="Picture 7"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390668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AA0"/>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7" name="Picture 6"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1075165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8" name="Picture 7"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3379787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7" name="Picture 6"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995626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7" name="Picture 6"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2758776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65852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7AA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7" name="Picture 6" descr="DVwork_logo_full_colour.jpg"/>
          <p:cNvPicPr>
            <a:picLocks noChangeAspect="1"/>
          </p:cNvPicPr>
          <p:nvPr userDrawn="1"/>
        </p:nvPicPr>
        <p:blipFill>
          <a:blip r:embed="rId2" cstate="print"/>
          <a:stretch>
            <a:fillRect/>
          </a:stretch>
        </p:blipFill>
        <p:spPr>
          <a:xfrm>
            <a:off x="842368" y="5949280"/>
            <a:ext cx="5385816" cy="524256"/>
          </a:xfrm>
          <a:prstGeom prst="rect">
            <a:avLst/>
          </a:prstGeom>
        </p:spPr>
      </p:pic>
    </p:spTree>
    <p:extLst>
      <p:ext uri="{BB962C8B-B14F-4D97-AF65-F5344CB8AC3E}">
        <p14:creationId xmlns:p14="http://schemas.microsoft.com/office/powerpoint/2010/main" val="432209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AA0"/>
                </a:solidFill>
              </a:defRPr>
            </a:lvl1p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8" name="Picture 7"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26337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AA0"/>
                </a:solidFill>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10" name="Picture 9"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278087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AA0"/>
                </a:solidFill>
              </a:defRPr>
            </a:lvl1p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6" name="Picture 5"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223605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5" name="Picture 4"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238559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8" name="Picture 7"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36639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pic>
        <p:nvPicPr>
          <p:cNvPr id="8" name="Picture 7" descr="DVwork_gears_only.png"/>
          <p:cNvPicPr>
            <a:picLocks noChangeAspect="1"/>
          </p:cNvPicPr>
          <p:nvPr userDrawn="1"/>
        </p:nvPicPr>
        <p:blipFill>
          <a:blip r:embed="rId2" cstate="print"/>
          <a:stretch>
            <a:fillRect/>
          </a:stretch>
        </p:blipFill>
        <p:spPr>
          <a:xfrm>
            <a:off x="5580112" y="6453336"/>
            <a:ext cx="3421092" cy="1175699"/>
          </a:xfrm>
          <a:prstGeom prst="rect">
            <a:avLst/>
          </a:prstGeom>
        </p:spPr>
      </p:pic>
    </p:spTree>
    <p:extLst>
      <p:ext uri="{BB962C8B-B14F-4D97-AF65-F5344CB8AC3E}">
        <p14:creationId xmlns:p14="http://schemas.microsoft.com/office/powerpoint/2010/main" val="349005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sp>
        <p:nvSpPr>
          <p:cNvPr id="8" name="Rectangle 7"/>
          <p:cNvSpPr/>
          <p:nvPr userDrawn="1"/>
        </p:nvSpPr>
        <p:spPr>
          <a:xfrm>
            <a:off x="0" y="0"/>
            <a:ext cx="395536" cy="6858000"/>
          </a:xfrm>
          <a:prstGeom prst="rect">
            <a:avLst/>
          </a:prstGeom>
          <a:solidFill>
            <a:srgbClr val="007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28701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58595B"/>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8595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8595B"/>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8595B"/>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8595B"/>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98F2E-998B-4F5D-81CC-4BE69C4EBB58}" type="datetimeFigureOut">
              <a:rPr lang="en-CA" smtClean="0">
                <a:solidFill>
                  <a:prstClr val="black">
                    <a:tint val="75000"/>
                  </a:prstClr>
                </a:solidFill>
              </a:rPr>
              <a:pPr/>
              <a:t>2016-10-27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8DC13-D988-4666-8CC0-25DE4E0FBFF7}" type="slidenum">
              <a:rPr lang="en-CA" smtClean="0">
                <a:solidFill>
                  <a:prstClr val="black">
                    <a:tint val="75000"/>
                  </a:prstClr>
                </a:solidFill>
              </a:rPr>
              <a:pPr/>
              <a:t>‹#›</a:t>
            </a:fld>
            <a:endParaRPr lang="en-CA">
              <a:solidFill>
                <a:prstClr val="black">
                  <a:tint val="75000"/>
                </a:prstClr>
              </a:solidFill>
            </a:endParaRPr>
          </a:p>
        </p:txBody>
      </p:sp>
      <p:sp>
        <p:nvSpPr>
          <p:cNvPr id="8" name="Rectangle 7"/>
          <p:cNvSpPr/>
          <p:nvPr userDrawn="1"/>
        </p:nvSpPr>
        <p:spPr>
          <a:xfrm>
            <a:off x="0" y="0"/>
            <a:ext cx="395536" cy="6858000"/>
          </a:xfrm>
          <a:prstGeom prst="rect">
            <a:avLst/>
          </a:prstGeom>
          <a:solidFill>
            <a:srgbClr val="007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524063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914400" rtl="0" eaLnBrk="1" latinLnBrk="0" hangingPunct="1">
        <a:spcBef>
          <a:spcPct val="0"/>
        </a:spcBef>
        <a:buNone/>
        <a:defRPr sz="4400" kern="1200">
          <a:solidFill>
            <a:srgbClr val="58595B"/>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8595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8595B"/>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8595B"/>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8595B"/>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Microsoft_Excel_97-2003_Worksheet1.xls"/></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mailto:bmacquar@uwo.c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933056"/>
            <a:ext cx="8242176" cy="1835919"/>
          </a:xfrm>
        </p:spPr>
        <p:txBody>
          <a:bodyPr>
            <a:normAutofit fontScale="90000"/>
          </a:bodyPr>
          <a:lstStyle/>
          <a:p>
            <a:r>
              <a:rPr lang="en-US" sz="4400" dirty="0" smtClean="0"/>
              <a:t>Domestic violence:</a:t>
            </a:r>
            <a:br>
              <a:rPr lang="en-US" sz="4400" dirty="0" smtClean="0"/>
            </a:br>
            <a:r>
              <a:rPr lang="en-US" sz="4400" dirty="0" smtClean="0"/>
              <a:t>A workplace health &amp; safety concern</a:t>
            </a:r>
            <a:endParaRPr lang="en-CA" sz="4400" dirty="0"/>
          </a:p>
        </p:txBody>
      </p:sp>
      <p:sp>
        <p:nvSpPr>
          <p:cNvPr id="3" name="Subtitle 2"/>
          <p:cNvSpPr>
            <a:spLocks noGrp="1"/>
          </p:cNvSpPr>
          <p:nvPr>
            <p:ph type="body" idx="1"/>
          </p:nvPr>
        </p:nvSpPr>
        <p:spPr>
          <a:xfrm>
            <a:off x="611560" y="2276872"/>
            <a:ext cx="8170168" cy="1500187"/>
          </a:xfrm>
        </p:spPr>
        <p:txBody>
          <a:bodyPr>
            <a:noAutofit/>
          </a:bodyPr>
          <a:lstStyle/>
          <a:p>
            <a:endParaRPr lang="en-CA" sz="2800" dirty="0"/>
          </a:p>
          <a:p>
            <a:r>
              <a:rPr lang="en-CA" sz="2800" dirty="0"/>
              <a:t> </a:t>
            </a:r>
          </a:p>
          <a:p>
            <a:r>
              <a:rPr lang="en-CA" sz="2600" dirty="0" smtClean="0"/>
              <a:t>CUPE ONTARIO</a:t>
            </a:r>
          </a:p>
          <a:p>
            <a:r>
              <a:rPr lang="en-CA" sz="2600" dirty="0" smtClean="0"/>
              <a:t>Health &amp; Safety/Injured Workers Conference</a:t>
            </a:r>
          </a:p>
          <a:p>
            <a:r>
              <a:rPr lang="en-CA" sz="2600" dirty="0" smtClean="0"/>
              <a:t>October 27</a:t>
            </a:r>
            <a:r>
              <a:rPr lang="en-CA" sz="2600" baseline="30000" dirty="0" smtClean="0"/>
              <a:t>th</a:t>
            </a:r>
            <a:r>
              <a:rPr lang="en-CA" sz="2600" dirty="0" smtClean="0"/>
              <a:t>, 2016 </a:t>
            </a:r>
          </a:p>
          <a:p>
            <a:endParaRPr lang="en-CA" sz="2800" b="1" dirty="0">
              <a:solidFill>
                <a:srgbClr val="007AA0"/>
              </a:solidFill>
            </a:endParaRPr>
          </a:p>
        </p:txBody>
      </p:sp>
    </p:spTree>
    <p:extLst>
      <p:ext uri="{BB962C8B-B14F-4D97-AF65-F5344CB8AC3E}">
        <p14:creationId xmlns:p14="http://schemas.microsoft.com/office/powerpoint/2010/main" val="853940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16" y="274638"/>
            <a:ext cx="7856484" cy="1143000"/>
          </a:xfrm>
        </p:spPr>
        <p:txBody>
          <a:bodyPr>
            <a:normAutofit/>
          </a:bodyPr>
          <a:lstStyle/>
          <a:p>
            <a:pPr algn="l"/>
            <a:r>
              <a:rPr lang="en-CA" sz="3600" b="1" dirty="0" smtClean="0">
                <a:cs typeface="Arial" panose="020B0604020202020204" pitchFamily="34" charset="0"/>
              </a:rPr>
              <a:t>DV prevalence</a:t>
            </a:r>
            <a:endParaRPr lang="en-CA" sz="3600" b="1" dirty="0">
              <a:cs typeface="Arial" panose="020B0604020202020204" pitchFamily="34" charset="0"/>
            </a:endParaRPr>
          </a:p>
        </p:txBody>
      </p:sp>
      <p:sp>
        <p:nvSpPr>
          <p:cNvPr id="3" name="Content Placeholder 2"/>
          <p:cNvSpPr>
            <a:spLocks noGrp="1"/>
          </p:cNvSpPr>
          <p:nvPr>
            <p:ph idx="1"/>
          </p:nvPr>
        </p:nvSpPr>
        <p:spPr>
          <a:xfrm>
            <a:off x="830316" y="1600200"/>
            <a:ext cx="7856483" cy="4525963"/>
          </a:xfrm>
        </p:spPr>
        <p:txBody>
          <a:bodyPr>
            <a:normAutofit/>
          </a:bodyPr>
          <a:lstStyle/>
          <a:p>
            <a:r>
              <a:rPr lang="en-CA" sz="2800" dirty="0" smtClean="0"/>
              <a:t>One third (33.6%) had experienced DV in their lifetime</a:t>
            </a:r>
          </a:p>
          <a:p>
            <a:r>
              <a:rPr lang="en-CA" sz="2800" dirty="0" smtClean="0"/>
              <a:t>Female, transgender, and Aboriginal respondents, those with disabilities, or a sexual orientation other than heterosexual had higher rates</a:t>
            </a:r>
          </a:p>
          <a:p>
            <a:r>
              <a:rPr lang="en-CA" sz="2800" dirty="0" smtClean="0"/>
              <a:t>Rates consistent with other large surveys</a:t>
            </a:r>
            <a:endParaRPr lang="en-CA" sz="2800" dirty="0"/>
          </a:p>
        </p:txBody>
      </p:sp>
    </p:spTree>
    <p:extLst>
      <p:ext uri="{BB962C8B-B14F-4D97-AF65-F5344CB8AC3E}">
        <p14:creationId xmlns:p14="http://schemas.microsoft.com/office/powerpoint/2010/main" val="1103446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766" y="0"/>
            <a:ext cx="7919378" cy="1143000"/>
          </a:xfrm>
        </p:spPr>
        <p:txBody>
          <a:bodyPr>
            <a:normAutofit/>
          </a:bodyPr>
          <a:lstStyle/>
          <a:p>
            <a:pPr algn="l"/>
            <a:r>
              <a:rPr lang="en-CA" sz="3600" b="1" dirty="0" smtClean="0">
                <a:cs typeface="Arial" panose="020B0604020202020204" pitchFamily="34" charset="0"/>
              </a:rPr>
              <a:t>Workplace</a:t>
            </a:r>
            <a:r>
              <a:rPr lang="en-CA" sz="3600" b="1" dirty="0" smtClean="0">
                <a:latin typeface="Arial" panose="020B0604020202020204" pitchFamily="34" charset="0"/>
                <a:cs typeface="Arial" panose="020B0604020202020204" pitchFamily="34" charset="0"/>
              </a:rPr>
              <a:t> Impact</a:t>
            </a:r>
            <a:endParaRPr lang="en-CA" sz="3600" b="1" dirty="0">
              <a:latin typeface="Arial" panose="020B0604020202020204" pitchFamily="34" charset="0"/>
              <a:cs typeface="Arial" panose="020B0604020202020204" pitchFamily="34" charset="0"/>
            </a:endParaRPr>
          </a:p>
        </p:txBody>
      </p:sp>
      <p:grpSp>
        <p:nvGrpSpPr>
          <p:cNvPr id="3" name="Group 14"/>
          <p:cNvGrpSpPr/>
          <p:nvPr/>
        </p:nvGrpSpPr>
        <p:grpSpPr>
          <a:xfrm>
            <a:off x="1331640" y="2204864"/>
            <a:ext cx="5184576" cy="3168352"/>
            <a:chOff x="323528" y="1468419"/>
            <a:chExt cx="2808312" cy="1944216"/>
          </a:xfrm>
        </p:grpSpPr>
        <p:sp>
          <p:nvSpPr>
            <p:cNvPr id="9" name="Rectangle 8"/>
            <p:cNvSpPr/>
            <p:nvPr/>
          </p:nvSpPr>
          <p:spPr>
            <a:xfrm>
              <a:off x="323528" y="1468419"/>
              <a:ext cx="2808312" cy="1944216"/>
            </a:xfrm>
            <a:prstGeom prst="rect">
              <a:avLst/>
            </a:prstGeom>
            <a:solidFill>
              <a:srgbClr val="28A0D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lumMod val="65000"/>
                    <a:lumOff val="35000"/>
                  </a:schemeClr>
                </a:solidFill>
              </a:endParaRPr>
            </a:p>
          </p:txBody>
        </p:sp>
        <p:sp>
          <p:nvSpPr>
            <p:cNvPr id="4" name="TextBox 3"/>
            <p:cNvSpPr txBox="1"/>
            <p:nvPr/>
          </p:nvSpPr>
          <p:spPr>
            <a:xfrm>
              <a:off x="395536" y="1628800"/>
              <a:ext cx="2736304" cy="1023007"/>
            </a:xfrm>
            <a:prstGeom prst="rect">
              <a:avLst/>
            </a:prstGeom>
            <a:noFill/>
          </p:spPr>
          <p:txBody>
            <a:bodyPr wrap="square" rtlCol="0">
              <a:spAutoFit/>
            </a:bodyPr>
            <a:lstStyle/>
            <a:p>
              <a:pPr>
                <a:lnSpc>
                  <a:spcPts val="4600"/>
                </a:lnSpc>
              </a:pPr>
              <a:r>
                <a:rPr lang="en-CA" sz="5400" dirty="0" smtClean="0">
                  <a:solidFill>
                    <a:schemeClr val="tx1">
                      <a:lumMod val="65000"/>
                      <a:lumOff val="35000"/>
                    </a:schemeClr>
                  </a:solidFill>
                </a:rPr>
                <a:t>38%</a:t>
              </a:r>
            </a:p>
            <a:p>
              <a:r>
                <a:rPr lang="en-CA" sz="3200" dirty="0" smtClean="0">
                  <a:solidFill>
                    <a:schemeClr val="tx1">
                      <a:lumMod val="65000"/>
                      <a:lumOff val="35000"/>
                    </a:schemeClr>
                  </a:solidFill>
                </a:rPr>
                <a:t>reported that DV affected their ability to get work</a:t>
              </a:r>
              <a:endParaRPr lang="en-CA" sz="3200" dirty="0">
                <a:solidFill>
                  <a:schemeClr val="tx1">
                    <a:lumMod val="65000"/>
                    <a:lumOff val="35000"/>
                  </a:schemeClr>
                </a:solidFill>
              </a:endParaRPr>
            </a:p>
          </p:txBody>
        </p:sp>
      </p:grpSp>
      <p:sp>
        <p:nvSpPr>
          <p:cNvPr id="19" name="Content Placeholder 2"/>
          <p:cNvSpPr>
            <a:spLocks noGrp="1"/>
          </p:cNvSpPr>
          <p:nvPr>
            <p:ph idx="1"/>
          </p:nvPr>
        </p:nvSpPr>
        <p:spPr>
          <a:xfrm>
            <a:off x="777766" y="1106845"/>
            <a:ext cx="6818570" cy="576064"/>
          </a:xfrm>
        </p:spPr>
        <p:txBody>
          <a:bodyPr>
            <a:normAutofit lnSpcReduction="10000"/>
          </a:bodyPr>
          <a:lstStyle/>
          <a:p>
            <a:pPr marL="0" indent="0">
              <a:buNone/>
            </a:pPr>
            <a:r>
              <a:rPr lang="en-CA" dirty="0" smtClean="0"/>
              <a:t>Among those who experienced DV…</a:t>
            </a:r>
            <a:endParaRPr lang="en-CA" dirty="0"/>
          </a:p>
        </p:txBody>
      </p:sp>
    </p:spTree>
    <p:extLst>
      <p:ext uri="{BB962C8B-B14F-4D97-AF65-F5344CB8AC3E}">
        <p14:creationId xmlns:p14="http://schemas.microsoft.com/office/powerpoint/2010/main" val="3596565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pPr algn="l"/>
            <a:r>
              <a:rPr lang="en-US" sz="3600" b="1" dirty="0" smtClean="0">
                <a:cs typeface="Arial" panose="020B0604020202020204" pitchFamily="34" charset="0"/>
              </a:rPr>
              <a:t>Getting to Work</a:t>
            </a:r>
            <a:endParaRPr lang="en-US" sz="3600" b="1" dirty="0">
              <a:cs typeface="Arial" panose="020B0604020202020204" pitchFamily="34" charset="0"/>
            </a:endParaRPr>
          </a:p>
        </p:txBody>
      </p:sp>
      <p:sp>
        <p:nvSpPr>
          <p:cNvPr id="3" name="Content Placeholder 2"/>
          <p:cNvSpPr>
            <a:spLocks noGrp="1"/>
          </p:cNvSpPr>
          <p:nvPr>
            <p:ph idx="1"/>
          </p:nvPr>
        </p:nvSpPr>
        <p:spPr>
          <a:xfrm>
            <a:off x="457200" y="1124744"/>
            <a:ext cx="8229600" cy="4525963"/>
          </a:xfrm>
        </p:spPr>
        <p:txBody>
          <a:bodyPr>
            <a:normAutofit fontScale="85000" lnSpcReduction="20000"/>
          </a:bodyPr>
          <a:lstStyle/>
          <a:p>
            <a:pPr marL="0" indent="0">
              <a:buNone/>
            </a:pPr>
            <a:r>
              <a:rPr lang="en-US" sz="2800" i="1" dirty="0"/>
              <a:t>“I would have to find a safe house because of violence at night. Then I would be without work clothing or school uniforms for the kids. My children and I would be too emotionally upset to go to work and school the next day.”</a:t>
            </a:r>
            <a:endParaRPr lang="en-US" sz="2800" dirty="0"/>
          </a:p>
          <a:p>
            <a:endParaRPr lang="en-US" sz="2800" i="1" dirty="0" smtClean="0"/>
          </a:p>
          <a:p>
            <a:pPr marL="0" indent="0">
              <a:buNone/>
            </a:pPr>
            <a:r>
              <a:rPr lang="en-US" sz="2800" i="1" dirty="0" smtClean="0"/>
              <a:t>“</a:t>
            </a:r>
            <a:r>
              <a:rPr lang="en-US" sz="2800" i="1" dirty="0"/>
              <a:t>Sleep deprivation affected [my] ability to focus at work or get there on time</a:t>
            </a:r>
            <a:r>
              <a:rPr lang="en-US" sz="2800" i="1" dirty="0" smtClean="0"/>
              <a:t>.”</a:t>
            </a:r>
          </a:p>
          <a:p>
            <a:endParaRPr lang="en-US" sz="2800" i="1" dirty="0"/>
          </a:p>
          <a:p>
            <a:pPr marL="0" indent="0">
              <a:buNone/>
            </a:pPr>
            <a:r>
              <a:rPr lang="en-US" sz="2800" i="1" dirty="0" smtClean="0"/>
              <a:t>“</a:t>
            </a:r>
            <a:r>
              <a:rPr lang="en-US" sz="2800" i="1" dirty="0"/>
              <a:t>I ended up taking a lot of time off and for the most part no one really understood exactly why I was gone for so long</a:t>
            </a:r>
            <a:r>
              <a:rPr lang="en-US" sz="2800" i="1" dirty="0" smtClean="0"/>
              <a:t>.”</a:t>
            </a:r>
          </a:p>
          <a:p>
            <a:endParaRPr lang="en-US" sz="1200" i="1" dirty="0"/>
          </a:p>
          <a:p>
            <a:pPr marL="0" indent="0">
              <a:buNone/>
            </a:pPr>
            <a:r>
              <a:rPr lang="en-US" sz="2800" i="1" dirty="0"/>
              <a:t>“[I] lied about injury and absence due to fear and not able to admit to abuse at that time.”</a:t>
            </a:r>
            <a:endParaRPr lang="en-US" sz="2800" dirty="0"/>
          </a:p>
        </p:txBody>
      </p:sp>
    </p:spTree>
    <p:extLst>
      <p:ext uri="{BB962C8B-B14F-4D97-AF65-F5344CB8AC3E}">
        <p14:creationId xmlns:p14="http://schemas.microsoft.com/office/powerpoint/2010/main" val="3239930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02" y="-92844"/>
            <a:ext cx="7982441" cy="1143000"/>
          </a:xfrm>
        </p:spPr>
        <p:txBody>
          <a:bodyPr>
            <a:normAutofit/>
          </a:bodyPr>
          <a:lstStyle/>
          <a:p>
            <a:pPr algn="l"/>
            <a:r>
              <a:rPr lang="en-CA" sz="3600" b="1" dirty="0" smtClean="0"/>
              <a:t>Workplace Impact</a:t>
            </a:r>
            <a:endParaRPr lang="en-CA" sz="3600" b="1" dirty="0"/>
          </a:p>
        </p:txBody>
      </p:sp>
      <p:grpSp>
        <p:nvGrpSpPr>
          <p:cNvPr id="15" name="Group 13"/>
          <p:cNvGrpSpPr/>
          <p:nvPr/>
        </p:nvGrpSpPr>
        <p:grpSpPr>
          <a:xfrm>
            <a:off x="1268079" y="2014426"/>
            <a:ext cx="6480720" cy="3312368"/>
            <a:chOff x="3203848" y="1875114"/>
            <a:chExt cx="3024336" cy="1584176"/>
          </a:xfrm>
        </p:grpSpPr>
        <p:sp>
          <p:nvSpPr>
            <p:cNvPr id="11" name="Rectangle 10"/>
            <p:cNvSpPr/>
            <p:nvPr/>
          </p:nvSpPr>
          <p:spPr>
            <a:xfrm>
              <a:off x="3203848" y="1875114"/>
              <a:ext cx="2952328" cy="1584176"/>
            </a:xfrm>
            <a:prstGeom prst="rect">
              <a:avLst/>
            </a:prstGeom>
            <a:solidFill>
              <a:srgbClr val="28A0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3275856" y="1947123"/>
              <a:ext cx="2952328" cy="532364"/>
            </a:xfrm>
            <a:prstGeom prst="rect">
              <a:avLst/>
            </a:prstGeom>
            <a:noFill/>
          </p:spPr>
          <p:txBody>
            <a:bodyPr wrap="square" rtlCol="0">
              <a:spAutoFit/>
            </a:bodyPr>
            <a:lstStyle/>
            <a:p>
              <a:pPr>
                <a:lnSpc>
                  <a:spcPts val="4600"/>
                </a:lnSpc>
              </a:pPr>
              <a:r>
                <a:rPr lang="en-CA" sz="5400" dirty="0" smtClean="0">
                  <a:solidFill>
                    <a:schemeClr val="tx1">
                      <a:lumMod val="65000"/>
                      <a:lumOff val="35000"/>
                    </a:schemeClr>
                  </a:solidFill>
                </a:rPr>
                <a:t>53.5%</a:t>
              </a:r>
            </a:p>
            <a:p>
              <a:r>
                <a:rPr lang="en-CA" sz="2800" dirty="0" smtClean="0">
                  <a:solidFill>
                    <a:schemeClr val="tx1">
                      <a:lumMod val="65000"/>
                      <a:lumOff val="35000"/>
                    </a:schemeClr>
                  </a:solidFill>
                </a:rPr>
                <a:t>experienced DV at or near the workplace</a:t>
              </a:r>
              <a:endParaRPr lang="en-CA" sz="2800" dirty="0">
                <a:solidFill>
                  <a:schemeClr val="tx1">
                    <a:lumMod val="65000"/>
                    <a:lumOff val="35000"/>
                  </a:schemeClr>
                </a:solidFill>
              </a:endParaRPr>
            </a:p>
          </p:txBody>
        </p:sp>
      </p:grpSp>
      <p:sp>
        <p:nvSpPr>
          <p:cNvPr id="19" name="Content Placeholder 2"/>
          <p:cNvSpPr>
            <a:spLocks noGrp="1"/>
          </p:cNvSpPr>
          <p:nvPr>
            <p:ph idx="1"/>
          </p:nvPr>
        </p:nvSpPr>
        <p:spPr>
          <a:xfrm>
            <a:off x="714703" y="1050156"/>
            <a:ext cx="6876440" cy="576064"/>
          </a:xfrm>
        </p:spPr>
        <p:txBody>
          <a:bodyPr>
            <a:normAutofit lnSpcReduction="10000"/>
          </a:bodyPr>
          <a:lstStyle/>
          <a:p>
            <a:pPr marL="0" indent="0">
              <a:buNone/>
            </a:pPr>
            <a:r>
              <a:rPr lang="en-CA" dirty="0" smtClean="0"/>
              <a:t>Among those who experienced DV…</a:t>
            </a:r>
            <a:endParaRPr lang="en-CA" dirty="0"/>
          </a:p>
        </p:txBody>
      </p:sp>
    </p:spTree>
    <p:extLst>
      <p:ext uri="{BB962C8B-B14F-4D97-AF65-F5344CB8AC3E}">
        <p14:creationId xmlns:p14="http://schemas.microsoft.com/office/powerpoint/2010/main" val="3853908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6"/>
            <a:ext cx="8229600" cy="1143000"/>
          </a:xfrm>
        </p:spPr>
        <p:txBody>
          <a:bodyPr>
            <a:normAutofit/>
          </a:bodyPr>
          <a:lstStyle/>
          <a:p>
            <a:pPr algn="l"/>
            <a:r>
              <a:rPr lang="en-CA" sz="3600" b="1" dirty="0" smtClean="0">
                <a:cs typeface="Arial" panose="020B0604020202020204" pitchFamily="34" charset="0"/>
              </a:rPr>
              <a:t>DV at the Workplace</a:t>
            </a:r>
            <a:endParaRPr lang="en-CA" sz="3600" b="1" dirty="0">
              <a:cs typeface="Arial" panose="020B0604020202020204" pitchFamily="34" charset="0"/>
            </a:endParaRPr>
          </a:p>
        </p:txBody>
      </p:sp>
      <p:pic>
        <p:nvPicPr>
          <p:cNvPr id="4" name="Picture 3" descr="DVwork_CanCouncil_Figure3.png"/>
          <p:cNvPicPr>
            <a:picLocks noChangeAspect="1"/>
          </p:cNvPicPr>
          <p:nvPr/>
        </p:nvPicPr>
        <p:blipFill>
          <a:blip r:embed="rId2" cstate="print"/>
          <a:stretch>
            <a:fillRect/>
          </a:stretch>
        </p:blipFill>
        <p:spPr>
          <a:xfrm>
            <a:off x="611560" y="1628800"/>
            <a:ext cx="8218658" cy="3240360"/>
          </a:xfrm>
          <a:prstGeom prst="rect">
            <a:avLst/>
          </a:prstGeom>
        </p:spPr>
      </p:pic>
    </p:spTree>
    <p:extLst>
      <p:ext uri="{BB962C8B-B14F-4D97-AF65-F5344CB8AC3E}">
        <p14:creationId xmlns:p14="http://schemas.microsoft.com/office/powerpoint/2010/main" val="2385179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152" y="116632"/>
            <a:ext cx="8024648" cy="1143000"/>
          </a:xfrm>
        </p:spPr>
        <p:txBody>
          <a:bodyPr>
            <a:normAutofit/>
          </a:bodyPr>
          <a:lstStyle/>
          <a:p>
            <a:pPr algn="l"/>
            <a:r>
              <a:rPr lang="en-US" sz="4000" b="1" dirty="0" smtClean="0"/>
              <a:t>DV at the Workplace</a:t>
            </a:r>
            <a:endParaRPr lang="en-US" sz="4000" b="1" dirty="0"/>
          </a:p>
        </p:txBody>
      </p:sp>
      <p:sp>
        <p:nvSpPr>
          <p:cNvPr id="3" name="Content Placeholder 2"/>
          <p:cNvSpPr>
            <a:spLocks noGrp="1"/>
          </p:cNvSpPr>
          <p:nvPr>
            <p:ph idx="1"/>
          </p:nvPr>
        </p:nvSpPr>
        <p:spPr>
          <a:xfrm>
            <a:off x="662151" y="1259632"/>
            <a:ext cx="8055195" cy="4525963"/>
          </a:xfrm>
        </p:spPr>
        <p:txBody>
          <a:bodyPr>
            <a:normAutofit lnSpcReduction="10000"/>
          </a:bodyPr>
          <a:lstStyle/>
          <a:p>
            <a:r>
              <a:rPr lang="en-US" sz="2400" i="1" dirty="0" smtClean="0"/>
              <a:t>“</a:t>
            </a:r>
            <a:r>
              <a:rPr lang="en-US" sz="2400" i="1" dirty="0"/>
              <a:t>Constant phone calls prevented me from doing my job properly, as it tied up the phone required for business</a:t>
            </a:r>
            <a:r>
              <a:rPr lang="en-US" sz="2400" i="1" dirty="0" smtClean="0"/>
              <a:t>.” </a:t>
            </a:r>
          </a:p>
          <a:p>
            <a:endParaRPr lang="en-US" sz="2400" i="1" dirty="0"/>
          </a:p>
          <a:p>
            <a:r>
              <a:rPr lang="en-US" sz="2400" i="1" dirty="0"/>
              <a:t>“He pretended to be security and dragged me out of work</a:t>
            </a:r>
            <a:r>
              <a:rPr lang="en-US" sz="2400" i="1" dirty="0" smtClean="0"/>
              <a:t>.”</a:t>
            </a:r>
          </a:p>
          <a:p>
            <a:endParaRPr lang="en-US" sz="2400" i="1" dirty="0" smtClean="0"/>
          </a:p>
          <a:p>
            <a:r>
              <a:rPr lang="en-US" sz="2400" i="1" dirty="0"/>
              <a:t>“[The abuser] would phone my workplace to see what time I had left, and phoned when I arrived to make sure I was actually going to work</a:t>
            </a:r>
            <a:r>
              <a:rPr lang="en-US" sz="2400" i="1" dirty="0" smtClean="0"/>
              <a:t>.”</a:t>
            </a:r>
          </a:p>
          <a:p>
            <a:endParaRPr lang="en-US" sz="2400" i="1" dirty="0" smtClean="0"/>
          </a:p>
          <a:p>
            <a:r>
              <a:rPr lang="en-US" sz="2400" i="1" dirty="0" smtClean="0"/>
              <a:t>“</a:t>
            </a:r>
            <a:r>
              <a:rPr lang="en-US" sz="2400" i="1" dirty="0"/>
              <a:t>My ex-husband threatened to call my employer to tell them lies about me.”</a:t>
            </a:r>
          </a:p>
          <a:p>
            <a:endParaRPr lang="en-US" dirty="0"/>
          </a:p>
        </p:txBody>
      </p:sp>
    </p:spTree>
    <p:extLst>
      <p:ext uri="{BB962C8B-B14F-4D97-AF65-F5344CB8AC3E}">
        <p14:creationId xmlns:p14="http://schemas.microsoft.com/office/powerpoint/2010/main" val="1892866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0897"/>
            <a:ext cx="7560840" cy="1143000"/>
          </a:xfrm>
        </p:spPr>
        <p:txBody>
          <a:bodyPr>
            <a:normAutofit/>
          </a:bodyPr>
          <a:lstStyle/>
          <a:p>
            <a:pPr algn="l"/>
            <a:r>
              <a:rPr lang="en-CA" sz="4000" b="1" dirty="0" smtClean="0"/>
              <a:t>Workplace Impact</a:t>
            </a:r>
            <a:endParaRPr lang="en-CA" sz="4000" b="1" dirty="0"/>
          </a:p>
        </p:txBody>
      </p:sp>
      <p:grpSp>
        <p:nvGrpSpPr>
          <p:cNvPr id="16" name="Group 17"/>
          <p:cNvGrpSpPr/>
          <p:nvPr/>
        </p:nvGrpSpPr>
        <p:grpSpPr>
          <a:xfrm>
            <a:off x="1079612" y="2564904"/>
            <a:ext cx="6912768" cy="2304256"/>
            <a:chOff x="5076056" y="2924944"/>
            <a:chExt cx="4608512" cy="1512168"/>
          </a:xfrm>
        </p:grpSpPr>
        <p:sp>
          <p:nvSpPr>
            <p:cNvPr id="12" name="Rectangle 11"/>
            <p:cNvSpPr/>
            <p:nvPr/>
          </p:nvSpPr>
          <p:spPr>
            <a:xfrm>
              <a:off x="5076056" y="2924944"/>
              <a:ext cx="4608512" cy="1512168"/>
            </a:xfrm>
            <a:prstGeom prst="rect">
              <a:avLst/>
            </a:prstGeom>
            <a:solidFill>
              <a:srgbClr val="28A0D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5148064" y="2996952"/>
              <a:ext cx="4392488" cy="1420902"/>
            </a:xfrm>
            <a:prstGeom prst="rect">
              <a:avLst/>
            </a:prstGeom>
            <a:noFill/>
          </p:spPr>
          <p:txBody>
            <a:bodyPr wrap="square" rtlCol="0">
              <a:spAutoFit/>
            </a:bodyPr>
            <a:lstStyle/>
            <a:p>
              <a:pPr>
                <a:lnSpc>
                  <a:spcPts val="4600"/>
                </a:lnSpc>
              </a:pPr>
              <a:r>
                <a:rPr lang="en-CA" sz="5400" dirty="0" smtClean="0"/>
                <a:t>81.9%</a:t>
              </a:r>
            </a:p>
            <a:p>
              <a:r>
                <a:rPr lang="en-CA" sz="2400" dirty="0" smtClean="0"/>
                <a:t>found that DV negatively affected their work performance</a:t>
              </a:r>
              <a:endParaRPr lang="en-CA" dirty="0"/>
            </a:p>
          </p:txBody>
        </p:sp>
      </p:grpSp>
      <p:sp>
        <p:nvSpPr>
          <p:cNvPr id="19" name="Content Placeholder 2"/>
          <p:cNvSpPr>
            <a:spLocks noGrp="1"/>
          </p:cNvSpPr>
          <p:nvPr>
            <p:ph idx="1"/>
          </p:nvPr>
        </p:nvSpPr>
        <p:spPr>
          <a:xfrm>
            <a:off x="755576" y="1265768"/>
            <a:ext cx="7056784" cy="576064"/>
          </a:xfrm>
        </p:spPr>
        <p:txBody>
          <a:bodyPr>
            <a:normAutofit lnSpcReduction="10000"/>
          </a:bodyPr>
          <a:lstStyle/>
          <a:p>
            <a:pPr marL="0" indent="0">
              <a:buNone/>
            </a:pPr>
            <a:r>
              <a:rPr lang="en-CA" dirty="0" smtClean="0"/>
              <a:t>Among those who experienced DV…</a:t>
            </a:r>
            <a:endParaRPr lang="en-CA" dirty="0"/>
          </a:p>
        </p:txBody>
      </p:sp>
    </p:spTree>
    <p:extLst>
      <p:ext uri="{BB962C8B-B14F-4D97-AF65-F5344CB8AC3E}">
        <p14:creationId xmlns:p14="http://schemas.microsoft.com/office/powerpoint/2010/main" val="4175348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79" y="481236"/>
            <a:ext cx="8229600" cy="1143000"/>
          </a:xfrm>
        </p:spPr>
        <p:txBody>
          <a:bodyPr>
            <a:normAutofit/>
          </a:bodyPr>
          <a:lstStyle/>
          <a:p>
            <a:r>
              <a:rPr lang="en-CA" sz="3600" dirty="0" smtClean="0">
                <a:solidFill>
                  <a:schemeClr val="bg1"/>
                </a:solidFill>
                <a:latin typeface="Arial" panose="020B0604020202020204" pitchFamily="34" charset="0"/>
                <a:cs typeface="Arial" panose="020B0604020202020204" pitchFamily="34" charset="0"/>
              </a:rPr>
              <a:t>Results – DV &amp; Workplace Impacts</a:t>
            </a:r>
            <a:endParaRPr lang="en-CA"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24910" y="1052736"/>
            <a:ext cx="7844242" cy="5360640"/>
          </a:xfrm>
        </p:spPr>
        <p:txBody>
          <a:bodyPr>
            <a:normAutofit/>
          </a:bodyPr>
          <a:lstStyle/>
          <a:p>
            <a:r>
              <a:rPr lang="en-CA" sz="2800" dirty="0" smtClean="0"/>
              <a:t>Negative Impacts:</a:t>
            </a:r>
          </a:p>
          <a:p>
            <a:pPr lvl="1"/>
            <a:r>
              <a:rPr lang="en-CA" dirty="0" smtClean="0"/>
              <a:t>distracted (66%; e.g., by stress, abusive emails etc.)</a:t>
            </a:r>
          </a:p>
          <a:p>
            <a:pPr lvl="1"/>
            <a:r>
              <a:rPr lang="en-CA" dirty="0" smtClean="0"/>
              <a:t>tired (62.1%; due to sleep deprivation from the DV)</a:t>
            </a:r>
          </a:p>
          <a:p>
            <a:pPr lvl="1"/>
            <a:r>
              <a:rPr lang="en-CA" dirty="0" smtClean="0"/>
              <a:t>unwell (62.0%; anxiety, depression, headache from DV)</a:t>
            </a:r>
          </a:p>
          <a:p>
            <a:pPr lvl="1"/>
            <a:r>
              <a:rPr lang="en-CA" dirty="0" smtClean="0"/>
              <a:t>injured (16%; from the DV)</a:t>
            </a:r>
          </a:p>
          <a:p>
            <a:pPr lvl="1"/>
            <a:endParaRPr lang="en-CA" dirty="0"/>
          </a:p>
        </p:txBody>
      </p:sp>
      <p:sp>
        <p:nvSpPr>
          <p:cNvPr id="4" name="Title 1"/>
          <p:cNvSpPr txBox="1">
            <a:spLocks/>
          </p:cNvSpPr>
          <p:nvPr/>
        </p:nvSpPr>
        <p:spPr>
          <a:xfrm>
            <a:off x="732231" y="346646"/>
            <a:ext cx="8229600"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7AA0"/>
                </a:solidFill>
                <a:latin typeface="+mj-lt"/>
                <a:ea typeface="+mj-ea"/>
                <a:cs typeface="+mj-cs"/>
              </a:defRPr>
            </a:lvl1pPr>
          </a:lstStyle>
          <a:p>
            <a:pPr algn="l"/>
            <a:r>
              <a:rPr lang="en-CA" sz="3600" b="1" dirty="0" smtClean="0">
                <a:latin typeface="Arial" panose="020B0604020202020204" pitchFamily="34" charset="0"/>
                <a:cs typeface="Arial" panose="020B0604020202020204" pitchFamily="34" charset="0"/>
              </a:rPr>
              <a:t>Impacts</a:t>
            </a:r>
            <a:endParaRPr lang="en-CA"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2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489" y="295659"/>
            <a:ext cx="8229600" cy="1143000"/>
          </a:xfrm>
        </p:spPr>
        <p:txBody>
          <a:bodyPr>
            <a:normAutofit/>
          </a:bodyPr>
          <a:lstStyle/>
          <a:p>
            <a:pPr algn="l"/>
            <a:r>
              <a:rPr lang="en-US" sz="3600" b="1" dirty="0" smtClean="0"/>
              <a:t>Negative Impact</a:t>
            </a:r>
            <a:r>
              <a:rPr lang="en-US" sz="3600" b="1" dirty="0"/>
              <a:t> </a:t>
            </a:r>
            <a:r>
              <a:rPr lang="en-US" sz="3600" b="1" dirty="0" smtClean="0"/>
              <a:t>on Performance</a:t>
            </a:r>
            <a:endParaRPr lang="en-US" sz="3600" b="1" dirty="0"/>
          </a:p>
        </p:txBody>
      </p:sp>
      <p:sp>
        <p:nvSpPr>
          <p:cNvPr id="3" name="Content Placeholder 2"/>
          <p:cNvSpPr>
            <a:spLocks noGrp="1"/>
          </p:cNvSpPr>
          <p:nvPr>
            <p:ph idx="1"/>
          </p:nvPr>
        </p:nvSpPr>
        <p:spPr>
          <a:xfrm>
            <a:off x="751489" y="1589689"/>
            <a:ext cx="8229600" cy="4525963"/>
          </a:xfrm>
        </p:spPr>
        <p:txBody>
          <a:bodyPr>
            <a:normAutofit/>
          </a:bodyPr>
          <a:lstStyle/>
          <a:p>
            <a:pPr marL="0" indent="0">
              <a:buNone/>
            </a:pPr>
            <a:r>
              <a:rPr lang="en-US" sz="2400" i="1" dirty="0" smtClean="0"/>
              <a:t>“</a:t>
            </a:r>
            <a:r>
              <a:rPr lang="en-US" sz="2400" i="1" dirty="0"/>
              <a:t>I was tired and distracted yet work was a place where I felt safe</a:t>
            </a:r>
            <a:r>
              <a:rPr lang="en-US" sz="2400" i="1" dirty="0" smtClean="0"/>
              <a:t>.”</a:t>
            </a:r>
          </a:p>
          <a:p>
            <a:endParaRPr lang="en-US" sz="2400" i="1" dirty="0" smtClean="0"/>
          </a:p>
          <a:p>
            <a:pPr marL="0" indent="0">
              <a:buNone/>
            </a:pPr>
            <a:r>
              <a:rPr lang="en-US" sz="2400" i="1" dirty="0"/>
              <a:t>“...there’s no doubt it had impact, but I took pride in my ability to stay </a:t>
            </a:r>
            <a:r>
              <a:rPr lang="en-US" sz="2400" i="1" dirty="0" smtClean="0"/>
              <a:t>focused </a:t>
            </a:r>
            <a:r>
              <a:rPr lang="en-US" sz="2400" i="1" dirty="0"/>
              <a:t>and on task with a professional presentation. However, those were very difficult times.” </a:t>
            </a:r>
            <a:endParaRPr lang="en-US" sz="2400" i="1" dirty="0" smtClean="0"/>
          </a:p>
          <a:p>
            <a:endParaRPr lang="en-US" sz="2400" i="1" dirty="0" smtClean="0"/>
          </a:p>
          <a:p>
            <a:pPr marL="0" indent="0">
              <a:buNone/>
            </a:pPr>
            <a:r>
              <a:rPr lang="en-US" sz="2400" i="1" dirty="0"/>
              <a:t>“Dealing with my ex-husband left me feeling anxious, tired due to lack of sleep. It affected the pleasure my work usually gives me.”</a:t>
            </a:r>
          </a:p>
          <a:p>
            <a:endParaRPr lang="en-US" dirty="0"/>
          </a:p>
          <a:p>
            <a:endParaRPr lang="en-US" dirty="0"/>
          </a:p>
        </p:txBody>
      </p:sp>
    </p:spTree>
    <p:extLst>
      <p:ext uri="{BB962C8B-B14F-4D97-AF65-F5344CB8AC3E}">
        <p14:creationId xmlns:p14="http://schemas.microsoft.com/office/powerpoint/2010/main" val="877367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Concerns</a:t>
            </a:r>
            <a:endParaRPr lang="en-US" b="1" dirty="0"/>
          </a:p>
        </p:txBody>
      </p:sp>
      <p:sp>
        <p:nvSpPr>
          <p:cNvPr id="3" name="Content Placeholder 2"/>
          <p:cNvSpPr>
            <a:spLocks noGrp="1"/>
          </p:cNvSpPr>
          <p:nvPr>
            <p:ph idx="1"/>
          </p:nvPr>
        </p:nvSpPr>
        <p:spPr/>
        <p:txBody>
          <a:bodyPr/>
          <a:lstStyle/>
          <a:p>
            <a:r>
              <a:rPr lang="en-US" dirty="0" smtClean="0"/>
              <a:t>Warning signs?</a:t>
            </a:r>
          </a:p>
          <a:p>
            <a:r>
              <a:rPr lang="en-US" dirty="0" smtClean="0"/>
              <a:t>Risk factors?</a:t>
            </a:r>
          </a:p>
          <a:p>
            <a:r>
              <a:rPr lang="en-US" dirty="0" smtClean="0"/>
              <a:t>Health &amp; Safety concerns?</a:t>
            </a:r>
            <a:endParaRPr lang="en-US" dirty="0"/>
          </a:p>
        </p:txBody>
      </p:sp>
    </p:spTree>
    <p:extLst>
      <p:ext uri="{BB962C8B-B14F-4D97-AF65-F5344CB8AC3E}">
        <p14:creationId xmlns:p14="http://schemas.microsoft.com/office/powerpoint/2010/main" val="1410663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96648" cy="1143000"/>
          </a:xfrm>
        </p:spPr>
        <p:txBody>
          <a:bodyPr vert="horz" lIns="91440" tIns="45720" rIns="91440" bIns="45720" rtlCol="0" anchor="ctr">
            <a:normAutofit/>
          </a:bodyPr>
          <a:lstStyle/>
          <a:p>
            <a:pPr algn="l"/>
            <a:r>
              <a:rPr lang="en-CA" sz="4000" b="1" dirty="0">
                <a:solidFill>
                  <a:srgbClr val="007AA0"/>
                </a:solidFill>
              </a:rPr>
              <a:t>Why </a:t>
            </a:r>
            <a:r>
              <a:rPr lang="en-CA" sz="4000" b="1" dirty="0" smtClean="0">
                <a:solidFill>
                  <a:srgbClr val="007AA0"/>
                </a:solidFill>
              </a:rPr>
              <a:t>a trade </a:t>
            </a:r>
            <a:r>
              <a:rPr lang="en-CA" sz="4000" b="1" dirty="0">
                <a:solidFill>
                  <a:srgbClr val="007AA0"/>
                </a:solidFill>
              </a:rPr>
              <a:t>union issue?</a:t>
            </a:r>
          </a:p>
        </p:txBody>
      </p:sp>
      <p:sp>
        <p:nvSpPr>
          <p:cNvPr id="3" name="Content Placeholder 2"/>
          <p:cNvSpPr>
            <a:spLocks noGrp="1"/>
          </p:cNvSpPr>
          <p:nvPr>
            <p:ph idx="1"/>
          </p:nvPr>
        </p:nvSpPr>
        <p:spPr>
          <a:xfrm>
            <a:off x="869324" y="1314450"/>
            <a:ext cx="7772400" cy="4525963"/>
          </a:xfrm>
        </p:spPr>
        <p:txBody>
          <a:bodyPr>
            <a:normAutofit lnSpcReduction="10000"/>
          </a:bodyPr>
          <a:lstStyle/>
          <a:p>
            <a:pPr marL="0" indent="0">
              <a:buNone/>
            </a:pPr>
            <a:r>
              <a:rPr lang="en-US" dirty="0"/>
              <a:t>Domestic </a:t>
            </a:r>
            <a:r>
              <a:rPr lang="en-US" dirty="0" smtClean="0"/>
              <a:t>violence:</a:t>
            </a:r>
            <a:endParaRPr lang="en-CA" dirty="0" smtClean="0"/>
          </a:p>
          <a:p>
            <a:r>
              <a:rPr lang="en-CA" sz="2800" dirty="0" smtClean="0"/>
              <a:t>Widespread </a:t>
            </a:r>
          </a:p>
          <a:p>
            <a:pPr lvl="1"/>
            <a:r>
              <a:rPr lang="en-CA" sz="2400" dirty="0" smtClean="0"/>
              <a:t>without </a:t>
            </a:r>
            <a:r>
              <a:rPr lang="en-CA" sz="2400" dirty="0"/>
              <a:t>doubt </a:t>
            </a:r>
            <a:r>
              <a:rPr lang="en-CA" sz="2400" dirty="0" smtClean="0"/>
              <a:t>many CUPE </a:t>
            </a:r>
            <a:r>
              <a:rPr lang="en-CA" sz="2400" dirty="0"/>
              <a:t>members </a:t>
            </a:r>
            <a:r>
              <a:rPr lang="en-CA" sz="2400" dirty="0" smtClean="0"/>
              <a:t>are affected</a:t>
            </a:r>
          </a:p>
          <a:p>
            <a:r>
              <a:rPr lang="en-CA" sz="2800" dirty="0" smtClean="0"/>
              <a:t>Deeply impacts workers</a:t>
            </a:r>
            <a:r>
              <a:rPr lang="en-CA" sz="2800" dirty="0"/>
              <a:t>’ lives and work </a:t>
            </a:r>
            <a:endParaRPr lang="en-CA" sz="2800" dirty="0" smtClean="0"/>
          </a:p>
          <a:p>
            <a:r>
              <a:rPr lang="en-US" sz="2800" dirty="0" smtClean="0"/>
              <a:t>Can </a:t>
            </a:r>
            <a:r>
              <a:rPr lang="en-US" sz="2800" dirty="0"/>
              <a:t>affect job performance </a:t>
            </a:r>
          </a:p>
          <a:p>
            <a:pPr lvl="1"/>
            <a:r>
              <a:rPr lang="en-US" sz="2400" dirty="0"/>
              <a:t>therefore job prospects and security</a:t>
            </a:r>
          </a:p>
          <a:p>
            <a:r>
              <a:rPr lang="en-US" sz="2800" dirty="0"/>
              <a:t>Threatens </a:t>
            </a:r>
            <a:r>
              <a:rPr lang="en-US" sz="2800" dirty="0" smtClean="0"/>
              <a:t>health </a:t>
            </a:r>
            <a:r>
              <a:rPr lang="en-US" sz="2800" dirty="0"/>
              <a:t>and </a:t>
            </a:r>
            <a:r>
              <a:rPr lang="en-US" sz="2800" dirty="0" smtClean="0"/>
              <a:t>safety</a:t>
            </a:r>
          </a:p>
          <a:p>
            <a:pPr lvl="1"/>
            <a:r>
              <a:rPr lang="en-US" sz="2400" dirty="0" smtClean="0"/>
              <a:t>Victims/survivors &amp; coworkers</a:t>
            </a:r>
          </a:p>
          <a:p>
            <a:pPr lvl="1"/>
            <a:r>
              <a:rPr lang="en-US" sz="2400" dirty="0" smtClean="0"/>
              <a:t>Offenders &amp; coworkers</a:t>
            </a:r>
          </a:p>
          <a:p>
            <a:r>
              <a:rPr lang="en-US" sz="2800" dirty="0" smtClean="0"/>
              <a:t>Can </a:t>
            </a:r>
            <a:r>
              <a:rPr lang="en-US" sz="2800" dirty="0"/>
              <a:t>threaten </a:t>
            </a:r>
            <a:r>
              <a:rPr lang="en-US" sz="2800" dirty="0" smtClean="0"/>
              <a:t> </a:t>
            </a:r>
            <a:r>
              <a:rPr lang="en-US" sz="2800" dirty="0"/>
              <a:t>lives</a:t>
            </a:r>
          </a:p>
          <a:p>
            <a:endParaRPr lang="en-CA" sz="2400" dirty="0" smtClean="0"/>
          </a:p>
          <a:p>
            <a:endParaRPr lang="en-CA" sz="2400" dirty="0"/>
          </a:p>
        </p:txBody>
      </p:sp>
    </p:spTree>
    <p:extLst>
      <p:ext uri="{BB962C8B-B14F-4D97-AF65-F5344CB8AC3E}">
        <p14:creationId xmlns:p14="http://schemas.microsoft.com/office/powerpoint/2010/main" val="3788597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276736"/>
            <a:ext cx="8229600" cy="1143000"/>
          </a:xfrm>
        </p:spPr>
        <p:txBody>
          <a:bodyPr>
            <a:normAutofit/>
          </a:bodyPr>
          <a:lstStyle/>
          <a:p>
            <a:pPr algn="l"/>
            <a:r>
              <a:rPr lang="en-US" sz="4000" b="1" dirty="0" smtClean="0">
                <a:cs typeface="Arial" panose="020B0604020202020204" pitchFamily="34" charset="0"/>
              </a:rPr>
              <a:t>What Do Co-Workers See?</a:t>
            </a:r>
            <a:endParaRPr lang="en-US" sz="4000" b="1" dirty="0">
              <a:cs typeface="Arial" panose="020B0604020202020204" pitchFamily="34" charset="0"/>
            </a:endParaRPr>
          </a:p>
        </p:txBody>
      </p:sp>
      <p:grpSp>
        <p:nvGrpSpPr>
          <p:cNvPr id="7" name="Group 15"/>
          <p:cNvGrpSpPr/>
          <p:nvPr/>
        </p:nvGrpSpPr>
        <p:grpSpPr>
          <a:xfrm>
            <a:off x="395536" y="1700808"/>
            <a:ext cx="3816424" cy="2448272"/>
            <a:chOff x="395536" y="4971459"/>
            <a:chExt cx="3168352" cy="1512168"/>
          </a:xfrm>
        </p:grpSpPr>
        <p:sp>
          <p:nvSpPr>
            <p:cNvPr id="8" name="Rectangle 7"/>
            <p:cNvSpPr/>
            <p:nvPr/>
          </p:nvSpPr>
          <p:spPr>
            <a:xfrm>
              <a:off x="395536" y="4971459"/>
              <a:ext cx="3168352" cy="1512168"/>
            </a:xfrm>
            <a:prstGeom prst="rect">
              <a:avLst/>
            </a:prstGeom>
            <a:solidFill>
              <a:srgbClr val="28A0D8">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395536" y="5043467"/>
              <a:ext cx="3168352" cy="390912"/>
            </a:xfrm>
            <a:prstGeom prst="rect">
              <a:avLst/>
            </a:prstGeom>
            <a:noFill/>
          </p:spPr>
          <p:txBody>
            <a:bodyPr wrap="square" rtlCol="0">
              <a:spAutoFit/>
            </a:bodyPr>
            <a:lstStyle/>
            <a:p>
              <a:pPr>
                <a:lnSpc>
                  <a:spcPts val="4600"/>
                </a:lnSpc>
              </a:pPr>
              <a:endParaRPr lang="en-CA" dirty="0"/>
            </a:p>
          </p:txBody>
        </p:sp>
      </p:grpSp>
      <p:grpSp>
        <p:nvGrpSpPr>
          <p:cNvPr id="11" name="Group 15"/>
          <p:cNvGrpSpPr/>
          <p:nvPr/>
        </p:nvGrpSpPr>
        <p:grpSpPr>
          <a:xfrm>
            <a:off x="4551594" y="2816932"/>
            <a:ext cx="4320480" cy="2664296"/>
            <a:chOff x="341835" y="4971459"/>
            <a:chExt cx="3222053" cy="1512168"/>
          </a:xfrm>
        </p:grpSpPr>
        <p:sp>
          <p:nvSpPr>
            <p:cNvPr id="12" name="Rectangle 11"/>
            <p:cNvSpPr/>
            <p:nvPr/>
          </p:nvSpPr>
          <p:spPr>
            <a:xfrm>
              <a:off x="395536" y="4971459"/>
              <a:ext cx="3168352" cy="1512168"/>
            </a:xfrm>
            <a:prstGeom prst="rect">
              <a:avLst/>
            </a:prstGeom>
            <a:solidFill>
              <a:srgbClr val="28A0D8">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lumMod val="65000"/>
                    <a:lumOff val="35000"/>
                  </a:schemeClr>
                </a:solidFill>
              </a:endParaRPr>
            </a:p>
          </p:txBody>
        </p:sp>
        <p:sp>
          <p:nvSpPr>
            <p:cNvPr id="13" name="TextBox 12"/>
            <p:cNvSpPr txBox="1"/>
            <p:nvPr/>
          </p:nvSpPr>
          <p:spPr>
            <a:xfrm>
              <a:off x="341835" y="5057869"/>
              <a:ext cx="3168352" cy="387216"/>
            </a:xfrm>
            <a:prstGeom prst="rect">
              <a:avLst/>
            </a:prstGeom>
            <a:noFill/>
          </p:spPr>
          <p:txBody>
            <a:bodyPr wrap="square" rtlCol="0">
              <a:spAutoFit/>
            </a:bodyPr>
            <a:lstStyle/>
            <a:p>
              <a:pPr>
                <a:lnSpc>
                  <a:spcPts val="4600"/>
                </a:lnSpc>
              </a:pPr>
              <a:endParaRPr lang="en-CA" sz="5400" dirty="0" smtClean="0">
                <a:solidFill>
                  <a:schemeClr val="tx1">
                    <a:lumMod val="65000"/>
                    <a:lumOff val="35000"/>
                  </a:schemeClr>
                </a:solidFill>
              </a:endParaRPr>
            </a:p>
          </p:txBody>
        </p:sp>
      </p:grpSp>
      <p:sp>
        <p:nvSpPr>
          <p:cNvPr id="14" name="Rectangle 13"/>
          <p:cNvSpPr/>
          <p:nvPr/>
        </p:nvSpPr>
        <p:spPr>
          <a:xfrm>
            <a:off x="539552" y="1648963"/>
            <a:ext cx="1907895" cy="923330"/>
          </a:xfrm>
          <a:prstGeom prst="rect">
            <a:avLst/>
          </a:prstGeom>
        </p:spPr>
        <p:txBody>
          <a:bodyPr wrap="none">
            <a:spAutoFit/>
          </a:bodyPr>
          <a:lstStyle/>
          <a:p>
            <a:r>
              <a:rPr lang="en-US" sz="5400" dirty="0">
                <a:solidFill>
                  <a:schemeClr val="tx1">
                    <a:lumMod val="65000"/>
                    <a:lumOff val="35000"/>
                  </a:schemeClr>
                </a:solidFill>
              </a:rPr>
              <a:t>35.4%</a:t>
            </a:r>
          </a:p>
        </p:txBody>
      </p:sp>
      <p:sp>
        <p:nvSpPr>
          <p:cNvPr id="15" name="Rectangle 14"/>
          <p:cNvSpPr/>
          <p:nvPr/>
        </p:nvSpPr>
        <p:spPr>
          <a:xfrm>
            <a:off x="395536" y="2527208"/>
            <a:ext cx="3744416" cy="1569660"/>
          </a:xfrm>
          <a:prstGeom prst="rect">
            <a:avLst/>
          </a:prstGeom>
        </p:spPr>
        <p:txBody>
          <a:bodyPr wrap="square">
            <a:spAutoFit/>
          </a:bodyPr>
          <a:lstStyle/>
          <a:p>
            <a:r>
              <a:rPr lang="en-CA" sz="2400" dirty="0">
                <a:solidFill>
                  <a:schemeClr val="tx1">
                    <a:lumMod val="65000"/>
                    <a:lumOff val="35000"/>
                  </a:schemeClr>
                </a:solidFill>
              </a:rPr>
              <a:t>reported having at least one co-worker they believe is experiencing, or has previously experienced, DV</a:t>
            </a:r>
          </a:p>
        </p:txBody>
      </p:sp>
      <p:sp>
        <p:nvSpPr>
          <p:cNvPr id="16" name="Rectangle 15"/>
          <p:cNvSpPr/>
          <p:nvPr/>
        </p:nvSpPr>
        <p:spPr>
          <a:xfrm>
            <a:off x="4644008" y="2678048"/>
            <a:ext cx="1907895" cy="923330"/>
          </a:xfrm>
          <a:prstGeom prst="rect">
            <a:avLst/>
          </a:prstGeom>
        </p:spPr>
        <p:txBody>
          <a:bodyPr wrap="none">
            <a:spAutoFit/>
          </a:bodyPr>
          <a:lstStyle/>
          <a:p>
            <a:r>
              <a:rPr lang="en-CA" sz="5400" dirty="0">
                <a:solidFill>
                  <a:schemeClr val="tx1">
                    <a:lumMod val="65000"/>
                    <a:lumOff val="35000"/>
                  </a:schemeClr>
                </a:solidFill>
              </a:rPr>
              <a:t>11.8%</a:t>
            </a:r>
            <a:endParaRPr lang="en-US" sz="5400" dirty="0">
              <a:solidFill>
                <a:schemeClr val="tx1">
                  <a:lumMod val="65000"/>
                  <a:lumOff val="35000"/>
                </a:schemeClr>
              </a:solidFill>
            </a:endParaRPr>
          </a:p>
        </p:txBody>
      </p:sp>
      <p:sp>
        <p:nvSpPr>
          <p:cNvPr id="17" name="Rectangle 16"/>
          <p:cNvSpPr/>
          <p:nvPr/>
        </p:nvSpPr>
        <p:spPr>
          <a:xfrm>
            <a:off x="4644008" y="3551808"/>
            <a:ext cx="4228066" cy="1569660"/>
          </a:xfrm>
          <a:prstGeom prst="rect">
            <a:avLst/>
          </a:prstGeom>
        </p:spPr>
        <p:txBody>
          <a:bodyPr wrap="square">
            <a:spAutoFit/>
          </a:bodyPr>
          <a:lstStyle/>
          <a:p>
            <a:r>
              <a:rPr lang="en-CA" sz="2400" dirty="0">
                <a:solidFill>
                  <a:schemeClr val="tx1">
                    <a:lumMod val="65000"/>
                    <a:lumOff val="35000"/>
                  </a:schemeClr>
                </a:solidFill>
              </a:rPr>
              <a:t>reported having at least one co-worker who they believe is being abusive, or has previously been abusive toward a partner</a:t>
            </a:r>
          </a:p>
        </p:txBody>
      </p:sp>
    </p:spTree>
    <p:extLst>
      <p:ext uri="{BB962C8B-B14F-4D97-AF65-F5344CB8AC3E}">
        <p14:creationId xmlns:p14="http://schemas.microsoft.com/office/powerpoint/2010/main" val="709157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596" y="126413"/>
            <a:ext cx="7967228" cy="1143000"/>
          </a:xfrm>
        </p:spPr>
        <p:txBody>
          <a:bodyPr>
            <a:normAutofit/>
          </a:bodyPr>
          <a:lstStyle/>
          <a:p>
            <a:pPr algn="l"/>
            <a:r>
              <a:rPr lang="en-CA" sz="3600" b="1" dirty="0" smtClean="0">
                <a:latin typeface="Arial" panose="020B0604020202020204" pitchFamily="34" charset="0"/>
                <a:cs typeface="Arial" panose="020B0604020202020204" pitchFamily="34" charset="0"/>
              </a:rPr>
              <a:t>Co-Workers</a:t>
            </a:r>
            <a:endParaRPr lang="en-CA" sz="3600" b="1" dirty="0">
              <a:latin typeface="Arial" panose="020B0604020202020204" pitchFamily="34" charset="0"/>
              <a:cs typeface="Arial" panose="020B0604020202020204" pitchFamily="34" charset="0"/>
            </a:endParaRPr>
          </a:p>
        </p:txBody>
      </p:sp>
      <p:grpSp>
        <p:nvGrpSpPr>
          <p:cNvPr id="17" name="Group 15"/>
          <p:cNvGrpSpPr/>
          <p:nvPr/>
        </p:nvGrpSpPr>
        <p:grpSpPr>
          <a:xfrm>
            <a:off x="1462826" y="2276872"/>
            <a:ext cx="6264696" cy="2808312"/>
            <a:chOff x="395536" y="4971459"/>
            <a:chExt cx="3168352" cy="1512168"/>
          </a:xfrm>
        </p:grpSpPr>
        <p:sp>
          <p:nvSpPr>
            <p:cNvPr id="13" name="Rectangle 12"/>
            <p:cNvSpPr/>
            <p:nvPr/>
          </p:nvSpPr>
          <p:spPr>
            <a:xfrm>
              <a:off x="395536" y="4971459"/>
              <a:ext cx="3168352" cy="1512168"/>
            </a:xfrm>
            <a:prstGeom prst="rect">
              <a:avLst/>
            </a:prstGeom>
            <a:solidFill>
              <a:srgbClr val="28A0D8">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95536" y="5043467"/>
              <a:ext cx="3168352" cy="897682"/>
            </a:xfrm>
            <a:prstGeom prst="rect">
              <a:avLst/>
            </a:prstGeom>
            <a:noFill/>
          </p:spPr>
          <p:txBody>
            <a:bodyPr wrap="square" rtlCol="0">
              <a:spAutoFit/>
            </a:bodyPr>
            <a:lstStyle/>
            <a:p>
              <a:pPr>
                <a:lnSpc>
                  <a:spcPts val="4600"/>
                </a:lnSpc>
              </a:pPr>
              <a:r>
                <a:rPr lang="en-CA" sz="5400" dirty="0" smtClean="0">
                  <a:solidFill>
                    <a:schemeClr val="tx1">
                      <a:lumMod val="65000"/>
                      <a:lumOff val="35000"/>
                    </a:schemeClr>
                  </a:solidFill>
                </a:rPr>
                <a:t>37.1%</a:t>
              </a:r>
            </a:p>
            <a:p>
              <a:r>
                <a:rPr lang="en-CA" sz="3200" dirty="0" smtClean="0">
                  <a:solidFill>
                    <a:schemeClr val="tx1">
                      <a:lumMod val="65000"/>
                      <a:lumOff val="35000"/>
                    </a:schemeClr>
                  </a:solidFill>
                </a:rPr>
                <a:t>reported co-workers affected by their DV too</a:t>
              </a:r>
              <a:endParaRPr lang="en-CA" sz="3200" dirty="0">
                <a:solidFill>
                  <a:schemeClr val="tx1">
                    <a:lumMod val="65000"/>
                    <a:lumOff val="35000"/>
                  </a:schemeClr>
                </a:solidFill>
              </a:endParaRPr>
            </a:p>
          </p:txBody>
        </p:sp>
      </p:grpSp>
      <p:sp>
        <p:nvSpPr>
          <p:cNvPr id="19" name="Content Placeholder 2"/>
          <p:cNvSpPr>
            <a:spLocks noGrp="1"/>
          </p:cNvSpPr>
          <p:nvPr>
            <p:ph idx="1"/>
          </p:nvPr>
        </p:nvSpPr>
        <p:spPr>
          <a:xfrm>
            <a:off x="935596" y="1297118"/>
            <a:ext cx="7056784" cy="576064"/>
          </a:xfrm>
        </p:spPr>
        <p:txBody>
          <a:bodyPr>
            <a:normAutofit lnSpcReduction="10000"/>
          </a:bodyPr>
          <a:lstStyle/>
          <a:p>
            <a:pPr marL="0" indent="0">
              <a:buNone/>
            </a:pPr>
            <a:r>
              <a:rPr lang="en-CA" dirty="0" smtClean="0"/>
              <a:t>Among those who experienced DV…</a:t>
            </a:r>
            <a:endParaRPr lang="en-CA" dirty="0"/>
          </a:p>
        </p:txBody>
      </p:sp>
    </p:spTree>
    <p:extLst>
      <p:ext uri="{BB962C8B-B14F-4D97-AF65-F5344CB8AC3E}">
        <p14:creationId xmlns:p14="http://schemas.microsoft.com/office/powerpoint/2010/main" val="1225015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50" y="44624"/>
            <a:ext cx="8229600" cy="1143000"/>
          </a:xfrm>
        </p:spPr>
        <p:txBody>
          <a:bodyPr>
            <a:normAutofit/>
          </a:bodyPr>
          <a:lstStyle/>
          <a:p>
            <a:pPr algn="l"/>
            <a:r>
              <a:rPr lang="en-US" sz="4000" b="1" dirty="0" smtClean="0">
                <a:cs typeface="Arial" panose="020B0604020202020204" pitchFamily="34" charset="0"/>
              </a:rPr>
              <a:t>Impact on Co-Workers</a:t>
            </a:r>
            <a:endParaRPr lang="en-US" sz="4000" b="1" dirty="0">
              <a:cs typeface="Arial" panose="020B0604020202020204" pitchFamily="34" charset="0"/>
            </a:endParaRPr>
          </a:p>
        </p:txBody>
      </p:sp>
      <p:sp>
        <p:nvSpPr>
          <p:cNvPr id="3" name="Content Placeholder 2"/>
          <p:cNvSpPr>
            <a:spLocks noGrp="1"/>
          </p:cNvSpPr>
          <p:nvPr>
            <p:ph idx="1"/>
          </p:nvPr>
        </p:nvSpPr>
        <p:spPr>
          <a:xfrm>
            <a:off x="768650" y="1187624"/>
            <a:ext cx="8229600" cy="4525963"/>
          </a:xfrm>
        </p:spPr>
        <p:txBody>
          <a:bodyPr>
            <a:normAutofit fontScale="92500"/>
          </a:bodyPr>
          <a:lstStyle/>
          <a:p>
            <a:pPr marL="0" lvl="0" indent="0">
              <a:buNone/>
            </a:pPr>
            <a:r>
              <a:rPr lang="en-CA" sz="2600" i="1" dirty="0"/>
              <a:t>“People were sympathetic and horrified, but also very, very uncomfortable</a:t>
            </a:r>
            <a:r>
              <a:rPr lang="en-CA" sz="2600" i="1" dirty="0" smtClean="0"/>
              <a:t>…”</a:t>
            </a:r>
          </a:p>
          <a:p>
            <a:pPr lvl="0"/>
            <a:endParaRPr lang="en-CA" sz="2600" i="1" dirty="0"/>
          </a:p>
          <a:p>
            <a:pPr marL="0" indent="0">
              <a:buNone/>
            </a:pPr>
            <a:r>
              <a:rPr lang="en-US" sz="2600" i="1" dirty="0"/>
              <a:t>The domestic violence caused unease between me and my co-workers because I had to miss work or sometimes cried. Also, some people felt helpless; they would have liked to intercede, but did not dare for fear of endangering me or themselves.”</a:t>
            </a:r>
            <a:endParaRPr lang="en-US" sz="2600" dirty="0"/>
          </a:p>
          <a:p>
            <a:pPr lvl="0"/>
            <a:endParaRPr lang="en-CA" sz="2600" i="1" dirty="0"/>
          </a:p>
          <a:p>
            <a:pPr marL="0" indent="0">
              <a:buNone/>
            </a:pPr>
            <a:r>
              <a:rPr lang="en-US" sz="2600" i="1" dirty="0"/>
              <a:t>“I could see how my situation could place others in danger and was lucky that none of the threats were brought forth or followed up.”</a:t>
            </a:r>
          </a:p>
          <a:p>
            <a:pPr lvl="0"/>
            <a:endParaRPr lang="en-CA" sz="2800" i="1" dirty="0"/>
          </a:p>
          <a:p>
            <a:endParaRPr lang="en-US" dirty="0"/>
          </a:p>
        </p:txBody>
      </p:sp>
    </p:spTree>
    <p:extLst>
      <p:ext uri="{BB962C8B-B14F-4D97-AF65-F5344CB8AC3E}">
        <p14:creationId xmlns:p14="http://schemas.microsoft.com/office/powerpoint/2010/main" val="858292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979" y="0"/>
            <a:ext cx="8229600" cy="1143000"/>
          </a:xfrm>
        </p:spPr>
        <p:txBody>
          <a:bodyPr>
            <a:normAutofit/>
          </a:bodyPr>
          <a:lstStyle/>
          <a:p>
            <a:pPr algn="l"/>
            <a:r>
              <a:rPr lang="en-CA" sz="4000" b="1" dirty="0" smtClean="0">
                <a:cs typeface="Arial" panose="020B0604020202020204" pitchFamily="34" charset="0"/>
              </a:rPr>
              <a:t>Workplace Support</a:t>
            </a:r>
            <a:endParaRPr lang="en-CA" sz="4000" b="1" dirty="0">
              <a:cs typeface="Arial" panose="020B0604020202020204" pitchFamily="34" charset="0"/>
            </a:endParaRPr>
          </a:p>
        </p:txBody>
      </p:sp>
      <p:sp>
        <p:nvSpPr>
          <p:cNvPr id="3" name="Content Placeholder 2"/>
          <p:cNvSpPr>
            <a:spLocks noGrp="1"/>
          </p:cNvSpPr>
          <p:nvPr>
            <p:ph idx="1"/>
          </p:nvPr>
        </p:nvSpPr>
        <p:spPr>
          <a:xfrm>
            <a:off x="740979" y="1143000"/>
            <a:ext cx="8229600" cy="4525963"/>
          </a:xfrm>
        </p:spPr>
        <p:txBody>
          <a:bodyPr/>
          <a:lstStyle/>
          <a:p>
            <a:pPr marL="0" indent="0">
              <a:buNone/>
            </a:pPr>
            <a:r>
              <a:rPr lang="en-CA" dirty="0" smtClean="0"/>
              <a:t>43.3% of those experiencing DV discussed it with someone at work</a:t>
            </a:r>
            <a:endParaRPr lang="en-CA" dirty="0"/>
          </a:p>
        </p:txBody>
      </p:sp>
      <p:pic>
        <p:nvPicPr>
          <p:cNvPr id="5" name="Picture 4" descr="DVwork_Figure5b.png"/>
          <p:cNvPicPr>
            <a:picLocks noChangeAspect="1"/>
          </p:cNvPicPr>
          <p:nvPr/>
        </p:nvPicPr>
        <p:blipFill>
          <a:blip r:embed="rId2" cstate="print"/>
          <a:stretch>
            <a:fillRect/>
          </a:stretch>
        </p:blipFill>
        <p:spPr>
          <a:xfrm>
            <a:off x="1475656" y="2119658"/>
            <a:ext cx="5655900" cy="3659700"/>
          </a:xfrm>
          <a:prstGeom prst="rect">
            <a:avLst/>
          </a:prstGeom>
        </p:spPr>
      </p:pic>
    </p:spTree>
    <p:extLst>
      <p:ext uri="{BB962C8B-B14F-4D97-AF65-F5344CB8AC3E}">
        <p14:creationId xmlns:p14="http://schemas.microsoft.com/office/powerpoint/2010/main" val="3091019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635" y="195536"/>
            <a:ext cx="8229600" cy="864096"/>
          </a:xfrm>
        </p:spPr>
        <p:txBody>
          <a:bodyPr vert="horz" lIns="91440" tIns="45720" rIns="91440" bIns="45720" rtlCol="0" anchor="ctr">
            <a:normAutofit/>
          </a:bodyPr>
          <a:lstStyle/>
          <a:p>
            <a:pPr algn="l"/>
            <a:r>
              <a:rPr lang="en-CA" sz="4000" b="1" dirty="0">
                <a:cs typeface="Arial" panose="020B0604020202020204" pitchFamily="34" charset="0"/>
              </a:rPr>
              <a:t>Outcome of disclosure</a:t>
            </a:r>
          </a:p>
        </p:txBody>
      </p:sp>
      <p:pic>
        <p:nvPicPr>
          <p:cNvPr id="4" name="Picture 3"/>
          <p:cNvPicPr>
            <a:picLocks noChangeAspect="1"/>
          </p:cNvPicPr>
          <p:nvPr/>
        </p:nvPicPr>
        <p:blipFill>
          <a:blip r:embed="rId2" cstate="print"/>
          <a:stretch>
            <a:fillRect/>
          </a:stretch>
        </p:blipFill>
        <p:spPr>
          <a:xfrm>
            <a:off x="1331640" y="1268760"/>
            <a:ext cx="6060638" cy="3535288"/>
          </a:xfrm>
          <a:prstGeom prst="rect">
            <a:avLst/>
          </a:prstGeom>
        </p:spPr>
      </p:pic>
      <p:sp>
        <p:nvSpPr>
          <p:cNvPr id="5" name="TextBox 4"/>
          <p:cNvSpPr txBox="1"/>
          <p:nvPr/>
        </p:nvSpPr>
        <p:spPr>
          <a:xfrm>
            <a:off x="1115616" y="5013176"/>
            <a:ext cx="5760640" cy="1323439"/>
          </a:xfrm>
          <a:prstGeom prst="rect">
            <a:avLst/>
          </a:prstGeom>
          <a:noFill/>
          <a:ln>
            <a:noFill/>
          </a:ln>
        </p:spPr>
        <p:txBody>
          <a:bodyPr wrap="square" rtlCol="0">
            <a:spAutoFit/>
          </a:bodyPr>
          <a:lstStyle/>
          <a:p>
            <a:r>
              <a:rPr lang="en-CA" sz="2000" dirty="0">
                <a:solidFill>
                  <a:prstClr val="black"/>
                </a:solidFill>
              </a:rPr>
              <a:t>Why people don’t disclose:</a:t>
            </a:r>
          </a:p>
          <a:p>
            <a:pPr marL="271463" lvl="1" indent="-255588">
              <a:buFont typeface="Arial" panose="020B0604020202020204" pitchFamily="34" charset="0"/>
              <a:buChar char="•"/>
            </a:pPr>
            <a:r>
              <a:rPr lang="en-CA" sz="2000" dirty="0">
                <a:solidFill>
                  <a:prstClr val="black"/>
                </a:solidFill>
              </a:rPr>
              <a:t>Embarrassment/shame/judgment</a:t>
            </a:r>
          </a:p>
          <a:p>
            <a:pPr marL="271463" lvl="1" indent="-255588">
              <a:buFont typeface="Arial" panose="020B0604020202020204" pitchFamily="34" charset="0"/>
              <a:buChar char="•"/>
            </a:pPr>
            <a:r>
              <a:rPr lang="en-CA" sz="2000" dirty="0">
                <a:solidFill>
                  <a:prstClr val="black"/>
                </a:solidFill>
              </a:rPr>
              <a:t>Privacy/ ‘none of their business’</a:t>
            </a:r>
          </a:p>
          <a:p>
            <a:pPr marL="271463" lvl="1" indent="-255588">
              <a:buFont typeface="Arial" panose="020B0604020202020204" pitchFamily="34" charset="0"/>
              <a:buChar char="•"/>
            </a:pPr>
            <a:r>
              <a:rPr lang="en-CA" sz="2000" dirty="0">
                <a:solidFill>
                  <a:prstClr val="black"/>
                </a:solidFill>
              </a:rPr>
              <a:t>Didn’t want to get others involved</a:t>
            </a:r>
          </a:p>
        </p:txBody>
      </p:sp>
    </p:spTree>
    <p:extLst>
      <p:ext uri="{BB962C8B-B14F-4D97-AF65-F5344CB8AC3E}">
        <p14:creationId xmlns:p14="http://schemas.microsoft.com/office/powerpoint/2010/main" val="1704647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53" y="0"/>
            <a:ext cx="8229600" cy="1143000"/>
          </a:xfrm>
        </p:spPr>
        <p:txBody>
          <a:bodyPr>
            <a:normAutofit/>
          </a:bodyPr>
          <a:lstStyle/>
          <a:p>
            <a:pPr algn="l"/>
            <a:r>
              <a:rPr lang="en-US" sz="3600" b="1" dirty="0" smtClean="0">
                <a:cs typeface="Arial" panose="020B0604020202020204" pitchFamily="34" charset="0"/>
              </a:rPr>
              <a:t>Workplace Support</a:t>
            </a:r>
            <a:endParaRPr lang="en-US" sz="3600" b="1" dirty="0">
              <a:cs typeface="Arial" panose="020B0604020202020204" pitchFamily="34" charset="0"/>
            </a:endParaRPr>
          </a:p>
        </p:txBody>
      </p:sp>
      <p:sp>
        <p:nvSpPr>
          <p:cNvPr id="3" name="Content Placeholder 2"/>
          <p:cNvSpPr>
            <a:spLocks noGrp="1"/>
          </p:cNvSpPr>
          <p:nvPr>
            <p:ph idx="1"/>
          </p:nvPr>
        </p:nvSpPr>
        <p:spPr>
          <a:xfrm>
            <a:off x="670453" y="1042225"/>
            <a:ext cx="8229600" cy="4525963"/>
          </a:xfrm>
        </p:spPr>
        <p:txBody>
          <a:bodyPr>
            <a:normAutofit/>
          </a:bodyPr>
          <a:lstStyle/>
          <a:p>
            <a:pPr marL="0" indent="0">
              <a:buNone/>
            </a:pPr>
            <a:r>
              <a:rPr lang="en-US" sz="2800" i="1" dirty="0"/>
              <a:t>“…confiding in co-workers helped alleviate the stress of being attacked going to the car, the unending phone calls over and over and over and the extreme fatigue both physically and mentally</a:t>
            </a:r>
            <a:r>
              <a:rPr lang="en-US" sz="2800" i="1" dirty="0" smtClean="0"/>
              <a:t>.”</a:t>
            </a:r>
          </a:p>
          <a:p>
            <a:endParaRPr lang="en-US" sz="800" i="1" dirty="0" smtClean="0"/>
          </a:p>
          <a:p>
            <a:pPr marL="0" indent="0">
              <a:buNone/>
            </a:pPr>
            <a:r>
              <a:rPr lang="en-US" sz="2800" i="1" dirty="0"/>
              <a:t>“The support from the few co-workers and the employer Psychologist was empowering. The gossip was malicious and not at all helpful</a:t>
            </a:r>
            <a:r>
              <a:rPr lang="en-US" sz="2800" i="1" dirty="0" smtClean="0"/>
              <a:t>.”</a:t>
            </a:r>
          </a:p>
          <a:p>
            <a:endParaRPr lang="en-US" sz="800" i="1" dirty="0" smtClean="0"/>
          </a:p>
          <a:p>
            <a:pPr marL="0" indent="0">
              <a:buNone/>
            </a:pPr>
            <a:r>
              <a:rPr lang="en-US" sz="2800" dirty="0"/>
              <a:t>“</a:t>
            </a:r>
            <a:r>
              <a:rPr lang="en-US" sz="2800" i="1" dirty="0"/>
              <a:t>People just knew, I was ashamed, they didn’t have much respect for me</a:t>
            </a:r>
            <a:r>
              <a:rPr lang="en-US" sz="2800" dirty="0"/>
              <a:t>.”</a:t>
            </a:r>
          </a:p>
          <a:p>
            <a:endParaRPr lang="en-US" sz="2800" dirty="0"/>
          </a:p>
        </p:txBody>
      </p:sp>
    </p:spTree>
    <p:extLst>
      <p:ext uri="{BB962C8B-B14F-4D97-AF65-F5344CB8AC3E}">
        <p14:creationId xmlns:p14="http://schemas.microsoft.com/office/powerpoint/2010/main" val="2283620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10" y="137653"/>
            <a:ext cx="8229600" cy="1143000"/>
          </a:xfrm>
        </p:spPr>
        <p:txBody>
          <a:bodyPr>
            <a:normAutofit/>
          </a:bodyPr>
          <a:lstStyle/>
          <a:p>
            <a:pPr algn="l"/>
            <a:r>
              <a:rPr lang="en-US" sz="4000" b="1" dirty="0" smtClean="0">
                <a:cs typeface="Arial" panose="020B0604020202020204" pitchFamily="34" charset="0"/>
              </a:rPr>
              <a:t>Providing Information </a:t>
            </a:r>
            <a:endParaRPr lang="en-US" sz="4000" b="1" dirty="0">
              <a:cs typeface="Arial" panose="020B0604020202020204" pitchFamily="34" charset="0"/>
            </a:endParaRPr>
          </a:p>
        </p:txBody>
      </p:sp>
      <p:grpSp>
        <p:nvGrpSpPr>
          <p:cNvPr id="4" name="Group 14"/>
          <p:cNvGrpSpPr/>
          <p:nvPr/>
        </p:nvGrpSpPr>
        <p:grpSpPr>
          <a:xfrm>
            <a:off x="1619672" y="1916832"/>
            <a:ext cx="5112568" cy="2952328"/>
            <a:chOff x="-2393153" y="2112281"/>
            <a:chExt cx="2814006" cy="1944216"/>
          </a:xfrm>
        </p:grpSpPr>
        <p:sp>
          <p:nvSpPr>
            <p:cNvPr id="5" name="Rectangle 4"/>
            <p:cNvSpPr/>
            <p:nvPr/>
          </p:nvSpPr>
          <p:spPr>
            <a:xfrm>
              <a:off x="-2393153" y="2112281"/>
              <a:ext cx="2808312" cy="1944216"/>
            </a:xfrm>
            <a:prstGeom prst="rect">
              <a:avLst/>
            </a:prstGeom>
            <a:solidFill>
              <a:srgbClr val="28A0D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2315451" y="2112281"/>
              <a:ext cx="2736304" cy="1614701"/>
            </a:xfrm>
            <a:prstGeom prst="rect">
              <a:avLst/>
            </a:prstGeom>
            <a:noFill/>
          </p:spPr>
          <p:txBody>
            <a:bodyPr wrap="square" rtlCol="0">
              <a:spAutoFit/>
            </a:bodyPr>
            <a:lstStyle/>
            <a:p>
              <a:pPr algn="ctr">
                <a:lnSpc>
                  <a:spcPts val="4600"/>
                </a:lnSpc>
              </a:pPr>
              <a:r>
                <a:rPr lang="en-CA" sz="2400" dirty="0" smtClean="0">
                  <a:solidFill>
                    <a:schemeClr val="tx1">
                      <a:lumMod val="65000"/>
                      <a:lumOff val="35000"/>
                    </a:schemeClr>
                  </a:solidFill>
                </a:rPr>
                <a:t>Workers received </a:t>
              </a:r>
              <a:r>
                <a:rPr lang="en-CA" sz="2400" dirty="0">
                  <a:solidFill>
                    <a:schemeClr val="tx1">
                      <a:lumMod val="65000"/>
                      <a:lumOff val="35000"/>
                    </a:schemeClr>
                  </a:solidFill>
                </a:rPr>
                <a:t>info about DV </a:t>
              </a:r>
              <a:r>
                <a:rPr lang="en-CA" sz="2400" dirty="0" smtClean="0">
                  <a:solidFill>
                    <a:schemeClr val="tx1">
                      <a:lumMod val="65000"/>
                      <a:lumOff val="35000"/>
                    </a:schemeClr>
                  </a:solidFill>
                </a:rPr>
                <a:t>from:</a:t>
              </a:r>
            </a:p>
            <a:p>
              <a:pPr algn="ctr">
                <a:lnSpc>
                  <a:spcPts val="4600"/>
                </a:lnSpc>
              </a:pPr>
              <a:endParaRPr lang="en-CA" sz="1400" dirty="0">
                <a:solidFill>
                  <a:schemeClr val="tx1">
                    <a:lumMod val="65000"/>
                    <a:lumOff val="35000"/>
                  </a:schemeClr>
                </a:solidFill>
              </a:endParaRPr>
            </a:p>
            <a:p>
              <a:pPr algn="ctr">
                <a:lnSpc>
                  <a:spcPts val="4600"/>
                </a:lnSpc>
              </a:pPr>
              <a:r>
                <a:rPr lang="en-CA" sz="5400" dirty="0" smtClean="0">
                  <a:solidFill>
                    <a:schemeClr val="tx1">
                      <a:lumMod val="65000"/>
                      <a:lumOff val="35000"/>
                    </a:schemeClr>
                  </a:solidFill>
                </a:rPr>
                <a:t>28</a:t>
              </a:r>
              <a:r>
                <a:rPr lang="en-CA" sz="5400" dirty="0">
                  <a:solidFill>
                    <a:schemeClr val="tx1">
                      <a:lumMod val="65000"/>
                      <a:lumOff val="35000"/>
                    </a:schemeClr>
                  </a:solidFill>
                </a:rPr>
                <a:t>% </a:t>
              </a:r>
              <a:r>
                <a:rPr lang="en-CA" sz="3600" dirty="0">
                  <a:solidFill>
                    <a:schemeClr val="tx1">
                      <a:lumMod val="65000"/>
                      <a:lumOff val="35000"/>
                    </a:schemeClr>
                  </a:solidFill>
                </a:rPr>
                <a:t>employer</a:t>
              </a:r>
            </a:p>
            <a:p>
              <a:pPr algn="ctr">
                <a:lnSpc>
                  <a:spcPts val="4600"/>
                </a:lnSpc>
              </a:pPr>
              <a:r>
                <a:rPr lang="en-CA" sz="5400" dirty="0" smtClean="0">
                  <a:solidFill>
                    <a:schemeClr val="tx1">
                      <a:lumMod val="65000"/>
                      <a:lumOff val="35000"/>
                    </a:schemeClr>
                  </a:solidFill>
                </a:rPr>
                <a:t>27% </a:t>
              </a:r>
              <a:r>
                <a:rPr lang="en-CA" sz="3600" dirty="0" smtClean="0">
                  <a:solidFill>
                    <a:schemeClr val="tx1">
                      <a:lumMod val="65000"/>
                      <a:lumOff val="35000"/>
                    </a:schemeClr>
                  </a:solidFill>
                </a:rPr>
                <a:t>union</a:t>
              </a:r>
              <a:endParaRPr lang="en-CA" sz="5400" dirty="0" smtClean="0">
                <a:solidFill>
                  <a:schemeClr val="tx1">
                    <a:lumMod val="65000"/>
                    <a:lumOff val="35000"/>
                  </a:schemeClr>
                </a:solidFill>
              </a:endParaRPr>
            </a:p>
          </p:txBody>
        </p:sp>
      </p:grpSp>
    </p:spTree>
    <p:extLst>
      <p:ext uri="{BB962C8B-B14F-4D97-AF65-F5344CB8AC3E}">
        <p14:creationId xmlns:p14="http://schemas.microsoft.com/office/powerpoint/2010/main" val="691943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59" y="116632"/>
            <a:ext cx="8229600" cy="1143000"/>
          </a:xfrm>
        </p:spPr>
        <p:txBody>
          <a:bodyPr>
            <a:normAutofit/>
          </a:bodyPr>
          <a:lstStyle/>
          <a:p>
            <a:pPr algn="l"/>
            <a:r>
              <a:rPr lang="en-US" sz="4000" b="1" dirty="0" smtClean="0">
                <a:cs typeface="Arial" panose="020B0604020202020204" pitchFamily="34" charset="0"/>
              </a:rPr>
              <a:t>Providing Information </a:t>
            </a:r>
            <a:endParaRPr lang="en-US" sz="4000" b="1" dirty="0">
              <a:cs typeface="Arial" panose="020B0604020202020204" pitchFamily="34" charset="0"/>
            </a:endParaRPr>
          </a:p>
        </p:txBody>
      </p:sp>
      <p:sp>
        <p:nvSpPr>
          <p:cNvPr id="3" name="Content Placeholder 2"/>
          <p:cNvSpPr>
            <a:spLocks noGrp="1"/>
          </p:cNvSpPr>
          <p:nvPr>
            <p:ph idx="1"/>
          </p:nvPr>
        </p:nvSpPr>
        <p:spPr>
          <a:xfrm>
            <a:off x="719959" y="1169276"/>
            <a:ext cx="7966841" cy="4525963"/>
          </a:xfrm>
        </p:spPr>
        <p:txBody>
          <a:bodyPr>
            <a:normAutofit/>
          </a:bodyPr>
          <a:lstStyle/>
          <a:p>
            <a:pPr marL="0" indent="0">
              <a:lnSpc>
                <a:spcPts val="3000"/>
              </a:lnSpc>
              <a:spcBef>
                <a:spcPts val="1600"/>
              </a:spcBef>
              <a:buNone/>
              <a:defRPr/>
            </a:pPr>
            <a:r>
              <a:rPr lang="en-CA" sz="2400" i="1" dirty="0" smtClean="0"/>
              <a:t>“… we bring to work everything that happens at home. We can't compartmentalize or mentally separate these different aspects of our lives. While it might not technically be the responsibility of the employer or union to provide shelter or assistance for employees being victimized by abusers at home, the workplace is a logical place to provide help, support, and resources for victims of violence.”</a:t>
            </a:r>
          </a:p>
          <a:p>
            <a:pPr marL="0" indent="0">
              <a:lnSpc>
                <a:spcPts val="3000"/>
              </a:lnSpc>
              <a:spcBef>
                <a:spcPts val="1600"/>
              </a:spcBef>
              <a:buNone/>
              <a:defRPr/>
            </a:pPr>
            <a:r>
              <a:rPr lang="en-CA" sz="2400" i="1" dirty="0"/>
              <a:t>“I think creating the ability in the union and in any work environment for discussions around these issues is more important than people realize.”</a:t>
            </a:r>
          </a:p>
          <a:p>
            <a:pPr marL="0" indent="0">
              <a:lnSpc>
                <a:spcPts val="3000"/>
              </a:lnSpc>
              <a:spcBef>
                <a:spcPts val="1600"/>
              </a:spcBef>
              <a:buNone/>
              <a:defRPr/>
            </a:pPr>
            <a:endParaRPr lang="en-CA" sz="2400" i="1" dirty="0" smtClean="0"/>
          </a:p>
          <a:p>
            <a:pPr marL="0" lvl="0" indent="0">
              <a:lnSpc>
                <a:spcPts val="3000"/>
              </a:lnSpc>
              <a:spcBef>
                <a:spcPts val="1600"/>
              </a:spcBef>
              <a:buNone/>
              <a:defRPr/>
            </a:pPr>
            <a:endParaRPr lang="en-CA" sz="2400" i="1" dirty="0" smtClean="0"/>
          </a:p>
        </p:txBody>
      </p:sp>
    </p:spTree>
    <p:extLst>
      <p:ext uri="{BB962C8B-B14F-4D97-AF65-F5344CB8AC3E}">
        <p14:creationId xmlns:p14="http://schemas.microsoft.com/office/powerpoint/2010/main" val="1585960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cs typeface="Arial" panose="020B0604020202020204" pitchFamily="34" charset="0"/>
              </a:rPr>
              <a:t>Perceived Workplace Support</a:t>
            </a:r>
            <a:endParaRPr lang="en-US" sz="4000" b="1" dirty="0">
              <a:cs typeface="Arial" panose="020B0604020202020204" pitchFamily="34" charset="0"/>
            </a:endParaRPr>
          </a:p>
        </p:txBody>
      </p:sp>
      <p:grpSp>
        <p:nvGrpSpPr>
          <p:cNvPr id="4" name="Group 14"/>
          <p:cNvGrpSpPr/>
          <p:nvPr/>
        </p:nvGrpSpPr>
        <p:grpSpPr>
          <a:xfrm>
            <a:off x="457200" y="1634149"/>
            <a:ext cx="4186808" cy="2172075"/>
            <a:chOff x="-2393153" y="2112281"/>
            <a:chExt cx="2808312" cy="1944216"/>
          </a:xfrm>
        </p:grpSpPr>
        <p:sp>
          <p:nvSpPr>
            <p:cNvPr id="5" name="Rectangle 4"/>
            <p:cNvSpPr/>
            <p:nvPr/>
          </p:nvSpPr>
          <p:spPr>
            <a:xfrm>
              <a:off x="-2393153" y="2112281"/>
              <a:ext cx="2808312" cy="1944216"/>
            </a:xfrm>
            <a:prstGeom prst="rect">
              <a:avLst/>
            </a:prstGeom>
            <a:solidFill>
              <a:srgbClr val="28A0D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2393153" y="2112281"/>
              <a:ext cx="2736304" cy="396751"/>
            </a:xfrm>
            <a:prstGeom prst="rect">
              <a:avLst/>
            </a:prstGeom>
            <a:noFill/>
          </p:spPr>
          <p:txBody>
            <a:bodyPr wrap="square" rtlCol="0">
              <a:spAutoFit/>
            </a:bodyPr>
            <a:lstStyle/>
            <a:p>
              <a:pPr algn="ctr">
                <a:lnSpc>
                  <a:spcPts val="4600"/>
                </a:lnSpc>
              </a:pPr>
              <a:endParaRPr lang="en-CA" sz="2000" dirty="0"/>
            </a:p>
          </p:txBody>
        </p:sp>
      </p:grpSp>
      <p:sp>
        <p:nvSpPr>
          <p:cNvPr id="7" name="Rectangle 6"/>
          <p:cNvSpPr/>
          <p:nvPr/>
        </p:nvSpPr>
        <p:spPr>
          <a:xfrm>
            <a:off x="827584" y="1634148"/>
            <a:ext cx="2228036" cy="1490052"/>
          </a:xfrm>
          <a:prstGeom prst="rect">
            <a:avLst/>
          </a:prstGeom>
        </p:spPr>
        <p:txBody>
          <a:bodyPr vert="horz" lIns="91440" tIns="45720" rIns="91440" bIns="45720" rtlCol="0">
            <a:noAutofit/>
          </a:bodyPr>
          <a:lstStyle/>
          <a:p>
            <a:r>
              <a:rPr lang="en-US" sz="5400" dirty="0">
                <a:solidFill>
                  <a:schemeClr val="tx1">
                    <a:lumMod val="65000"/>
                    <a:lumOff val="35000"/>
                  </a:schemeClr>
                </a:solidFill>
              </a:rPr>
              <a:t>10.6%</a:t>
            </a:r>
          </a:p>
        </p:txBody>
      </p:sp>
      <p:sp>
        <p:nvSpPr>
          <p:cNvPr id="8" name="Rectangle 7"/>
          <p:cNvSpPr/>
          <p:nvPr/>
        </p:nvSpPr>
        <p:spPr>
          <a:xfrm>
            <a:off x="458768" y="2619817"/>
            <a:ext cx="3997103" cy="646331"/>
          </a:xfrm>
          <a:prstGeom prst="rect">
            <a:avLst/>
          </a:prstGeom>
        </p:spPr>
        <p:txBody>
          <a:bodyPr vert="horz" lIns="91440" tIns="45720" rIns="91440" bIns="45720" rtlCol="0">
            <a:noAutofit/>
          </a:bodyPr>
          <a:lstStyle/>
          <a:p>
            <a:r>
              <a:rPr lang="en-CA" sz="2400" dirty="0">
                <a:solidFill>
                  <a:schemeClr val="tx1">
                    <a:lumMod val="65000"/>
                    <a:lumOff val="35000"/>
                  </a:schemeClr>
                </a:solidFill>
              </a:rPr>
              <a:t>think that employers are aware when DV is affecting their workers</a:t>
            </a:r>
          </a:p>
        </p:txBody>
      </p:sp>
      <p:grpSp>
        <p:nvGrpSpPr>
          <p:cNvPr id="9" name="Group 14"/>
          <p:cNvGrpSpPr/>
          <p:nvPr/>
        </p:nvGrpSpPr>
        <p:grpSpPr>
          <a:xfrm>
            <a:off x="4739962" y="2748181"/>
            <a:ext cx="4186808" cy="2172075"/>
            <a:chOff x="-2393153" y="2112281"/>
            <a:chExt cx="2808312" cy="1944216"/>
          </a:xfrm>
        </p:grpSpPr>
        <p:sp>
          <p:nvSpPr>
            <p:cNvPr id="10" name="Rectangle 9"/>
            <p:cNvSpPr/>
            <p:nvPr/>
          </p:nvSpPr>
          <p:spPr>
            <a:xfrm>
              <a:off x="-2393153" y="2112281"/>
              <a:ext cx="2808312" cy="1944216"/>
            </a:xfrm>
            <a:prstGeom prst="rect">
              <a:avLst/>
            </a:prstGeom>
            <a:solidFill>
              <a:srgbClr val="28A0D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393153" y="2112281"/>
              <a:ext cx="2736304" cy="396751"/>
            </a:xfrm>
            <a:prstGeom prst="rect">
              <a:avLst/>
            </a:prstGeom>
            <a:noFill/>
          </p:spPr>
          <p:txBody>
            <a:bodyPr wrap="square" rtlCol="0">
              <a:spAutoFit/>
            </a:bodyPr>
            <a:lstStyle/>
            <a:p>
              <a:pPr algn="ctr">
                <a:lnSpc>
                  <a:spcPts val="4600"/>
                </a:lnSpc>
              </a:pPr>
              <a:endParaRPr lang="en-CA" sz="2000" dirty="0"/>
            </a:p>
          </p:txBody>
        </p:sp>
      </p:grpSp>
      <p:sp>
        <p:nvSpPr>
          <p:cNvPr id="13" name="Rectangle 12"/>
          <p:cNvSpPr/>
          <p:nvPr/>
        </p:nvSpPr>
        <p:spPr>
          <a:xfrm>
            <a:off x="4739962" y="2958043"/>
            <a:ext cx="4079454" cy="1384995"/>
          </a:xfrm>
          <a:prstGeom prst="rect">
            <a:avLst/>
          </a:prstGeom>
        </p:spPr>
        <p:txBody>
          <a:bodyPr vert="horz" lIns="91440" tIns="45720" rIns="91440" bIns="45720" rtlCol="0">
            <a:normAutofit fontScale="92500" lnSpcReduction="20000"/>
          </a:bodyPr>
          <a:lstStyle/>
          <a:p>
            <a:pPr lvl="1">
              <a:spcBef>
                <a:spcPct val="20000"/>
              </a:spcBef>
            </a:pPr>
            <a:r>
              <a:rPr lang="en-CA" sz="2800" dirty="0">
                <a:solidFill>
                  <a:schemeClr val="tx1">
                    <a:lumMod val="65000"/>
                    <a:lumOff val="35000"/>
                  </a:schemeClr>
                </a:solidFill>
              </a:rPr>
              <a:t>of those </a:t>
            </a:r>
            <a:r>
              <a:rPr lang="en-CA" sz="5400" dirty="0">
                <a:solidFill>
                  <a:schemeClr val="tx1">
                    <a:lumMod val="65000"/>
                    <a:lumOff val="35000"/>
                  </a:schemeClr>
                </a:solidFill>
              </a:rPr>
              <a:t>62.3% </a:t>
            </a:r>
            <a:r>
              <a:rPr lang="en-CA" sz="2800" dirty="0">
                <a:solidFill>
                  <a:schemeClr val="tx1">
                    <a:lumMod val="65000"/>
                    <a:lumOff val="35000"/>
                  </a:schemeClr>
                </a:solidFill>
              </a:rPr>
              <a:t>think employers act positively</a:t>
            </a:r>
          </a:p>
        </p:txBody>
      </p:sp>
    </p:spTree>
    <p:extLst>
      <p:ext uri="{BB962C8B-B14F-4D97-AF65-F5344CB8AC3E}">
        <p14:creationId xmlns:p14="http://schemas.microsoft.com/office/powerpoint/2010/main" val="2204095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cs typeface="Arial" panose="020B0604020202020204" pitchFamily="34" charset="0"/>
              </a:rPr>
              <a:t>Perceived Workplace Support</a:t>
            </a:r>
            <a:endParaRPr lang="en-US" sz="4000" b="1" dirty="0">
              <a:cs typeface="Arial" panose="020B0604020202020204" pitchFamily="34" charset="0"/>
            </a:endParaRPr>
          </a:p>
        </p:txBody>
      </p:sp>
      <p:grpSp>
        <p:nvGrpSpPr>
          <p:cNvPr id="4" name="Group 14"/>
          <p:cNvGrpSpPr/>
          <p:nvPr/>
        </p:nvGrpSpPr>
        <p:grpSpPr>
          <a:xfrm>
            <a:off x="457201" y="1616965"/>
            <a:ext cx="4186808" cy="2172075"/>
            <a:chOff x="-2393153" y="2112281"/>
            <a:chExt cx="2808312" cy="1944216"/>
          </a:xfrm>
        </p:grpSpPr>
        <p:sp>
          <p:nvSpPr>
            <p:cNvPr id="5" name="Rectangle 4"/>
            <p:cNvSpPr/>
            <p:nvPr/>
          </p:nvSpPr>
          <p:spPr>
            <a:xfrm>
              <a:off x="-2393153" y="2112281"/>
              <a:ext cx="2808312" cy="1944216"/>
            </a:xfrm>
            <a:prstGeom prst="rect">
              <a:avLst/>
            </a:prstGeom>
            <a:solidFill>
              <a:srgbClr val="28A0D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2393153" y="2112281"/>
              <a:ext cx="2736304" cy="396751"/>
            </a:xfrm>
            <a:prstGeom prst="rect">
              <a:avLst/>
            </a:prstGeom>
            <a:noFill/>
          </p:spPr>
          <p:txBody>
            <a:bodyPr wrap="square" rtlCol="0">
              <a:spAutoFit/>
            </a:bodyPr>
            <a:lstStyle/>
            <a:p>
              <a:pPr algn="ctr">
                <a:lnSpc>
                  <a:spcPts val="4600"/>
                </a:lnSpc>
              </a:pPr>
              <a:endParaRPr lang="en-CA" sz="2000" dirty="0"/>
            </a:p>
          </p:txBody>
        </p:sp>
      </p:grpSp>
      <p:sp>
        <p:nvSpPr>
          <p:cNvPr id="7" name="Rectangle 6"/>
          <p:cNvSpPr/>
          <p:nvPr/>
        </p:nvSpPr>
        <p:spPr>
          <a:xfrm>
            <a:off x="827584" y="1634149"/>
            <a:ext cx="2449016" cy="1421471"/>
          </a:xfrm>
          <a:prstGeom prst="rect">
            <a:avLst/>
          </a:prstGeom>
        </p:spPr>
        <p:txBody>
          <a:bodyPr vert="horz" lIns="91440" tIns="45720" rIns="91440" bIns="45720" rtlCol="0">
            <a:noAutofit/>
          </a:bodyPr>
          <a:lstStyle/>
          <a:p>
            <a:pPr>
              <a:spcBef>
                <a:spcPct val="20000"/>
              </a:spcBef>
            </a:pPr>
            <a:r>
              <a:rPr lang="en-US" sz="5400" dirty="0">
                <a:solidFill>
                  <a:srgbClr val="58595B"/>
                </a:solidFill>
              </a:rPr>
              <a:t>11.3%</a:t>
            </a:r>
          </a:p>
        </p:txBody>
      </p:sp>
      <p:sp>
        <p:nvSpPr>
          <p:cNvPr id="8" name="Rectangle 7"/>
          <p:cNvSpPr/>
          <p:nvPr/>
        </p:nvSpPr>
        <p:spPr>
          <a:xfrm>
            <a:off x="458768" y="2619817"/>
            <a:ext cx="3997103" cy="2062103"/>
          </a:xfrm>
          <a:prstGeom prst="rect">
            <a:avLst/>
          </a:prstGeom>
        </p:spPr>
        <p:txBody>
          <a:bodyPr vert="horz" lIns="91440" tIns="45720" rIns="91440" bIns="45720" rtlCol="0">
            <a:normAutofit/>
          </a:bodyPr>
          <a:lstStyle/>
          <a:p>
            <a:pPr>
              <a:spcBef>
                <a:spcPct val="20000"/>
              </a:spcBef>
            </a:pPr>
            <a:r>
              <a:rPr lang="en-CA" sz="2400" dirty="0">
                <a:solidFill>
                  <a:srgbClr val="58595B"/>
                </a:solidFill>
              </a:rPr>
              <a:t>think that union officials are aware when DV is affecting members</a:t>
            </a:r>
          </a:p>
        </p:txBody>
      </p:sp>
      <p:grpSp>
        <p:nvGrpSpPr>
          <p:cNvPr id="9" name="Group 14"/>
          <p:cNvGrpSpPr/>
          <p:nvPr/>
        </p:nvGrpSpPr>
        <p:grpSpPr>
          <a:xfrm>
            <a:off x="4739962" y="2748181"/>
            <a:ext cx="4186808" cy="2172075"/>
            <a:chOff x="-2393153" y="2112281"/>
            <a:chExt cx="2808312" cy="1944216"/>
          </a:xfrm>
        </p:grpSpPr>
        <p:sp>
          <p:nvSpPr>
            <p:cNvPr id="10" name="Rectangle 9"/>
            <p:cNvSpPr/>
            <p:nvPr/>
          </p:nvSpPr>
          <p:spPr>
            <a:xfrm>
              <a:off x="-2393153" y="2112281"/>
              <a:ext cx="2808312" cy="1944216"/>
            </a:xfrm>
            <a:prstGeom prst="rect">
              <a:avLst/>
            </a:prstGeom>
            <a:solidFill>
              <a:srgbClr val="28A0D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393153" y="2112281"/>
              <a:ext cx="2736304" cy="396751"/>
            </a:xfrm>
            <a:prstGeom prst="rect">
              <a:avLst/>
            </a:prstGeom>
            <a:noFill/>
          </p:spPr>
          <p:txBody>
            <a:bodyPr wrap="square" rtlCol="0">
              <a:spAutoFit/>
            </a:bodyPr>
            <a:lstStyle/>
            <a:p>
              <a:pPr algn="ctr">
                <a:lnSpc>
                  <a:spcPts val="4600"/>
                </a:lnSpc>
              </a:pPr>
              <a:endParaRPr lang="en-CA" sz="2000" dirty="0"/>
            </a:p>
          </p:txBody>
        </p:sp>
      </p:grpSp>
      <p:sp>
        <p:nvSpPr>
          <p:cNvPr id="13" name="Rectangle 12"/>
          <p:cNvSpPr/>
          <p:nvPr/>
        </p:nvSpPr>
        <p:spPr>
          <a:xfrm>
            <a:off x="4739962" y="2958043"/>
            <a:ext cx="4079454" cy="954107"/>
          </a:xfrm>
          <a:prstGeom prst="rect">
            <a:avLst/>
          </a:prstGeom>
        </p:spPr>
        <p:txBody>
          <a:bodyPr vert="horz" lIns="91440" tIns="45720" rIns="91440" bIns="45720" rtlCol="0">
            <a:normAutofit fontScale="85000" lnSpcReduction="20000"/>
          </a:bodyPr>
          <a:lstStyle/>
          <a:p>
            <a:pPr lvl="1">
              <a:spcBef>
                <a:spcPct val="20000"/>
              </a:spcBef>
            </a:pPr>
            <a:r>
              <a:rPr lang="en-CA" sz="2800" dirty="0">
                <a:solidFill>
                  <a:srgbClr val="58595B"/>
                </a:solidFill>
              </a:rPr>
              <a:t>of those </a:t>
            </a:r>
            <a:r>
              <a:rPr lang="en-CA" sz="5400" dirty="0">
                <a:solidFill>
                  <a:srgbClr val="58595B"/>
                </a:solidFill>
              </a:rPr>
              <a:t>86.6% </a:t>
            </a:r>
            <a:r>
              <a:rPr lang="en-CA" sz="2800" dirty="0">
                <a:solidFill>
                  <a:srgbClr val="58595B"/>
                </a:solidFill>
              </a:rPr>
              <a:t>think unions act positively</a:t>
            </a:r>
          </a:p>
        </p:txBody>
      </p:sp>
    </p:spTree>
    <p:extLst>
      <p:ext uri="{BB962C8B-B14F-4D97-AF65-F5344CB8AC3E}">
        <p14:creationId xmlns:p14="http://schemas.microsoft.com/office/powerpoint/2010/main" val="401595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sz="2800" dirty="0" smtClean="0"/>
              <a:t>Victims/survivors may </a:t>
            </a:r>
            <a:r>
              <a:rPr lang="en-CA" sz="2800" dirty="0"/>
              <a:t>be at increased risk of </a:t>
            </a:r>
            <a:r>
              <a:rPr lang="en-CA" sz="2800" dirty="0" smtClean="0"/>
              <a:t>harm in </a:t>
            </a:r>
            <a:r>
              <a:rPr lang="en-CA" sz="2800" dirty="0"/>
              <a:t>their workplace if they leave an abusive </a:t>
            </a:r>
            <a:r>
              <a:rPr lang="en-CA" sz="2800" dirty="0" smtClean="0"/>
              <a:t>partner</a:t>
            </a:r>
          </a:p>
          <a:p>
            <a:pPr lvl="1"/>
            <a:r>
              <a:rPr lang="en-CA" dirty="0" smtClean="0"/>
              <a:t>Work may </a:t>
            </a:r>
            <a:r>
              <a:rPr lang="en-CA" dirty="0"/>
              <a:t>be the only place where they can be </a:t>
            </a:r>
            <a:r>
              <a:rPr lang="en-CA" dirty="0" smtClean="0"/>
              <a:t>located</a:t>
            </a:r>
            <a:endParaRPr lang="en-CA" dirty="0"/>
          </a:p>
          <a:p>
            <a:r>
              <a:rPr lang="en-CA" sz="2800" dirty="0" smtClean="0"/>
              <a:t>Employers </a:t>
            </a:r>
            <a:r>
              <a:rPr lang="en-CA" sz="2800" dirty="0"/>
              <a:t>who are aware of </a:t>
            </a:r>
            <a:r>
              <a:rPr lang="en-CA" sz="2800" dirty="0" smtClean="0"/>
              <a:t>domestic violence </a:t>
            </a:r>
            <a:r>
              <a:rPr lang="en-CA" sz="2800" dirty="0"/>
              <a:t>and fail to protect their employees </a:t>
            </a:r>
            <a:r>
              <a:rPr lang="en-CA" sz="2800" dirty="0" smtClean="0"/>
              <a:t>from violence </a:t>
            </a:r>
            <a:r>
              <a:rPr lang="en-CA" sz="2800" dirty="0"/>
              <a:t>at work may be held liable under health </a:t>
            </a:r>
            <a:r>
              <a:rPr lang="en-CA" sz="2800" dirty="0" smtClean="0"/>
              <a:t>and safety legislation</a:t>
            </a:r>
          </a:p>
          <a:p>
            <a:pPr lvl="1"/>
            <a:r>
              <a:rPr lang="en-CA" sz="2400" dirty="0" smtClean="0"/>
              <a:t>Joint OHS Committees can help to ensure compliance with Ontario legislation</a:t>
            </a:r>
          </a:p>
        </p:txBody>
      </p:sp>
      <p:sp>
        <p:nvSpPr>
          <p:cNvPr id="5" name="Title 1"/>
          <p:cNvSpPr>
            <a:spLocks noGrp="1"/>
          </p:cNvSpPr>
          <p:nvPr>
            <p:ph type="title"/>
          </p:nvPr>
        </p:nvSpPr>
        <p:spPr/>
        <p:txBody>
          <a:bodyPr vert="horz" lIns="91440" tIns="45720" rIns="91440" bIns="45720" rtlCol="0" anchor="ctr">
            <a:normAutofit/>
          </a:bodyPr>
          <a:lstStyle/>
          <a:p>
            <a:pPr algn="l"/>
            <a:r>
              <a:rPr lang="en-CA" sz="4000" b="1" dirty="0">
                <a:solidFill>
                  <a:srgbClr val="007AA0"/>
                </a:solidFill>
              </a:rPr>
              <a:t>Why </a:t>
            </a:r>
            <a:r>
              <a:rPr lang="en-CA" sz="4000" b="1" dirty="0" smtClean="0">
                <a:solidFill>
                  <a:srgbClr val="007AA0"/>
                </a:solidFill>
              </a:rPr>
              <a:t>a trade </a:t>
            </a:r>
            <a:r>
              <a:rPr lang="en-CA" sz="4000" b="1" dirty="0">
                <a:solidFill>
                  <a:srgbClr val="007AA0"/>
                </a:solidFill>
              </a:rPr>
              <a:t>union issue?</a:t>
            </a:r>
          </a:p>
        </p:txBody>
      </p:sp>
    </p:spTree>
    <p:extLst>
      <p:ext uri="{BB962C8B-B14F-4D97-AF65-F5344CB8AC3E}">
        <p14:creationId xmlns:p14="http://schemas.microsoft.com/office/powerpoint/2010/main" val="2372044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269" y="274638"/>
            <a:ext cx="8229600" cy="1143000"/>
          </a:xfrm>
        </p:spPr>
        <p:txBody>
          <a:bodyPr>
            <a:normAutofit/>
          </a:bodyPr>
          <a:lstStyle/>
          <a:p>
            <a:pPr algn="l"/>
            <a:r>
              <a:rPr lang="en-US" sz="4000" b="1" dirty="0" smtClean="0">
                <a:cs typeface="Arial" panose="020B0604020202020204" pitchFamily="34" charset="0"/>
              </a:rPr>
              <a:t>Workplace Support</a:t>
            </a:r>
            <a:endParaRPr lang="en-US" sz="4000" b="1" dirty="0">
              <a:cs typeface="Arial" panose="020B0604020202020204" pitchFamily="34" charset="0"/>
            </a:endParaRPr>
          </a:p>
        </p:txBody>
      </p:sp>
      <p:sp>
        <p:nvSpPr>
          <p:cNvPr id="3" name="Content Placeholder 2"/>
          <p:cNvSpPr>
            <a:spLocks noGrp="1"/>
          </p:cNvSpPr>
          <p:nvPr>
            <p:ph idx="1"/>
          </p:nvPr>
        </p:nvSpPr>
        <p:spPr>
          <a:xfrm>
            <a:off x="851338" y="1600200"/>
            <a:ext cx="7835462" cy="4525963"/>
          </a:xfrm>
        </p:spPr>
        <p:txBody>
          <a:bodyPr>
            <a:normAutofit/>
          </a:bodyPr>
          <a:lstStyle/>
          <a:p>
            <a:pPr marL="0" indent="0">
              <a:buNone/>
            </a:pPr>
            <a:r>
              <a:rPr lang="en-US" sz="2800" i="1" dirty="0" smtClean="0"/>
              <a:t>“</a:t>
            </a:r>
            <a:r>
              <a:rPr lang="en-US" sz="2800" i="1" dirty="0"/>
              <a:t>I was extremely nervous about sharing my situation... understanding that it may have a negative impact on how my supervisor viewed me and my work. However, that was unfounded and so far they have been very helpful and understanding and have also respected my privacy and been careful not to intrude.”</a:t>
            </a:r>
          </a:p>
          <a:p>
            <a:endParaRPr lang="en-US" dirty="0"/>
          </a:p>
        </p:txBody>
      </p:sp>
    </p:spTree>
    <p:extLst>
      <p:ext uri="{BB962C8B-B14F-4D97-AF65-F5344CB8AC3E}">
        <p14:creationId xmlns:p14="http://schemas.microsoft.com/office/powerpoint/2010/main" val="870750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993" y="274638"/>
            <a:ext cx="8229600" cy="1143000"/>
          </a:xfrm>
        </p:spPr>
        <p:txBody>
          <a:bodyPr>
            <a:normAutofit/>
          </a:bodyPr>
          <a:lstStyle/>
          <a:p>
            <a:pPr algn="l"/>
            <a:r>
              <a:rPr lang="en-US" sz="4000" b="1" dirty="0" smtClean="0">
                <a:cs typeface="Arial" panose="020B0604020202020204" pitchFamily="34" charset="0"/>
              </a:rPr>
              <a:t>Workplace Support</a:t>
            </a:r>
            <a:endParaRPr lang="en-US" sz="4000" b="1" dirty="0">
              <a:cs typeface="Arial" panose="020B0604020202020204" pitchFamily="34" charset="0"/>
            </a:endParaRPr>
          </a:p>
        </p:txBody>
      </p:sp>
      <p:sp>
        <p:nvSpPr>
          <p:cNvPr id="3" name="Content Placeholder 2"/>
          <p:cNvSpPr>
            <a:spLocks noGrp="1"/>
          </p:cNvSpPr>
          <p:nvPr>
            <p:ph idx="1"/>
          </p:nvPr>
        </p:nvSpPr>
        <p:spPr>
          <a:xfrm>
            <a:off x="798786" y="1600200"/>
            <a:ext cx="7888014" cy="4525963"/>
          </a:xfrm>
        </p:spPr>
        <p:txBody>
          <a:bodyPr>
            <a:normAutofit/>
          </a:bodyPr>
          <a:lstStyle/>
          <a:p>
            <a:pPr marL="0" indent="0">
              <a:buNone/>
            </a:pPr>
            <a:r>
              <a:rPr lang="en-US" sz="2800" i="1" dirty="0" smtClean="0"/>
              <a:t>“</a:t>
            </a:r>
            <a:r>
              <a:rPr lang="en-US" sz="2800" i="1" dirty="0"/>
              <a:t>There are some co-workers who will listen; however most don’t really want to get involved. The only concern my boss had was how soon was I going to return to work</a:t>
            </a:r>
            <a:r>
              <a:rPr lang="en-US" sz="2800" i="1" dirty="0" smtClean="0"/>
              <a:t>.”</a:t>
            </a:r>
          </a:p>
          <a:p>
            <a:pPr marL="0" indent="0">
              <a:buNone/>
            </a:pPr>
            <a:endParaRPr lang="en-US" sz="1000" i="1" dirty="0"/>
          </a:p>
          <a:p>
            <a:pPr marL="0" indent="0">
              <a:buNone/>
            </a:pPr>
            <a:r>
              <a:rPr lang="en-US" sz="2800" i="1" dirty="0"/>
              <a:t>“My employer simply said to me, take whatever time you need and if you need any help with anything just let me know. I was very fortunate to have such an understanding and flexible employer.”</a:t>
            </a:r>
          </a:p>
          <a:p>
            <a:endParaRPr lang="en-US" sz="2800" dirty="0"/>
          </a:p>
        </p:txBody>
      </p:sp>
    </p:spTree>
    <p:extLst>
      <p:ext uri="{BB962C8B-B14F-4D97-AF65-F5344CB8AC3E}">
        <p14:creationId xmlns:p14="http://schemas.microsoft.com/office/powerpoint/2010/main" val="3068466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76" y="0"/>
            <a:ext cx="8229600" cy="1143000"/>
          </a:xfrm>
        </p:spPr>
        <p:txBody>
          <a:bodyPr>
            <a:normAutofit/>
          </a:bodyPr>
          <a:lstStyle/>
          <a:p>
            <a:pPr algn="l"/>
            <a:r>
              <a:rPr lang="en-CA" sz="4000" b="1" dirty="0" smtClean="0"/>
              <a:t>Workplace Impact</a:t>
            </a:r>
            <a:endParaRPr lang="en-CA" sz="4000" b="1" dirty="0"/>
          </a:p>
        </p:txBody>
      </p:sp>
      <p:grpSp>
        <p:nvGrpSpPr>
          <p:cNvPr id="14" name="Group 16"/>
          <p:cNvGrpSpPr/>
          <p:nvPr/>
        </p:nvGrpSpPr>
        <p:grpSpPr>
          <a:xfrm>
            <a:off x="1475656" y="2320834"/>
            <a:ext cx="5809064" cy="1972262"/>
            <a:chOff x="4355976" y="2680874"/>
            <a:chExt cx="4740731" cy="792088"/>
          </a:xfrm>
        </p:grpSpPr>
        <p:sp>
          <p:nvSpPr>
            <p:cNvPr id="10" name="Rectangle 9"/>
            <p:cNvSpPr/>
            <p:nvPr/>
          </p:nvSpPr>
          <p:spPr>
            <a:xfrm>
              <a:off x="4355976" y="2680874"/>
              <a:ext cx="4176464" cy="792088"/>
            </a:xfrm>
            <a:prstGeom prst="rect">
              <a:avLst/>
            </a:prstGeom>
            <a:solidFill>
              <a:srgbClr val="28A0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4355976" y="2790724"/>
              <a:ext cx="4740731" cy="469858"/>
            </a:xfrm>
            <a:prstGeom prst="rect">
              <a:avLst/>
            </a:prstGeom>
          </p:spPr>
          <p:txBody>
            <a:bodyPr vert="horz" lIns="91440" tIns="45720" rIns="91440" bIns="45720" rtlCol="0">
              <a:normAutofit/>
            </a:bodyPr>
            <a:lstStyle>
              <a:lvl1pPr marL="342900" indent="-342900">
                <a:spcBef>
                  <a:spcPct val="20000"/>
                </a:spcBef>
                <a:buFont typeface="Arial" pitchFamily="34" charset="0"/>
                <a:buChar char="•"/>
                <a:defRPr sz="3200">
                  <a:solidFill>
                    <a:srgbClr val="58595B"/>
                  </a:solidFill>
                </a:defRPr>
              </a:lvl1pPr>
              <a:lvl2pPr marL="742950" lvl="1" indent="-285750">
                <a:spcBef>
                  <a:spcPct val="20000"/>
                </a:spcBef>
                <a:buFont typeface="Arial" pitchFamily="34" charset="0"/>
                <a:buChar char="–"/>
                <a:defRPr sz="2800">
                  <a:solidFill>
                    <a:srgbClr val="58595B"/>
                  </a:solidFill>
                </a:defRPr>
              </a:lvl2pPr>
              <a:lvl3pPr marL="1143000" indent="-228600">
                <a:spcBef>
                  <a:spcPct val="20000"/>
                </a:spcBef>
                <a:buFont typeface="Arial" pitchFamily="34" charset="0"/>
                <a:buChar char="•"/>
                <a:defRPr sz="2400">
                  <a:solidFill>
                    <a:srgbClr val="58595B"/>
                  </a:solidFill>
                </a:defRPr>
              </a:lvl3pPr>
              <a:lvl4pPr marL="1600200" indent="-228600">
                <a:spcBef>
                  <a:spcPct val="20000"/>
                </a:spcBef>
                <a:buFont typeface="Arial" pitchFamily="34" charset="0"/>
                <a:buChar char="–"/>
                <a:defRPr sz="2000">
                  <a:solidFill>
                    <a:srgbClr val="58595B"/>
                  </a:solidFill>
                </a:defRPr>
              </a:lvl4pPr>
              <a:lvl5pPr marL="2057400" indent="-228600">
                <a:spcBef>
                  <a:spcPct val="20000"/>
                </a:spcBef>
                <a:buFont typeface="Arial" pitchFamily="34" charset="0"/>
                <a:buChar char="»"/>
                <a:defRPr sz="2000">
                  <a:solidFill>
                    <a:srgbClr val="58595B"/>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CA" sz="5800" dirty="0"/>
                <a:t>8.5% </a:t>
              </a:r>
              <a:r>
                <a:rPr lang="en-CA" dirty="0"/>
                <a:t>lost a job due to DV</a:t>
              </a:r>
            </a:p>
          </p:txBody>
        </p:sp>
      </p:grpSp>
      <p:sp>
        <p:nvSpPr>
          <p:cNvPr id="19" name="Content Placeholder 2"/>
          <p:cNvSpPr>
            <a:spLocks noGrp="1"/>
          </p:cNvSpPr>
          <p:nvPr>
            <p:ph idx="1"/>
          </p:nvPr>
        </p:nvSpPr>
        <p:spPr>
          <a:xfrm>
            <a:off x="665676" y="1143000"/>
            <a:ext cx="7056784" cy="576064"/>
          </a:xfrm>
        </p:spPr>
        <p:txBody>
          <a:bodyPr>
            <a:normAutofit lnSpcReduction="10000"/>
          </a:bodyPr>
          <a:lstStyle/>
          <a:p>
            <a:pPr marL="0" indent="0">
              <a:buNone/>
            </a:pPr>
            <a:r>
              <a:rPr lang="en-CA" dirty="0" smtClean="0"/>
              <a:t>Among those who experienced DV…</a:t>
            </a:r>
            <a:endParaRPr lang="en-CA" dirty="0"/>
          </a:p>
        </p:txBody>
      </p:sp>
    </p:spTree>
    <p:extLst>
      <p:ext uri="{BB962C8B-B14F-4D97-AF65-F5344CB8AC3E}">
        <p14:creationId xmlns:p14="http://schemas.microsoft.com/office/powerpoint/2010/main" val="1310840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207" y="274638"/>
            <a:ext cx="8229600" cy="1143000"/>
          </a:xfrm>
        </p:spPr>
        <p:txBody>
          <a:bodyPr>
            <a:normAutofit/>
          </a:bodyPr>
          <a:lstStyle/>
          <a:p>
            <a:pPr algn="l"/>
            <a:r>
              <a:rPr lang="en-US" sz="4000" b="1" dirty="0" smtClean="0">
                <a:cs typeface="Arial" panose="020B0604020202020204" pitchFamily="34" charset="0"/>
              </a:rPr>
              <a:t>Job Loss</a:t>
            </a:r>
            <a:endParaRPr lang="en-US" sz="4000" b="1" dirty="0">
              <a:cs typeface="Arial" panose="020B0604020202020204" pitchFamily="34" charset="0"/>
            </a:endParaRPr>
          </a:p>
        </p:txBody>
      </p:sp>
      <p:sp>
        <p:nvSpPr>
          <p:cNvPr id="3" name="Content Placeholder 2"/>
          <p:cNvSpPr>
            <a:spLocks noGrp="1"/>
          </p:cNvSpPr>
          <p:nvPr>
            <p:ph idx="1"/>
          </p:nvPr>
        </p:nvSpPr>
        <p:spPr>
          <a:xfrm>
            <a:off x="819807" y="1417638"/>
            <a:ext cx="7772400" cy="4525963"/>
          </a:xfrm>
        </p:spPr>
        <p:txBody>
          <a:bodyPr/>
          <a:lstStyle/>
          <a:p>
            <a:pPr marL="0" indent="0">
              <a:buNone/>
            </a:pPr>
            <a:r>
              <a:rPr lang="en-US" i="1" dirty="0"/>
              <a:t>“I was in trouble for missing a lot of work and now I can’t miss work without a doctor’s note</a:t>
            </a:r>
            <a:r>
              <a:rPr lang="en-US" i="1" dirty="0" smtClean="0"/>
              <a:t>.”</a:t>
            </a:r>
          </a:p>
          <a:p>
            <a:endParaRPr lang="en-US" i="1" dirty="0" smtClean="0"/>
          </a:p>
          <a:p>
            <a:pPr marL="0" indent="0">
              <a:buNone/>
            </a:pPr>
            <a:r>
              <a:rPr lang="en-US" i="1" dirty="0" smtClean="0"/>
              <a:t>“The </a:t>
            </a:r>
            <a:r>
              <a:rPr lang="en-US" i="1" dirty="0"/>
              <a:t>only concern my boss had was how soon was I going to return to work.”</a:t>
            </a:r>
            <a:endParaRPr lang="en-US" dirty="0"/>
          </a:p>
          <a:p>
            <a:endParaRPr lang="en-US" dirty="0"/>
          </a:p>
        </p:txBody>
      </p:sp>
    </p:spTree>
    <p:extLst>
      <p:ext uri="{BB962C8B-B14F-4D97-AF65-F5344CB8AC3E}">
        <p14:creationId xmlns:p14="http://schemas.microsoft.com/office/powerpoint/2010/main" val="987220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7561"/>
            <a:ext cx="8229600" cy="1143000"/>
          </a:xfrm>
        </p:spPr>
        <p:txBody>
          <a:bodyPr>
            <a:normAutofit/>
          </a:bodyPr>
          <a:lstStyle/>
          <a:p>
            <a:pPr algn="l"/>
            <a:r>
              <a:rPr lang="en-CA" sz="4000" b="1" dirty="0" smtClean="0"/>
              <a:t>Beliefs about DV in the Workplace</a:t>
            </a:r>
            <a:endParaRPr lang="en-CA" sz="4000" b="1" dirty="0"/>
          </a:p>
        </p:txBody>
      </p:sp>
      <p:grpSp>
        <p:nvGrpSpPr>
          <p:cNvPr id="11" name="Group 14"/>
          <p:cNvGrpSpPr/>
          <p:nvPr/>
        </p:nvGrpSpPr>
        <p:grpSpPr>
          <a:xfrm>
            <a:off x="683568" y="2060848"/>
            <a:ext cx="7488832" cy="1554956"/>
            <a:chOff x="323528" y="1556792"/>
            <a:chExt cx="2808312" cy="1944216"/>
          </a:xfrm>
        </p:grpSpPr>
        <p:sp>
          <p:nvSpPr>
            <p:cNvPr id="12" name="Rectangle 11"/>
            <p:cNvSpPr/>
            <p:nvPr/>
          </p:nvSpPr>
          <p:spPr>
            <a:xfrm>
              <a:off x="323528" y="1556792"/>
              <a:ext cx="2808312" cy="1944216"/>
            </a:xfrm>
            <a:prstGeom prst="rect">
              <a:avLst/>
            </a:prstGeom>
            <a:solidFill>
              <a:srgbClr val="28A0D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395536" y="1628800"/>
              <a:ext cx="2736304" cy="1470026"/>
            </a:xfrm>
            <a:prstGeom prst="rect">
              <a:avLst/>
            </a:prstGeom>
          </p:spPr>
          <p:txBody>
            <a:bodyPr vert="horz" lIns="91440" tIns="45720" rIns="91440" bIns="45720" rtlCol="0">
              <a:normAutofit fontScale="92500" lnSpcReduction="20000"/>
            </a:bodyPr>
            <a:lstStyle>
              <a:lvl1pPr marL="342900" indent="-342900">
                <a:spcBef>
                  <a:spcPct val="20000"/>
                </a:spcBef>
                <a:buFont typeface="Arial" pitchFamily="34" charset="0"/>
                <a:buChar char="•"/>
                <a:defRPr sz="3200">
                  <a:solidFill>
                    <a:srgbClr val="58595B"/>
                  </a:solidFill>
                </a:defRPr>
              </a:lvl1pPr>
              <a:lvl2pPr marL="742950" lvl="1" indent="-285750">
                <a:spcBef>
                  <a:spcPct val="20000"/>
                </a:spcBef>
                <a:buFont typeface="Arial" pitchFamily="34" charset="0"/>
                <a:buChar char="–"/>
                <a:defRPr sz="2800">
                  <a:solidFill>
                    <a:srgbClr val="58595B"/>
                  </a:solidFill>
                </a:defRPr>
              </a:lvl2pPr>
              <a:lvl3pPr marL="1143000" indent="-228600">
                <a:spcBef>
                  <a:spcPct val="20000"/>
                </a:spcBef>
                <a:buFont typeface="Arial" pitchFamily="34" charset="0"/>
                <a:buChar char="•"/>
                <a:defRPr sz="2400">
                  <a:solidFill>
                    <a:srgbClr val="58595B"/>
                  </a:solidFill>
                </a:defRPr>
              </a:lvl3pPr>
              <a:lvl4pPr marL="1600200" indent="-228600">
                <a:spcBef>
                  <a:spcPct val="20000"/>
                </a:spcBef>
                <a:buFont typeface="Arial" pitchFamily="34" charset="0"/>
                <a:buChar char="–"/>
                <a:defRPr sz="2000">
                  <a:solidFill>
                    <a:srgbClr val="58595B"/>
                  </a:solidFill>
                </a:defRPr>
              </a:lvl4pPr>
              <a:lvl5pPr marL="2057400" indent="-228600">
                <a:spcBef>
                  <a:spcPct val="20000"/>
                </a:spcBef>
                <a:buFont typeface="Arial" pitchFamily="34" charset="0"/>
                <a:buChar char="»"/>
                <a:defRPr sz="2000">
                  <a:solidFill>
                    <a:srgbClr val="58595B"/>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CA" sz="5400" dirty="0"/>
                <a:t>91.5%</a:t>
              </a:r>
              <a:r>
                <a:rPr lang="en-CA" dirty="0"/>
                <a:t> (all respondents)</a:t>
              </a:r>
            </a:p>
            <a:p>
              <a:pPr marL="0" indent="0">
                <a:buNone/>
              </a:pPr>
              <a:r>
                <a:rPr lang="en-CA" dirty="0"/>
                <a:t>DV impacts the work lives of workers</a:t>
              </a:r>
            </a:p>
          </p:txBody>
        </p:sp>
      </p:grpSp>
    </p:spTree>
    <p:extLst>
      <p:ext uri="{BB962C8B-B14F-4D97-AF65-F5344CB8AC3E}">
        <p14:creationId xmlns:p14="http://schemas.microsoft.com/office/powerpoint/2010/main" val="2613525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54684" y="1844659"/>
            <a:ext cx="7455319" cy="2483336"/>
          </a:xfrm>
          <a:prstGeom prst="rect">
            <a:avLst/>
          </a:prstGeom>
          <a:solidFill>
            <a:srgbClr val="28A0D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lumMod val="65000"/>
                  <a:lumOff val="35000"/>
                </a:schemeClr>
              </a:solidFill>
            </a:endParaRPr>
          </a:p>
        </p:txBody>
      </p:sp>
      <p:sp>
        <p:nvSpPr>
          <p:cNvPr id="16" name="TextBox 15"/>
          <p:cNvSpPr txBox="1"/>
          <p:nvPr/>
        </p:nvSpPr>
        <p:spPr>
          <a:xfrm>
            <a:off x="889458" y="1916832"/>
            <a:ext cx="8384081" cy="2338991"/>
          </a:xfrm>
          <a:prstGeom prst="rect">
            <a:avLst/>
          </a:prstGeom>
        </p:spPr>
        <p:txBody>
          <a:bodyPr vert="horz" lIns="91440" tIns="45720" rIns="91440" bIns="45720" rtlCol="0">
            <a:normAutofit/>
          </a:bodyPr>
          <a:lstStyle>
            <a:lvl1pPr marL="342900" indent="-342900">
              <a:spcBef>
                <a:spcPct val="20000"/>
              </a:spcBef>
              <a:buFont typeface="Arial" pitchFamily="34" charset="0"/>
              <a:buChar char="•"/>
              <a:defRPr sz="3200">
                <a:solidFill>
                  <a:srgbClr val="58595B"/>
                </a:solidFill>
              </a:defRPr>
            </a:lvl1pPr>
            <a:lvl2pPr marL="742950" lvl="1" indent="-285750">
              <a:spcBef>
                <a:spcPct val="20000"/>
              </a:spcBef>
              <a:buFont typeface="Arial" pitchFamily="34" charset="0"/>
              <a:buChar char="–"/>
              <a:defRPr sz="2800">
                <a:solidFill>
                  <a:srgbClr val="58595B"/>
                </a:solidFill>
              </a:defRPr>
            </a:lvl2pPr>
            <a:lvl3pPr marL="1143000" indent="-228600">
              <a:spcBef>
                <a:spcPct val="20000"/>
              </a:spcBef>
              <a:buFont typeface="Arial" pitchFamily="34" charset="0"/>
              <a:buChar char="•"/>
              <a:defRPr sz="2400">
                <a:solidFill>
                  <a:srgbClr val="58595B"/>
                </a:solidFill>
              </a:defRPr>
            </a:lvl3pPr>
            <a:lvl4pPr marL="1600200" indent="-228600">
              <a:spcBef>
                <a:spcPct val="20000"/>
              </a:spcBef>
              <a:buFont typeface="Arial" pitchFamily="34" charset="0"/>
              <a:buChar char="–"/>
              <a:defRPr sz="2000">
                <a:solidFill>
                  <a:srgbClr val="58595B"/>
                </a:solidFill>
              </a:defRPr>
            </a:lvl4pPr>
            <a:lvl5pPr marL="2057400" indent="-228600">
              <a:spcBef>
                <a:spcPct val="20000"/>
              </a:spcBef>
              <a:buFont typeface="Arial" pitchFamily="34" charset="0"/>
              <a:buChar char="»"/>
              <a:defRPr sz="2000">
                <a:solidFill>
                  <a:srgbClr val="58595B"/>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CA" sz="5400" dirty="0"/>
              <a:t>74.4% </a:t>
            </a:r>
            <a:r>
              <a:rPr lang="en-CA" sz="2800" dirty="0"/>
              <a:t>(all respondents)</a:t>
            </a:r>
          </a:p>
          <a:p>
            <a:pPr marL="0" indent="0">
              <a:buNone/>
            </a:pPr>
            <a:r>
              <a:rPr lang="en-CA" sz="2800" dirty="0"/>
              <a:t>Workplace supports such as paid leave and safety policies can reduce the impact of DV</a:t>
            </a:r>
          </a:p>
        </p:txBody>
      </p:sp>
      <p:sp>
        <p:nvSpPr>
          <p:cNvPr id="2" name="Title 1"/>
          <p:cNvSpPr>
            <a:spLocks noGrp="1"/>
          </p:cNvSpPr>
          <p:nvPr>
            <p:ph type="title"/>
          </p:nvPr>
        </p:nvSpPr>
        <p:spPr>
          <a:xfrm>
            <a:off x="854684" y="166246"/>
            <a:ext cx="8229600" cy="1143000"/>
          </a:xfrm>
        </p:spPr>
        <p:txBody>
          <a:bodyPr>
            <a:normAutofit/>
          </a:bodyPr>
          <a:lstStyle/>
          <a:p>
            <a:pPr algn="l"/>
            <a:r>
              <a:rPr lang="en-CA" sz="4000" b="1" dirty="0" smtClean="0"/>
              <a:t>Beliefs about DV in the Workplace</a:t>
            </a:r>
            <a:endParaRPr lang="en-CA" sz="4000" b="1" dirty="0"/>
          </a:p>
        </p:txBody>
      </p:sp>
    </p:spTree>
    <p:extLst>
      <p:ext uri="{BB962C8B-B14F-4D97-AF65-F5344CB8AC3E}">
        <p14:creationId xmlns:p14="http://schemas.microsoft.com/office/powerpoint/2010/main" val="1707549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73" y="332656"/>
            <a:ext cx="8229600" cy="1143000"/>
          </a:xfrm>
        </p:spPr>
        <p:txBody>
          <a:bodyPr>
            <a:normAutofit/>
          </a:bodyPr>
          <a:lstStyle/>
          <a:p>
            <a:pPr algn="l"/>
            <a:r>
              <a:rPr lang="en-CA" sz="4000" b="1" dirty="0" smtClean="0">
                <a:cs typeface="Arial"/>
              </a:rPr>
              <a:t>Other key findings</a:t>
            </a:r>
            <a:endParaRPr lang="en-CA" sz="4000" b="1" dirty="0">
              <a:cs typeface="Arial"/>
            </a:endParaRPr>
          </a:p>
        </p:txBody>
      </p:sp>
      <p:sp>
        <p:nvSpPr>
          <p:cNvPr id="3" name="Content Placeholder 2"/>
          <p:cNvSpPr>
            <a:spLocks noGrp="1"/>
          </p:cNvSpPr>
          <p:nvPr>
            <p:ph idx="1"/>
          </p:nvPr>
        </p:nvSpPr>
        <p:spPr>
          <a:xfrm>
            <a:off x="525773" y="1475656"/>
            <a:ext cx="8229600" cy="4221169"/>
          </a:xfrm>
        </p:spPr>
        <p:txBody>
          <a:bodyPr/>
          <a:lstStyle/>
          <a:p>
            <a:r>
              <a:rPr lang="en-CA" sz="2800" dirty="0" smtClean="0"/>
              <a:t>DV </a:t>
            </a:r>
            <a:r>
              <a:rPr lang="en-CA" sz="2800" dirty="0"/>
              <a:t>is associated with poorer general health, mental health, and quality of life – but less so for those who are currently working (protective effect of work</a:t>
            </a:r>
            <a:r>
              <a:rPr lang="en-CA" sz="2800" dirty="0" smtClean="0"/>
              <a:t>?)</a:t>
            </a:r>
          </a:p>
          <a:p>
            <a:endParaRPr lang="en-CA" sz="2800" dirty="0"/>
          </a:p>
          <a:p>
            <a:r>
              <a:rPr lang="en-CA" sz="2800" dirty="0"/>
              <a:t>Nearly </a:t>
            </a:r>
            <a:r>
              <a:rPr lang="en-CA" sz="2800" dirty="0" smtClean="0"/>
              <a:t>40% believed they have </a:t>
            </a:r>
            <a:r>
              <a:rPr lang="en-CA" sz="2800" dirty="0"/>
              <a:t>a co-worker who is/was a DV victim and/or perpetrator</a:t>
            </a:r>
          </a:p>
          <a:p>
            <a:pPr lvl="1"/>
            <a:r>
              <a:rPr lang="en-CA" sz="2400" dirty="0" smtClean="0"/>
              <a:t>awareness </a:t>
            </a:r>
            <a:r>
              <a:rPr lang="en-CA" sz="2400" dirty="0"/>
              <a:t>of victimization was more </a:t>
            </a:r>
            <a:r>
              <a:rPr lang="en-CA" sz="2400" dirty="0" smtClean="0"/>
              <a:t>common</a:t>
            </a:r>
            <a:endParaRPr lang="en-CA" sz="2400" dirty="0"/>
          </a:p>
        </p:txBody>
      </p:sp>
    </p:spTree>
    <p:extLst>
      <p:ext uri="{BB962C8B-B14F-4D97-AF65-F5344CB8AC3E}">
        <p14:creationId xmlns:p14="http://schemas.microsoft.com/office/powerpoint/2010/main" val="3034864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685800" y="1390650"/>
            <a:ext cx="8229600" cy="4228850"/>
          </a:xfrm>
          <a:prstGeom prst="rect">
            <a:avLst/>
          </a:prstGeom>
          <a:extLst/>
        </p:spPr>
        <p:txBody>
          <a:bodyPr vert="horz" lIns="91440" tIns="45720" rIns="91440" bIns="45720" rtlCol="0">
            <a:normAutofit/>
          </a:bodyPr>
          <a:lstStyle/>
          <a:p>
            <a:pPr marL="342900" indent="-342900">
              <a:spcBef>
                <a:spcPct val="20000"/>
              </a:spcBef>
              <a:buFont typeface="Arial" pitchFamily="34" charset="0"/>
              <a:buChar char="•"/>
            </a:pPr>
            <a:r>
              <a:rPr lang="en-US" altLang="en-US" sz="2800" dirty="0">
                <a:solidFill>
                  <a:srgbClr val="58595B"/>
                </a:solidFill>
              </a:rPr>
              <a:t>Domestic violence is considered workplace violence under the terms of the Ontario OHSA</a:t>
            </a:r>
          </a:p>
          <a:p>
            <a:pPr marL="342900" indent="-342900">
              <a:spcBef>
                <a:spcPct val="20000"/>
              </a:spcBef>
              <a:buFont typeface="Arial" pitchFamily="34" charset="0"/>
              <a:buChar char="•"/>
            </a:pPr>
            <a:endParaRPr lang="en-US" altLang="en-US" sz="2800" dirty="0">
              <a:solidFill>
                <a:srgbClr val="58595B"/>
              </a:solidFill>
            </a:endParaRPr>
          </a:p>
          <a:p>
            <a:pPr marL="342900" indent="-342900">
              <a:spcBef>
                <a:spcPct val="20000"/>
              </a:spcBef>
              <a:buFont typeface="Arial" pitchFamily="34" charset="0"/>
              <a:buChar char="•"/>
            </a:pPr>
            <a:r>
              <a:rPr lang="en-US" altLang="en-US" sz="2800" dirty="0">
                <a:solidFill>
                  <a:srgbClr val="58595B"/>
                </a:solidFill>
              </a:rPr>
              <a:t>Under section 32.0.4 of the Act</a:t>
            </a:r>
          </a:p>
          <a:p>
            <a:pPr marL="742950" lvl="1" indent="-285750">
              <a:spcBef>
                <a:spcPct val="20000"/>
              </a:spcBef>
              <a:buFont typeface="Arial" pitchFamily="34" charset="0"/>
              <a:buChar char="–"/>
            </a:pPr>
            <a:r>
              <a:rPr lang="en-US" altLang="en-US" sz="2800" dirty="0">
                <a:solidFill>
                  <a:srgbClr val="58595B"/>
                </a:solidFill>
              </a:rPr>
              <a:t>if an employer is </a:t>
            </a:r>
            <a:r>
              <a:rPr lang="en-US" altLang="en-US" sz="2800" dirty="0">
                <a:solidFill>
                  <a:srgbClr val="007CA4"/>
                </a:solidFill>
              </a:rPr>
              <a:t>aware or ought to be aware </a:t>
            </a:r>
            <a:r>
              <a:rPr lang="en-US" altLang="en-US" sz="2800" dirty="0">
                <a:solidFill>
                  <a:srgbClr val="58595B"/>
                </a:solidFill>
              </a:rPr>
              <a:t>that domestic violence that is likely to expose a worker to </a:t>
            </a:r>
            <a:r>
              <a:rPr lang="en-US" altLang="en-US" sz="2800" dirty="0">
                <a:solidFill>
                  <a:srgbClr val="007CA4"/>
                </a:solidFill>
              </a:rPr>
              <a:t>physical injury </a:t>
            </a:r>
            <a:r>
              <a:rPr lang="en-US" altLang="en-US" sz="2800" dirty="0">
                <a:solidFill>
                  <a:srgbClr val="58595B"/>
                </a:solidFill>
              </a:rPr>
              <a:t>may occur in the workplace, the employer must take </a:t>
            </a:r>
            <a:r>
              <a:rPr lang="en-US" altLang="en-US" sz="2800" dirty="0">
                <a:solidFill>
                  <a:srgbClr val="007CA4"/>
                </a:solidFill>
              </a:rPr>
              <a:t>every </a:t>
            </a:r>
            <a:r>
              <a:rPr lang="en-US" altLang="en-US" sz="2800" dirty="0" smtClean="0">
                <a:solidFill>
                  <a:srgbClr val="007CA4"/>
                </a:solidFill>
              </a:rPr>
              <a:t>precaution </a:t>
            </a:r>
            <a:r>
              <a:rPr lang="en-US" altLang="en-US" sz="2800" dirty="0">
                <a:solidFill>
                  <a:srgbClr val="007CA4"/>
                </a:solidFill>
              </a:rPr>
              <a:t>reasonable </a:t>
            </a:r>
            <a:r>
              <a:rPr lang="en-US" altLang="en-US" sz="2800" dirty="0" smtClean="0">
                <a:solidFill>
                  <a:srgbClr val="58595B"/>
                </a:solidFill>
              </a:rPr>
              <a:t>to </a:t>
            </a:r>
            <a:r>
              <a:rPr lang="en-US" altLang="en-US" sz="2800" dirty="0">
                <a:solidFill>
                  <a:srgbClr val="58595B"/>
                </a:solidFill>
              </a:rPr>
              <a:t>protect the worker</a:t>
            </a:r>
            <a:endParaRPr lang="en-CA" altLang="en-US" sz="2800" dirty="0">
              <a:solidFill>
                <a:srgbClr val="58595B"/>
              </a:solidFill>
            </a:endParaRPr>
          </a:p>
        </p:txBody>
      </p:sp>
      <p:sp>
        <p:nvSpPr>
          <p:cNvPr id="4" name="TextBox 4"/>
          <p:cNvSpPr txBox="1">
            <a:spLocks noChangeArrowheads="1"/>
          </p:cNvSpPr>
          <p:nvPr/>
        </p:nvSpPr>
        <p:spPr bwMode="auto">
          <a:xfrm>
            <a:off x="914400" y="514350"/>
            <a:ext cx="7772400" cy="646113"/>
          </a:xfrm>
          <a:prstGeom prst="rect">
            <a:avLst/>
          </a:prstGeom>
        </p:spPr>
        <p:txBody>
          <a:bodyPr vert="horz" lIns="91440" tIns="45720" rIns="91440" bIns="45720" rtlCol="0" anchor="ctr">
            <a:normAutofit fontScale="97500" lnSpcReduction="10000"/>
          </a:bodyPr>
          <a:lstStyle>
            <a:lvl1pPr>
              <a:spcBef>
                <a:spcPct val="0"/>
              </a:spcBef>
              <a:buNone/>
              <a:defRPr sz="4000" b="1">
                <a:solidFill>
                  <a:srgbClr val="007AA0"/>
                </a:solidFill>
                <a:latin typeface="+mj-lt"/>
                <a:ea typeface="+mj-ea"/>
                <a:cs typeface="+mj-cs"/>
              </a:defRPr>
            </a:lvl1pPr>
          </a:lstStyle>
          <a:p>
            <a:r>
              <a:rPr lang="en-US" altLang="en-US" dirty="0"/>
              <a:t>Occupational Health &amp; Safety Act</a:t>
            </a:r>
            <a:endParaRPr lang="en-CA" altLang="en-US" dirty="0"/>
          </a:p>
        </p:txBody>
      </p:sp>
    </p:spTree>
    <p:extLst>
      <p:ext uri="{BB962C8B-B14F-4D97-AF65-F5344CB8AC3E}">
        <p14:creationId xmlns:p14="http://schemas.microsoft.com/office/powerpoint/2010/main" val="1797223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ChangeArrowheads="1"/>
          </p:cNvSpPr>
          <p:nvPr/>
        </p:nvSpPr>
        <p:spPr bwMode="auto">
          <a:xfrm>
            <a:off x="387067" y="1174636"/>
            <a:ext cx="8458200" cy="4525963"/>
          </a:xfrm>
          <a:prstGeom prst="rect">
            <a:avLst/>
          </a:prstGeom>
          <a:extLst/>
        </p:spPr>
        <p:txBody>
          <a:bodyPr vert="horz" lIns="91440" tIns="45720" rIns="91440" bIns="45720" rtlCol="0">
            <a:normAutofit/>
          </a:bodyPr>
          <a:lstStyle/>
          <a:p>
            <a:pPr marL="342900" indent="-342900">
              <a:buFont typeface="Arial" pitchFamily="34" charset="0"/>
              <a:buChar char="•"/>
            </a:pPr>
            <a:r>
              <a:rPr lang="en-CA" sz="2800" dirty="0">
                <a:solidFill>
                  <a:srgbClr val="58595B"/>
                </a:solidFill>
                <a:cs typeface="Arial"/>
              </a:rPr>
              <a:t>Disruptive phone calls or visits from the partner</a:t>
            </a:r>
          </a:p>
          <a:p>
            <a:pPr marL="342900" indent="-342900">
              <a:buFont typeface="Arial" pitchFamily="34" charset="0"/>
              <a:buChar char="•"/>
            </a:pPr>
            <a:r>
              <a:rPr lang="en-CA" sz="2800" dirty="0">
                <a:solidFill>
                  <a:srgbClr val="58595B"/>
                </a:solidFill>
                <a:cs typeface="Arial"/>
              </a:rPr>
              <a:t>Obvious injuries </a:t>
            </a:r>
          </a:p>
          <a:p>
            <a:pPr marL="742950" lvl="1" indent="-285750">
              <a:buFont typeface="Arial" pitchFamily="34" charset="0"/>
              <a:buChar char="–"/>
            </a:pPr>
            <a:r>
              <a:rPr lang="en-CA" sz="2400" dirty="0">
                <a:solidFill>
                  <a:srgbClr val="58595B"/>
                </a:solidFill>
                <a:cs typeface="Arial"/>
              </a:rPr>
              <a:t>bruises, black eyes, broken bones, hearing loss </a:t>
            </a:r>
          </a:p>
          <a:p>
            <a:pPr marL="742950" lvl="1" indent="-285750">
              <a:buFont typeface="Arial" pitchFamily="34" charset="0"/>
              <a:buChar char="–"/>
            </a:pPr>
            <a:r>
              <a:rPr lang="en-CA" sz="2400" dirty="0">
                <a:solidFill>
                  <a:srgbClr val="58595B"/>
                </a:solidFill>
                <a:cs typeface="Arial"/>
              </a:rPr>
              <a:t>often attributed to falls, being clumsy or accidents</a:t>
            </a:r>
          </a:p>
          <a:p>
            <a:pPr marL="342900" indent="-342900">
              <a:buFont typeface="Arial" pitchFamily="34" charset="0"/>
              <a:buChar char="•"/>
            </a:pPr>
            <a:r>
              <a:rPr lang="en-CA" sz="2800" dirty="0">
                <a:solidFill>
                  <a:srgbClr val="58595B"/>
                </a:solidFill>
                <a:cs typeface="Arial"/>
              </a:rPr>
              <a:t>Hiding injuries</a:t>
            </a:r>
          </a:p>
          <a:p>
            <a:pPr marL="742950" lvl="1" indent="-285750">
              <a:buFont typeface="Arial" pitchFamily="34" charset="0"/>
              <a:buChar char="–"/>
            </a:pPr>
            <a:r>
              <a:rPr lang="en-CA" sz="2400" dirty="0">
                <a:solidFill>
                  <a:srgbClr val="58595B"/>
                </a:solidFill>
                <a:cs typeface="Arial"/>
              </a:rPr>
              <a:t>Clothing inappropriate for the season (long sleeves &amp; turtlenecks, sunglasses indoors)</a:t>
            </a:r>
          </a:p>
          <a:p>
            <a:pPr marL="742950" lvl="1" indent="-285750">
              <a:buFont typeface="Arial" pitchFamily="34" charset="0"/>
              <a:buChar char="–"/>
            </a:pPr>
            <a:r>
              <a:rPr lang="en-CA" sz="2400" dirty="0">
                <a:solidFill>
                  <a:srgbClr val="58595B"/>
                </a:solidFill>
                <a:cs typeface="Arial"/>
              </a:rPr>
              <a:t>Changes in makeup or concealer</a:t>
            </a:r>
          </a:p>
          <a:p>
            <a:pPr marL="342900" indent="-342900">
              <a:buFont typeface="Arial" pitchFamily="34" charset="0"/>
              <a:buChar char="•"/>
            </a:pPr>
            <a:r>
              <a:rPr lang="en-CA" sz="2800" dirty="0">
                <a:solidFill>
                  <a:srgbClr val="58595B"/>
                </a:solidFill>
                <a:cs typeface="Arial"/>
              </a:rPr>
              <a:t>Absenteeism or lateness</a:t>
            </a:r>
          </a:p>
          <a:p>
            <a:pPr marL="342900" indent="-342900">
              <a:buFont typeface="Arial" pitchFamily="34" charset="0"/>
              <a:buChar char="•"/>
            </a:pPr>
            <a:r>
              <a:rPr lang="en-US" sz="2800" dirty="0">
                <a:solidFill>
                  <a:srgbClr val="58595B"/>
                </a:solidFill>
                <a:cs typeface="Arial"/>
              </a:rPr>
              <a:t>Being the victim of vandalism or threats</a:t>
            </a:r>
            <a:endParaRPr lang="en-CA" sz="2800" dirty="0">
              <a:solidFill>
                <a:srgbClr val="58595B"/>
              </a:solidFill>
              <a:cs typeface="Arial"/>
            </a:endParaRPr>
          </a:p>
          <a:p>
            <a:pPr marL="342900" indent="-342900">
              <a:buFont typeface="Arial" pitchFamily="34" charset="0"/>
              <a:buChar char="•"/>
            </a:pPr>
            <a:endParaRPr lang="en-US" sz="2800" dirty="0">
              <a:solidFill>
                <a:srgbClr val="58595B"/>
              </a:solidFill>
              <a:cs typeface="Arial"/>
            </a:endParaRPr>
          </a:p>
          <a:p>
            <a:pPr marL="742950" lvl="1" indent="-285750">
              <a:buFont typeface="Arial" pitchFamily="34" charset="0"/>
              <a:buChar char="–"/>
            </a:pPr>
            <a:endParaRPr lang="en-US" sz="2400" dirty="0">
              <a:solidFill>
                <a:srgbClr val="58595B"/>
              </a:solidFill>
              <a:cs typeface="Arial"/>
            </a:endParaRPr>
          </a:p>
          <a:p>
            <a:pPr marL="342900" indent="-342900">
              <a:buFont typeface="Arial" pitchFamily="34" charset="0"/>
              <a:buChar char="•"/>
            </a:pPr>
            <a:endParaRPr lang="en-US" sz="2800" dirty="0">
              <a:solidFill>
                <a:srgbClr val="58595B"/>
              </a:solidFill>
              <a:cs typeface="Arial"/>
            </a:endParaRPr>
          </a:p>
        </p:txBody>
      </p:sp>
      <p:pic>
        <p:nvPicPr>
          <p:cNvPr id="27653" name="Picture 2" descr="C:\Users\Owner\AppData\Local\Microsoft\Windows\Temporary Internet Files\Content.IE5\RGNU08JK\MC9004347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542" y="5166858"/>
            <a:ext cx="1475656" cy="147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9645" y="336436"/>
            <a:ext cx="7772400" cy="838200"/>
          </a:xfrm>
          <a:extLst/>
        </p:spPr>
        <p:txBody>
          <a:bodyPr vert="horz" lIns="91440" tIns="45720" rIns="91440" bIns="45720" rtlCol="0" anchor="t">
            <a:noAutofit/>
          </a:bodyPr>
          <a:lstStyle/>
          <a:p>
            <a:pPr algn="l"/>
            <a:r>
              <a:rPr lang="en-US" sz="3600" b="1" dirty="0">
                <a:cs typeface="Arial"/>
              </a:rPr>
              <a:t>Workplace Warning Signs</a:t>
            </a:r>
          </a:p>
        </p:txBody>
      </p:sp>
    </p:spTree>
    <p:extLst>
      <p:ext uri="{BB962C8B-B14F-4D97-AF65-F5344CB8AC3E}">
        <p14:creationId xmlns:p14="http://schemas.microsoft.com/office/powerpoint/2010/main" val="2945084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ChangeArrowheads="1"/>
          </p:cNvSpPr>
          <p:nvPr/>
        </p:nvSpPr>
        <p:spPr bwMode="auto">
          <a:xfrm>
            <a:off x="469445" y="1153269"/>
            <a:ext cx="8458200" cy="4525963"/>
          </a:xfrm>
          <a:prstGeom prst="rect">
            <a:avLst/>
          </a:prstGeom>
          <a:extLst/>
        </p:spPr>
        <p:txBody>
          <a:bodyPr vert="horz" lIns="91440" tIns="45720" rIns="91440" bIns="45720" rtlCol="0">
            <a:normAutofit/>
          </a:bodyPr>
          <a:lstStyle/>
          <a:p>
            <a:pPr marL="342900" indent="-342900">
              <a:buFont typeface="Arial" pitchFamily="34" charset="0"/>
              <a:buChar char="•"/>
            </a:pPr>
            <a:r>
              <a:rPr lang="en-CA" sz="2800" dirty="0">
                <a:solidFill>
                  <a:srgbClr val="58595B"/>
                </a:solidFill>
                <a:cs typeface="Arial"/>
              </a:rPr>
              <a:t>Job performance problems</a:t>
            </a:r>
          </a:p>
          <a:p>
            <a:pPr marL="742950" lvl="1" indent="-285750">
              <a:buFont typeface="Arial" pitchFamily="34" charset="0"/>
              <a:buChar char="–"/>
            </a:pPr>
            <a:r>
              <a:rPr lang="en-CA" sz="2400" dirty="0">
                <a:solidFill>
                  <a:srgbClr val="58595B"/>
                </a:solidFill>
                <a:cs typeface="Arial"/>
              </a:rPr>
              <a:t>poor concentration, errors, slowness, </a:t>
            </a:r>
            <a:r>
              <a:rPr lang="en-US" sz="2400" dirty="0">
                <a:solidFill>
                  <a:srgbClr val="58595B"/>
                </a:solidFill>
                <a:cs typeface="Arial"/>
              </a:rPr>
              <a:t>difficulty making decisions, </a:t>
            </a:r>
            <a:r>
              <a:rPr lang="en-CA" sz="2400" dirty="0">
                <a:solidFill>
                  <a:srgbClr val="58595B"/>
                </a:solidFill>
                <a:cs typeface="Arial"/>
              </a:rPr>
              <a:t>inconsistent work quality</a:t>
            </a:r>
          </a:p>
          <a:p>
            <a:pPr marL="342900" indent="-342900">
              <a:buFont typeface="Arial" pitchFamily="34" charset="0"/>
              <a:buChar char="•"/>
            </a:pPr>
            <a:r>
              <a:rPr lang="en-CA" sz="2800" dirty="0">
                <a:solidFill>
                  <a:srgbClr val="58595B"/>
                </a:solidFill>
                <a:cs typeface="Arial"/>
              </a:rPr>
              <a:t>Requests for special accommodations </a:t>
            </a:r>
          </a:p>
          <a:p>
            <a:pPr marL="742950" lvl="1" indent="-285750">
              <a:buFont typeface="Arial" pitchFamily="34" charset="0"/>
              <a:buChar char="–"/>
            </a:pPr>
            <a:r>
              <a:rPr lang="en-CA" sz="2400" dirty="0">
                <a:solidFill>
                  <a:srgbClr val="58595B"/>
                </a:solidFill>
                <a:cs typeface="Arial"/>
              </a:rPr>
              <a:t>leave early, change schedule</a:t>
            </a:r>
          </a:p>
          <a:p>
            <a:pPr marL="342900" indent="-342900">
              <a:buFont typeface="Arial" pitchFamily="34" charset="0"/>
              <a:buChar char="•"/>
            </a:pPr>
            <a:r>
              <a:rPr lang="en-CA" sz="2800" dirty="0">
                <a:solidFill>
                  <a:srgbClr val="58595B"/>
                </a:solidFill>
                <a:cs typeface="Arial"/>
              </a:rPr>
              <a:t>Behaviour</a:t>
            </a:r>
          </a:p>
          <a:p>
            <a:pPr marL="742950" lvl="1" indent="-285750">
              <a:buFont typeface="Arial" pitchFamily="34" charset="0"/>
              <a:buChar char="–"/>
            </a:pPr>
            <a:r>
              <a:rPr lang="en-US" sz="2400" dirty="0">
                <a:solidFill>
                  <a:srgbClr val="58595B"/>
                </a:solidFill>
                <a:cs typeface="Arial"/>
              </a:rPr>
              <a:t>anxiety, emotional outbursts, tears, apprehension, withdrawal or social avoidance, excessive tiredness or depression</a:t>
            </a:r>
          </a:p>
          <a:p>
            <a:pPr marL="342900" indent="-342900">
              <a:buFont typeface="Arial" pitchFamily="34" charset="0"/>
              <a:buChar char="•"/>
            </a:pPr>
            <a:r>
              <a:rPr lang="en-US" sz="2800" dirty="0">
                <a:solidFill>
                  <a:srgbClr val="58595B"/>
                </a:solidFill>
                <a:cs typeface="Arial"/>
              </a:rPr>
              <a:t>Lack of access to money</a:t>
            </a:r>
          </a:p>
          <a:p>
            <a:pPr marL="742950" lvl="1" indent="-285750">
              <a:buFont typeface="Arial" pitchFamily="34" charset="0"/>
              <a:buChar char="–"/>
            </a:pPr>
            <a:endParaRPr lang="en-US" sz="2400" dirty="0">
              <a:solidFill>
                <a:srgbClr val="58595B"/>
              </a:solidFill>
              <a:cs typeface="Arial"/>
            </a:endParaRPr>
          </a:p>
          <a:p>
            <a:pPr marL="742950" lvl="1" indent="-285750">
              <a:buFont typeface="Arial" pitchFamily="34" charset="0"/>
              <a:buChar char="–"/>
            </a:pPr>
            <a:endParaRPr lang="en-US" sz="2400" dirty="0">
              <a:solidFill>
                <a:srgbClr val="58595B"/>
              </a:solidFill>
              <a:cs typeface="Arial"/>
            </a:endParaRPr>
          </a:p>
          <a:p>
            <a:pPr marL="342900" indent="-342900">
              <a:buFont typeface="Arial" pitchFamily="34" charset="0"/>
              <a:buChar char="•"/>
            </a:pPr>
            <a:endParaRPr lang="en-US" sz="2800" dirty="0">
              <a:solidFill>
                <a:srgbClr val="58595B"/>
              </a:solidFill>
              <a:cs typeface="Arial"/>
            </a:endParaRPr>
          </a:p>
        </p:txBody>
      </p:sp>
      <p:pic>
        <p:nvPicPr>
          <p:cNvPr id="27653" name="Picture 2" descr="C:\Users\Owner\AppData\Local\Microsoft\Windows\Temporary Internet Files\Content.IE5\RGNU08JK\MC9004347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973" y="5183862"/>
            <a:ext cx="1475656" cy="147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63292" y="382533"/>
            <a:ext cx="7772400" cy="838200"/>
          </a:xfrm>
          <a:prstGeom prst="rect">
            <a:avLst/>
          </a:prstGeom>
          <a:extLst/>
        </p:spPr>
        <p:txBody>
          <a:bodyPr vert="horz" lIns="91440" tIns="45720" rIns="91440" bIns="45720" rtlCol="0" anchor="t">
            <a:noAutofit/>
          </a:bodyPr>
          <a:lstStyle>
            <a:lvl1pPr>
              <a:spcBef>
                <a:spcPct val="0"/>
              </a:spcBef>
              <a:buNone/>
              <a:defRPr sz="3600" b="1">
                <a:solidFill>
                  <a:srgbClr val="007AA0"/>
                </a:solidFill>
                <a:latin typeface="+mj-lt"/>
                <a:ea typeface="+mj-ea"/>
                <a:cs typeface="Arial"/>
              </a:defRPr>
            </a:lvl1pPr>
          </a:lstStyle>
          <a:p>
            <a:r>
              <a:rPr lang="en-US" dirty="0"/>
              <a:t>Workplace Warning Signs</a:t>
            </a:r>
          </a:p>
        </p:txBody>
      </p:sp>
    </p:spTree>
    <p:extLst>
      <p:ext uri="{BB962C8B-B14F-4D97-AF65-F5344CB8AC3E}">
        <p14:creationId xmlns:p14="http://schemas.microsoft.com/office/powerpoint/2010/main" val="199294028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762000" y="1238250"/>
            <a:ext cx="8229600" cy="4228850"/>
          </a:xfrm>
          <a:prstGeom prst="rect">
            <a:avLst/>
          </a:prstGeom>
          <a:extLst/>
        </p:spPr>
        <p:txBody>
          <a:bodyPr vert="horz" lIns="91440" tIns="45720" rIns="91440" bIns="45720" rtlCol="0">
            <a:normAutofit/>
          </a:bodyPr>
          <a:lstStyle/>
          <a:p>
            <a:pPr marL="342900" indent="-342900">
              <a:spcBef>
                <a:spcPct val="20000"/>
              </a:spcBef>
              <a:buFont typeface="Arial" pitchFamily="34" charset="0"/>
              <a:buChar char="•"/>
            </a:pPr>
            <a:r>
              <a:rPr lang="en-US" altLang="en-US" sz="2800" dirty="0">
                <a:solidFill>
                  <a:srgbClr val="58595B"/>
                </a:solidFill>
              </a:rPr>
              <a:t>Domestic violence is considered workplace violence under the terms of the Ontario OHSA</a:t>
            </a:r>
          </a:p>
          <a:p>
            <a:pPr marL="342900" indent="-342900">
              <a:spcBef>
                <a:spcPct val="20000"/>
              </a:spcBef>
              <a:buFont typeface="Arial" pitchFamily="34" charset="0"/>
              <a:buChar char="•"/>
            </a:pPr>
            <a:endParaRPr lang="en-US" altLang="en-US" sz="2800" dirty="0">
              <a:solidFill>
                <a:srgbClr val="58595B"/>
              </a:solidFill>
            </a:endParaRPr>
          </a:p>
          <a:p>
            <a:pPr marL="342900" indent="-342900">
              <a:spcBef>
                <a:spcPct val="20000"/>
              </a:spcBef>
              <a:buFont typeface="Arial" pitchFamily="34" charset="0"/>
              <a:buChar char="•"/>
            </a:pPr>
            <a:r>
              <a:rPr lang="en-US" altLang="en-US" sz="2800" dirty="0">
                <a:solidFill>
                  <a:srgbClr val="58595B"/>
                </a:solidFill>
              </a:rPr>
              <a:t>Under section 32.0.4 of the Act</a:t>
            </a:r>
          </a:p>
          <a:p>
            <a:pPr marL="742950" lvl="1" indent="-285750">
              <a:spcBef>
                <a:spcPct val="20000"/>
              </a:spcBef>
              <a:buFont typeface="Arial" pitchFamily="34" charset="0"/>
              <a:buChar char="–"/>
            </a:pPr>
            <a:r>
              <a:rPr lang="en-US" altLang="en-US" sz="2800" dirty="0">
                <a:solidFill>
                  <a:srgbClr val="58595B"/>
                </a:solidFill>
              </a:rPr>
              <a:t>if an employer is aware or ought to be aware that domestic violence that is likely to expose a worker to physical injury may occur in the workplace, the employer must take every reasonable precaution to protect the worker</a:t>
            </a:r>
            <a:endParaRPr lang="en-CA" altLang="en-US" sz="2800" dirty="0">
              <a:solidFill>
                <a:srgbClr val="58595B"/>
              </a:solidFill>
            </a:endParaRPr>
          </a:p>
        </p:txBody>
      </p:sp>
      <p:sp>
        <p:nvSpPr>
          <p:cNvPr id="107523" name="TextBox 4"/>
          <p:cNvSpPr txBox="1">
            <a:spLocks noChangeArrowheads="1"/>
          </p:cNvSpPr>
          <p:nvPr/>
        </p:nvSpPr>
        <p:spPr bwMode="auto">
          <a:xfrm>
            <a:off x="914400" y="352425"/>
            <a:ext cx="7772400" cy="646113"/>
          </a:xfrm>
          <a:prstGeom prst="rect">
            <a:avLst/>
          </a:prstGeom>
        </p:spPr>
        <p:txBody>
          <a:bodyPr vert="horz" lIns="91440" tIns="45720" rIns="91440" bIns="45720" rtlCol="0" anchor="ctr">
            <a:normAutofit fontScale="97500" lnSpcReduction="10000"/>
          </a:bodyPr>
          <a:lstStyle>
            <a:lvl1pPr>
              <a:spcBef>
                <a:spcPct val="0"/>
              </a:spcBef>
              <a:buNone/>
              <a:defRPr sz="4000" b="1">
                <a:solidFill>
                  <a:srgbClr val="007AA0"/>
                </a:solidFill>
                <a:latin typeface="+mj-lt"/>
                <a:ea typeface="+mj-ea"/>
                <a:cs typeface="+mj-cs"/>
              </a:defRPr>
            </a:lvl1pPr>
          </a:lstStyle>
          <a:p>
            <a:r>
              <a:rPr lang="en-US" altLang="en-US" dirty="0"/>
              <a:t>Occupational Health &amp; Safety Act</a:t>
            </a:r>
            <a:endParaRPr lang="en-CA" altLang="en-US" dirty="0"/>
          </a:p>
        </p:txBody>
      </p:sp>
    </p:spTree>
    <p:extLst>
      <p:ext uri="{BB962C8B-B14F-4D97-AF65-F5344CB8AC3E}">
        <p14:creationId xmlns:p14="http://schemas.microsoft.com/office/powerpoint/2010/main" val="2293979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58800" y="428625"/>
            <a:ext cx="8466137" cy="1049337"/>
          </a:xfrm>
          <a:prstGeom prst="rect">
            <a:avLst/>
          </a:prstGeom>
          <a:extLst/>
        </p:spPr>
        <p:txBody>
          <a:bodyPr vert="horz" lIns="91440" tIns="45720" rIns="91440" bIns="45720" rtlCol="0" anchor="t">
            <a:noAutofit/>
          </a:bodyPr>
          <a:lstStyle>
            <a:defPPr>
              <a:defRPr lang="en-US"/>
            </a:defPPr>
            <a:lvl1pPr>
              <a:spcBef>
                <a:spcPct val="0"/>
              </a:spcBef>
              <a:buNone/>
              <a:defRPr sz="3600" b="1">
                <a:solidFill>
                  <a:srgbClr val="007AA0"/>
                </a:solidFill>
                <a:latin typeface="+mj-lt"/>
                <a:ea typeface="+mj-ea"/>
                <a:cs typeface="Arial"/>
              </a:defRPr>
            </a:lvl1pPr>
          </a:lstStyle>
          <a:p>
            <a:r>
              <a:rPr lang="en-US" dirty="0" smtClean="0"/>
              <a:t>Risk </a:t>
            </a:r>
            <a:r>
              <a:rPr lang="en-US" dirty="0"/>
              <a:t>Factors</a:t>
            </a:r>
          </a:p>
        </p:txBody>
      </p:sp>
      <p:sp>
        <p:nvSpPr>
          <p:cNvPr id="4" name="Content Placeholder 2"/>
          <p:cNvSpPr txBox="1">
            <a:spLocks/>
          </p:cNvSpPr>
          <p:nvPr/>
        </p:nvSpPr>
        <p:spPr bwMode="auto">
          <a:xfrm>
            <a:off x="663575" y="1402239"/>
            <a:ext cx="7518400" cy="3670300"/>
          </a:xfrm>
          <a:prstGeom prst="rect">
            <a:avLst/>
          </a:prstGeom>
        </p:spPr>
        <p:txBody>
          <a:bodyPr vert="horz" lIns="91440" tIns="45720" rIns="91440" bIns="45720" rtlCol="0">
            <a:noAutofit/>
          </a:bodyPr>
          <a:lstStyle>
            <a:defPPr>
              <a:defRPr lang="en-US"/>
            </a:defPPr>
            <a:lvl1pPr marL="342900" indent="-342900">
              <a:buFont typeface="Arial" pitchFamily="34" charset="0"/>
              <a:buChar char="•"/>
              <a:defRPr sz="2800">
                <a:solidFill>
                  <a:srgbClr val="58595B"/>
                </a:solidFill>
                <a:cs typeface="Arial"/>
              </a:defRPr>
            </a:lvl1pPr>
            <a:lvl2pPr marL="742950" lvl="1" indent="-285750">
              <a:buFont typeface="Arial" pitchFamily="34" charset="0"/>
              <a:buChar char="–"/>
              <a:defRPr sz="2400">
                <a:solidFill>
                  <a:srgbClr val="58595B"/>
                </a:solidFill>
                <a:cs typeface="Arial"/>
              </a:defRPr>
            </a:lvl2pPr>
          </a:lstStyle>
          <a:p>
            <a:pPr lvl="1"/>
            <a:r>
              <a:rPr lang="en-US" dirty="0"/>
              <a:t>A history of domestic violence</a:t>
            </a:r>
          </a:p>
          <a:p>
            <a:pPr lvl="1"/>
            <a:r>
              <a:rPr lang="en-US" dirty="0"/>
              <a:t>Actual or pending separation</a:t>
            </a:r>
          </a:p>
          <a:p>
            <a:pPr lvl="1"/>
            <a:r>
              <a:rPr lang="en-US" dirty="0"/>
              <a:t>Obsessive </a:t>
            </a:r>
            <a:r>
              <a:rPr lang="en-US" dirty="0" err="1"/>
              <a:t>behaviour</a:t>
            </a:r>
            <a:endParaRPr lang="en-US" dirty="0"/>
          </a:p>
          <a:p>
            <a:pPr lvl="1"/>
            <a:r>
              <a:rPr lang="en-US" dirty="0"/>
              <a:t>Depression of the perpetrator</a:t>
            </a:r>
          </a:p>
          <a:p>
            <a:pPr lvl="1"/>
            <a:r>
              <a:rPr lang="en-US" dirty="0"/>
              <a:t>The level of violence is increasing</a:t>
            </a:r>
          </a:p>
          <a:p>
            <a:pPr lvl="1"/>
            <a:r>
              <a:rPr lang="en-US" dirty="0"/>
              <a:t>Prior threats / attempts of suicide</a:t>
            </a:r>
          </a:p>
          <a:p>
            <a:pPr lvl="1"/>
            <a:r>
              <a:rPr lang="en-US" dirty="0"/>
              <a:t>Threat to kill</a:t>
            </a:r>
          </a:p>
          <a:p>
            <a:pPr lvl="1"/>
            <a:r>
              <a:rPr lang="en-US" dirty="0"/>
              <a:t>Prior attempts to isolate victim</a:t>
            </a:r>
          </a:p>
          <a:p>
            <a:pPr lvl="1"/>
            <a:r>
              <a:rPr lang="en-US" dirty="0"/>
              <a:t>Victim had intuitive sense of fear</a:t>
            </a:r>
          </a:p>
          <a:p>
            <a:pPr lvl="1"/>
            <a:r>
              <a:rPr lang="en-US" dirty="0"/>
              <a:t>Perpetrator unemployed</a:t>
            </a:r>
          </a:p>
          <a:p>
            <a:pPr lvl="1"/>
            <a:endParaRPr lang="en-US" dirty="0"/>
          </a:p>
          <a:p>
            <a:r>
              <a:rPr lang="en-US" sz="2400" dirty="0"/>
              <a:t>*39 risk factors identified that indicate potential for lethality</a:t>
            </a:r>
          </a:p>
          <a:p>
            <a:pPr lvl="1"/>
            <a:endParaRPr lang="en-US" dirty="0"/>
          </a:p>
          <a:p>
            <a:pPr lvl="1"/>
            <a:endParaRPr lang="en-US" dirty="0"/>
          </a:p>
          <a:p>
            <a:pPr lvl="1"/>
            <a:r>
              <a:rPr lang="en-US" dirty="0"/>
              <a:t>					</a:t>
            </a:r>
          </a:p>
          <a:p>
            <a:endParaRPr lang="en-US" sz="2400" dirty="0"/>
          </a:p>
        </p:txBody>
      </p:sp>
      <p:sp>
        <p:nvSpPr>
          <p:cNvPr id="6" name="TextBox 6"/>
          <p:cNvSpPr txBox="1">
            <a:spLocks noChangeArrowheads="1"/>
          </p:cNvSpPr>
          <p:nvPr/>
        </p:nvSpPr>
        <p:spPr bwMode="auto">
          <a:xfrm>
            <a:off x="6250305" y="6020216"/>
            <a:ext cx="3200400" cy="336134"/>
          </a:xfrm>
          <a:prstGeom prst="rect">
            <a:avLst/>
          </a:prstGeom>
        </p:spPr>
        <p:txBody>
          <a:bodyPr vert="horz" lIns="91440" tIns="45720" rIns="91440" bIns="45720" rtlCol="0">
            <a:normAutofit fontScale="25000" lnSpcReduction="20000"/>
          </a:bodyPr>
          <a:lstStyle>
            <a:defPPr>
              <a:defRPr lang="en-US"/>
            </a:defPPr>
            <a:lvl1pPr marL="342900" indent="-342900">
              <a:buFont typeface="Arial" pitchFamily="34" charset="0"/>
              <a:buChar char="•"/>
              <a:defRPr sz="2800">
                <a:solidFill>
                  <a:srgbClr val="58595B"/>
                </a:solidFill>
                <a:cs typeface="Arial"/>
              </a:defRPr>
            </a:lvl1pPr>
            <a:lvl2pPr marL="742950" lvl="1" indent="-285750">
              <a:buFont typeface="Arial" pitchFamily="34" charset="0"/>
              <a:buChar char="–"/>
              <a:defRPr sz="2400">
                <a:solidFill>
                  <a:srgbClr val="58595B"/>
                </a:solidFill>
                <a:cs typeface="Arial"/>
              </a:defRPr>
            </a:lvl2pPr>
          </a:lstStyle>
          <a:p>
            <a:pPr marL="0" indent="0">
              <a:buNone/>
            </a:pPr>
            <a:endParaRPr lang="en-US" dirty="0" smtClean="0"/>
          </a:p>
          <a:p>
            <a:pPr marL="0" indent="0">
              <a:buNone/>
            </a:pPr>
            <a:r>
              <a:rPr lang="en-US" sz="5500" dirty="0" smtClean="0"/>
              <a:t>DVDRC </a:t>
            </a:r>
            <a:r>
              <a:rPr lang="en-US" sz="5500" dirty="0"/>
              <a:t>2012 Report</a:t>
            </a:r>
          </a:p>
          <a:p>
            <a:endParaRPr lang="en-US" dirty="0"/>
          </a:p>
        </p:txBody>
      </p:sp>
      <p:sp>
        <p:nvSpPr>
          <p:cNvPr id="7"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04AE6A-AB42-4942-AE93-294A6401D623}" type="slidenum">
              <a:rPr kumimoji="0" lang="en-US" sz="1200" b="0" i="0" u="none" strike="noStrike" kern="1200" cap="none" spc="0" normalizeH="0" baseline="0" noProof="0" smtClean="0">
                <a:ln>
                  <a:noFill/>
                </a:ln>
                <a:solidFill>
                  <a:schemeClr val="tx1">
                    <a:tint val="75000"/>
                  </a:schemeClr>
                </a:solidFill>
                <a:effectLst/>
                <a:uLnTx/>
                <a:uFillTx/>
                <a:latin typeface="Arial" pitchFamily="-65" charset="0"/>
                <a:ea typeface="ヒラギノ角ゴ Pro W3" pitchFamily="-65" charset="-128"/>
                <a:cs typeface="ヒラギノ角ゴ Pro W3" pitchFamily="-65" charset="-128"/>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chemeClr val="tx1">
                  <a:tint val="75000"/>
                </a:schemeClr>
              </a:solidFill>
              <a:effectLst/>
              <a:uLnTx/>
              <a:uFillTx/>
              <a:latin typeface="Arial" pitchFamily="-65" charset="0"/>
              <a:ea typeface="ヒラギノ角ゴ Pro W3" pitchFamily="-65" charset="-128"/>
              <a:cs typeface="ヒラギノ角ゴ Pro W3" pitchFamily="-65" charset="-128"/>
            </a:endParaRPr>
          </a:p>
        </p:txBody>
      </p:sp>
      <p:graphicFrame>
        <p:nvGraphicFramePr>
          <p:cNvPr id="8" name="Object 4"/>
          <p:cNvGraphicFramePr>
            <a:graphicFrameLocks noChangeAspect="1"/>
          </p:cNvGraphicFramePr>
          <p:nvPr>
            <p:extLst/>
          </p:nvPr>
        </p:nvGraphicFramePr>
        <p:xfrm>
          <a:off x="5717411" y="1236662"/>
          <a:ext cx="2908429" cy="2862263"/>
        </p:xfrm>
        <a:graphic>
          <a:graphicData uri="http://schemas.openxmlformats.org/presentationml/2006/ole">
            <mc:AlternateContent xmlns:mc="http://schemas.openxmlformats.org/markup-compatibility/2006">
              <mc:Choice xmlns:v="urn:schemas-microsoft-com:vml" Requires="v">
                <p:oleObj spid="_x0000_s2066" r:id="rId4" imgW="5041829" imgH="4724809" progId="Excel.Chart.8">
                  <p:embed/>
                </p:oleObj>
              </mc:Choice>
              <mc:Fallback>
                <p:oleObj r:id="rId4" imgW="5041829" imgH="4724809"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7411" y="1236662"/>
                        <a:ext cx="2908429" cy="28622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286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320" y="198863"/>
            <a:ext cx="7488832" cy="948266"/>
          </a:xfrm>
        </p:spPr>
        <p:txBody>
          <a:bodyPr vert="horz" lIns="91440" tIns="45720" rIns="91440" bIns="45720" rtlCol="0" anchor="t">
            <a:noAutofit/>
          </a:bodyPr>
          <a:lstStyle/>
          <a:p>
            <a:pPr algn="l"/>
            <a:r>
              <a:rPr lang="en-CA" sz="3600" b="1" dirty="0" smtClean="0">
                <a:cs typeface="Arial"/>
              </a:rPr>
              <a:t>Increasing Risk</a:t>
            </a:r>
            <a:r>
              <a:rPr lang="en-CA" sz="3600" b="1" dirty="0">
                <a:cs typeface="Arial"/>
              </a:rPr>
              <a:t/>
            </a:r>
            <a:br>
              <a:rPr lang="en-CA" sz="3600" b="1" dirty="0">
                <a:cs typeface="Arial"/>
              </a:rPr>
            </a:br>
            <a:endParaRPr lang="en-CA" sz="3600" b="1" dirty="0">
              <a:cs typeface="Arial"/>
            </a:endParaRPr>
          </a:p>
        </p:txBody>
      </p:sp>
      <p:sp>
        <p:nvSpPr>
          <p:cNvPr id="3" name="Content Placeholder 2"/>
          <p:cNvSpPr>
            <a:spLocks noGrp="1"/>
          </p:cNvSpPr>
          <p:nvPr>
            <p:ph idx="1"/>
          </p:nvPr>
        </p:nvSpPr>
        <p:spPr>
          <a:xfrm>
            <a:off x="395536" y="1124744"/>
            <a:ext cx="7772400" cy="4111103"/>
          </a:xfrm>
        </p:spPr>
        <p:txBody>
          <a:bodyPr anchor="t">
            <a:normAutofit fontScale="92500" lnSpcReduction="10000"/>
          </a:bodyPr>
          <a:lstStyle/>
          <a:p>
            <a:r>
              <a:rPr lang="en-CA" sz="2800" dirty="0" smtClean="0">
                <a:latin typeface="+mj-lt"/>
                <a:cs typeface="Arial"/>
              </a:rPr>
              <a:t>Perpetrators who extend their abuse to the work setting are increasing the number of domains in which they control their partners</a:t>
            </a:r>
          </a:p>
          <a:p>
            <a:endParaRPr lang="en-CA" sz="2800" dirty="0" smtClean="0">
              <a:latin typeface="+mj-lt"/>
              <a:cs typeface="Arial"/>
            </a:endParaRPr>
          </a:p>
          <a:p>
            <a:r>
              <a:rPr lang="en-CA" sz="2800" dirty="0" smtClean="0">
                <a:latin typeface="+mj-lt"/>
                <a:cs typeface="Arial"/>
              </a:rPr>
              <a:t>By harassing, stalking, and threatening the target at work, offenders may succeed in getting the victim fired and thereby increase the victim’s dependence</a:t>
            </a:r>
          </a:p>
          <a:p>
            <a:pPr>
              <a:buNone/>
            </a:pPr>
            <a:endParaRPr lang="en-CA" dirty="0">
              <a:latin typeface="+mj-lt"/>
            </a:endParaRPr>
          </a:p>
          <a:p>
            <a:pPr marL="0" indent="0" algn="r">
              <a:buNone/>
            </a:pPr>
            <a:r>
              <a:rPr lang="de-DE" sz="2200" dirty="0">
                <a:latin typeface="+mj-lt"/>
                <a:cs typeface="Arial"/>
              </a:rPr>
              <a:t>(Farmer &amp; Tiefenthaler, 1997; Gemignani, 2000</a:t>
            </a:r>
            <a:r>
              <a:rPr lang="de-DE" sz="2200" dirty="0" smtClean="0">
                <a:latin typeface="+mj-lt"/>
                <a:cs typeface="Arial"/>
              </a:rPr>
              <a:t>, </a:t>
            </a:r>
            <a:r>
              <a:rPr lang="en-CA" sz="2200" dirty="0" smtClean="0">
                <a:latin typeface="+mj-lt"/>
                <a:cs typeface="Arial"/>
              </a:rPr>
              <a:t>Reeves</a:t>
            </a:r>
            <a:r>
              <a:rPr lang="en-CA" sz="2200" dirty="0">
                <a:latin typeface="+mj-lt"/>
                <a:cs typeface="Arial"/>
              </a:rPr>
              <a:t>, O’Leary-Kelly, Farmer, </a:t>
            </a:r>
            <a:r>
              <a:rPr lang="en-CA" sz="2200" dirty="0" err="1">
                <a:latin typeface="+mj-lt"/>
                <a:cs typeface="Arial"/>
              </a:rPr>
              <a:t>Paetzold</a:t>
            </a:r>
            <a:r>
              <a:rPr lang="en-CA" sz="2200" dirty="0">
                <a:latin typeface="+mj-lt"/>
                <a:cs typeface="Arial"/>
              </a:rPr>
              <a:t>, </a:t>
            </a:r>
            <a:r>
              <a:rPr lang="en-CA" sz="2200" dirty="0" smtClean="0">
                <a:latin typeface="+mj-lt"/>
                <a:cs typeface="Arial"/>
              </a:rPr>
              <a:t>&amp; </a:t>
            </a:r>
            <a:r>
              <a:rPr lang="en-CA" sz="2200" dirty="0" err="1" smtClean="0">
                <a:latin typeface="+mj-lt"/>
                <a:cs typeface="Arial"/>
              </a:rPr>
              <a:t>Tiefenthaler</a:t>
            </a:r>
            <a:r>
              <a:rPr lang="en-CA" sz="2200" dirty="0">
                <a:latin typeface="+mj-lt"/>
                <a:cs typeface="Arial"/>
              </a:rPr>
              <a:t>, 2001)</a:t>
            </a:r>
          </a:p>
        </p:txBody>
      </p:sp>
    </p:spTree>
    <p:extLst>
      <p:ext uri="{BB962C8B-B14F-4D97-AF65-F5344CB8AC3E}">
        <p14:creationId xmlns:p14="http://schemas.microsoft.com/office/powerpoint/2010/main" val="2079371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47700" y="2105025"/>
            <a:ext cx="4038600" cy="3944938"/>
          </a:xfrm>
        </p:spPr>
        <p:txBody>
          <a:bodyPr/>
          <a:lstStyle/>
          <a:p>
            <a:pPr marL="0" indent="0">
              <a:buNone/>
            </a:pPr>
            <a:r>
              <a:rPr lang="en-US" dirty="0" smtClean="0"/>
              <a:t>January </a:t>
            </a:r>
            <a:r>
              <a:rPr lang="en-US" dirty="0"/>
              <a:t>29th 2000 </a:t>
            </a:r>
            <a:endParaRPr lang="en-US" dirty="0" smtClean="0"/>
          </a:p>
          <a:p>
            <a:pPr marL="0" indent="0">
              <a:buNone/>
            </a:pPr>
            <a:r>
              <a:rPr lang="en-US" dirty="0" smtClean="0"/>
              <a:t>Was </a:t>
            </a:r>
            <a:r>
              <a:rPr lang="en-US" dirty="0"/>
              <a:t>stabbed to death whilst protecting a colleague from her estranged </a:t>
            </a:r>
            <a:r>
              <a:rPr lang="en-US" dirty="0" smtClean="0"/>
              <a:t>husband </a:t>
            </a:r>
            <a:r>
              <a:rPr lang="en-US" dirty="0"/>
              <a:t>in </a:t>
            </a:r>
            <a:r>
              <a:rPr lang="en-US" dirty="0" smtClean="0"/>
              <a:t>Vancouver.</a:t>
            </a:r>
            <a:endParaRPr lang="en-US" dirty="0"/>
          </a:p>
        </p:txBody>
      </p:sp>
      <p:pic>
        <p:nvPicPr>
          <p:cNvPr id="3" name="Picture 2"/>
          <p:cNvPicPr>
            <a:picLocks noChangeAspect="1"/>
          </p:cNvPicPr>
          <p:nvPr/>
        </p:nvPicPr>
        <p:blipFill>
          <a:blip r:embed="rId2"/>
          <a:stretch>
            <a:fillRect/>
          </a:stretch>
        </p:blipFill>
        <p:spPr>
          <a:xfrm>
            <a:off x="4762500" y="1748631"/>
            <a:ext cx="4038600" cy="3593669"/>
          </a:xfrm>
          <a:prstGeom prst="rect">
            <a:avLst/>
          </a:prstGeom>
        </p:spPr>
      </p:pic>
      <p:sp>
        <p:nvSpPr>
          <p:cNvPr id="2" name="Rectangle 1"/>
          <p:cNvSpPr/>
          <p:nvPr/>
        </p:nvSpPr>
        <p:spPr>
          <a:xfrm>
            <a:off x="647700" y="1036638"/>
            <a:ext cx="3362325" cy="1569660"/>
          </a:xfrm>
          <a:prstGeom prst="rect">
            <a:avLst/>
          </a:prstGeom>
        </p:spPr>
        <p:txBody>
          <a:bodyPr vert="horz" lIns="91440" tIns="45720" rIns="91440" bIns="45720" rtlCol="0" anchor="ctr">
            <a:noAutofit/>
          </a:bodyPr>
          <a:lstStyle/>
          <a:p>
            <a:pPr>
              <a:spcBef>
                <a:spcPct val="0"/>
              </a:spcBef>
            </a:pPr>
            <a:r>
              <a:rPr lang="en-US" sz="3200" b="1" dirty="0">
                <a:solidFill>
                  <a:srgbClr val="007AA0"/>
                </a:solidFill>
              </a:rPr>
              <a:t>Tony McNaughton</a:t>
            </a:r>
          </a:p>
        </p:txBody>
      </p:sp>
    </p:spTree>
    <p:extLst>
      <p:ext uri="{BB962C8B-B14F-4D97-AF65-F5344CB8AC3E}">
        <p14:creationId xmlns:p14="http://schemas.microsoft.com/office/powerpoint/2010/main" val="25964542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58800" y="1397000"/>
            <a:ext cx="8466137" cy="447674"/>
          </a:xfrm>
          <a:prstGeom prst="rect">
            <a:avLst/>
          </a:prstGeom>
        </p:spPr>
        <p:txBody>
          <a:bodyPr vert="horz" lIns="91440" tIns="45720" rIns="91440" bIns="45720" rtlCol="0" anchor="ctr">
            <a:noAutofit/>
          </a:bodyPr>
          <a:lstStyle>
            <a:lvl1pPr>
              <a:spcBef>
                <a:spcPct val="0"/>
              </a:spcBef>
              <a:buNone/>
              <a:defRPr sz="3600" b="1">
                <a:solidFill>
                  <a:srgbClr val="007AA0"/>
                </a:solidFill>
                <a:latin typeface="+mj-lt"/>
                <a:ea typeface="+mj-ea"/>
                <a:cs typeface="+mj-cs"/>
              </a:defRPr>
            </a:lvl1pPr>
          </a:lstStyle>
          <a:p>
            <a:r>
              <a:rPr lang="en-US" sz="3200" dirty="0" err="1"/>
              <a:t>Aysegul</a:t>
            </a:r>
            <a:r>
              <a:rPr lang="en-US" sz="3200" dirty="0"/>
              <a:t> </a:t>
            </a:r>
            <a:r>
              <a:rPr lang="en-US" sz="3200" dirty="0" err="1"/>
              <a:t>Candir</a:t>
            </a:r>
            <a:endParaRPr lang="en-US" sz="3200" dirty="0"/>
          </a:p>
        </p:txBody>
      </p:sp>
      <p:sp>
        <p:nvSpPr>
          <p:cNvPr id="4" name="Content Placeholder 2"/>
          <p:cNvSpPr txBox="1">
            <a:spLocks/>
          </p:cNvSpPr>
          <p:nvPr/>
        </p:nvSpPr>
        <p:spPr bwMode="auto">
          <a:xfrm>
            <a:off x="558800" y="1981200"/>
            <a:ext cx="4165600" cy="4038600"/>
          </a:xfrm>
          <a:prstGeom prst="rect">
            <a:avLst/>
          </a:prstGeom>
          <a:noFill/>
          <a:ln w="9525">
            <a:noFill/>
            <a:miter lim="800000"/>
            <a:headEnd/>
            <a:tailEnd/>
          </a:ln>
        </p:spPr>
        <p:txBody>
          <a:bodyPr>
            <a:prstTxWarp prst="textNoShape">
              <a:avLst/>
            </a:prstTxWarp>
          </a:bodyPr>
          <a:lstStyle/>
          <a:p>
            <a:pPr>
              <a:spcAft>
                <a:spcPts val="600"/>
              </a:spcAft>
            </a:pPr>
            <a:r>
              <a:rPr lang="en-CA" sz="2800" dirty="0" smtClean="0">
                <a:solidFill>
                  <a:prstClr val="black">
                    <a:lumMod val="65000"/>
                    <a:lumOff val="35000"/>
                  </a:prstClr>
                </a:solidFill>
                <a:ea typeface="Arial" pitchFamily="-65" charset="0"/>
                <a:cs typeface="Arial" pitchFamily="-65" charset="0"/>
              </a:rPr>
              <a:t>December 10, 2004</a:t>
            </a:r>
          </a:p>
          <a:p>
            <a:r>
              <a:rPr lang="en-CA" sz="2800" dirty="0" smtClean="0">
                <a:solidFill>
                  <a:prstClr val="black">
                    <a:lumMod val="65000"/>
                    <a:lumOff val="35000"/>
                  </a:prstClr>
                </a:solidFill>
                <a:ea typeface="Arial" pitchFamily="-65" charset="0"/>
                <a:cs typeface="Arial" pitchFamily="-65" charset="0"/>
              </a:rPr>
              <a:t>Separated from her husband. He shot her in the parking lot of her workplace, </a:t>
            </a:r>
            <a:r>
              <a:rPr lang="en-CA" sz="2800" dirty="0" err="1" smtClean="0">
                <a:solidFill>
                  <a:prstClr val="black">
                    <a:lumMod val="65000"/>
                    <a:lumOff val="35000"/>
                  </a:prstClr>
                </a:solidFill>
                <a:ea typeface="Arial" pitchFamily="-65" charset="0"/>
                <a:cs typeface="Arial" pitchFamily="-65" charset="0"/>
              </a:rPr>
              <a:t>Bramalee</a:t>
            </a:r>
            <a:r>
              <a:rPr lang="en-CA" sz="2800" dirty="0" smtClean="0">
                <a:solidFill>
                  <a:prstClr val="black">
                    <a:lumMod val="65000"/>
                    <a:lumOff val="35000"/>
                  </a:prstClr>
                </a:solidFill>
                <a:ea typeface="Arial" pitchFamily="-65" charset="0"/>
                <a:cs typeface="Arial" pitchFamily="-65" charset="0"/>
              </a:rPr>
              <a:t> Secondary School. She later died in hospital.</a:t>
            </a:r>
            <a:endParaRPr lang="en-CA" sz="2800" dirty="0">
              <a:solidFill>
                <a:prstClr val="black">
                  <a:lumMod val="65000"/>
                  <a:lumOff val="35000"/>
                </a:prstClr>
              </a:solidFill>
              <a:ea typeface="Arial" pitchFamily="-65" charset="0"/>
              <a:cs typeface="Arial" pitchFamily="-65" charset="0"/>
            </a:endParaRPr>
          </a:p>
        </p:txBody>
      </p:sp>
      <p:pic>
        <p:nvPicPr>
          <p:cNvPr id="5" name="Picture 2"/>
          <p:cNvPicPr>
            <a:picLocks noChangeAspect="1" noChangeArrowheads="1"/>
          </p:cNvPicPr>
          <p:nvPr/>
        </p:nvPicPr>
        <p:blipFill>
          <a:blip r:embed="rId3"/>
          <a:srcRect/>
          <a:stretch>
            <a:fillRect/>
          </a:stretch>
        </p:blipFill>
        <p:spPr bwMode="auto">
          <a:xfrm>
            <a:off x="5080000" y="1397000"/>
            <a:ext cx="3378200" cy="4222750"/>
          </a:xfrm>
          <a:prstGeom prst="rect">
            <a:avLst/>
          </a:prstGeom>
          <a:noFill/>
          <a:ln w="9525">
            <a:noFill/>
            <a:miter lim="800000"/>
            <a:headEnd/>
            <a:tailEnd/>
          </a:ln>
        </p:spPr>
      </p:pic>
    </p:spTree>
    <p:extLst>
      <p:ext uri="{BB962C8B-B14F-4D97-AF65-F5344CB8AC3E}">
        <p14:creationId xmlns:p14="http://schemas.microsoft.com/office/powerpoint/2010/main" val="35655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48481" y="1236662"/>
            <a:ext cx="8466137" cy="461261"/>
          </a:xfrm>
          <a:prstGeom prst="rect">
            <a:avLst/>
          </a:prstGeom>
        </p:spPr>
        <p:txBody>
          <a:bodyPr vert="horz" lIns="91440" tIns="45720" rIns="91440" bIns="45720" rtlCol="0" anchor="ctr">
            <a:noAutofit/>
          </a:bodyPr>
          <a:lstStyle>
            <a:defPPr>
              <a:defRPr lang="en-US"/>
            </a:defPPr>
            <a:lvl1pPr>
              <a:spcBef>
                <a:spcPct val="0"/>
              </a:spcBef>
              <a:buNone/>
              <a:defRPr sz="3200" b="1">
                <a:solidFill>
                  <a:srgbClr val="007AA0"/>
                </a:solidFill>
                <a:latin typeface="+mj-lt"/>
                <a:ea typeface="+mj-ea"/>
                <a:cs typeface="+mj-cs"/>
              </a:defRPr>
            </a:lvl1pPr>
          </a:lstStyle>
          <a:p>
            <a:r>
              <a:rPr lang="en-US" dirty="0"/>
              <a:t>Lori </a:t>
            </a:r>
            <a:r>
              <a:rPr lang="en-US" dirty="0" err="1"/>
              <a:t>Dupont</a:t>
            </a:r>
            <a:endParaRPr lang="en-US" dirty="0"/>
          </a:p>
        </p:txBody>
      </p:sp>
      <p:sp>
        <p:nvSpPr>
          <p:cNvPr id="4" name="Content Placeholder 2"/>
          <p:cNvSpPr txBox="1">
            <a:spLocks/>
          </p:cNvSpPr>
          <p:nvPr/>
        </p:nvSpPr>
        <p:spPr bwMode="auto">
          <a:xfrm>
            <a:off x="548481" y="1748538"/>
            <a:ext cx="4165600" cy="4038600"/>
          </a:xfrm>
          <a:prstGeom prst="rect">
            <a:avLst/>
          </a:prstGeom>
          <a:noFill/>
          <a:ln w="9525">
            <a:noFill/>
            <a:miter lim="800000"/>
            <a:headEnd/>
            <a:tailEnd/>
          </a:ln>
        </p:spPr>
        <p:txBody>
          <a:bodyPr>
            <a:prstTxWarp prst="textNoShape">
              <a:avLst/>
            </a:prstTxWarp>
          </a:bodyPr>
          <a:lstStyle/>
          <a:p>
            <a:pPr>
              <a:spcAft>
                <a:spcPts val="600"/>
              </a:spcAft>
            </a:pPr>
            <a:r>
              <a:rPr lang="en-CA" sz="2800" dirty="0" smtClean="0">
                <a:solidFill>
                  <a:prstClr val="black">
                    <a:lumMod val="65000"/>
                    <a:lumOff val="35000"/>
                  </a:prstClr>
                </a:solidFill>
                <a:ea typeface="Arial" pitchFamily="-65" charset="0"/>
                <a:cs typeface="Arial" pitchFamily="-65" charset="0"/>
              </a:rPr>
              <a:t>November 5, 2005</a:t>
            </a:r>
          </a:p>
          <a:p>
            <a:r>
              <a:rPr lang="en-CA" sz="2800" dirty="0" smtClean="0">
                <a:solidFill>
                  <a:prstClr val="black">
                    <a:lumMod val="65000"/>
                    <a:lumOff val="35000"/>
                  </a:prstClr>
                </a:solidFill>
                <a:ea typeface="Arial" pitchFamily="-65" charset="0"/>
                <a:cs typeface="Arial" pitchFamily="-65" charset="0"/>
              </a:rPr>
              <a:t>Separated from her ex-partner, a doctor at the same hospital. He stabbed her in the operating room and later injected himself with a lethal dose. They both died. </a:t>
            </a:r>
            <a:endParaRPr lang="en-CA" sz="2800" dirty="0">
              <a:solidFill>
                <a:prstClr val="black">
                  <a:lumMod val="65000"/>
                  <a:lumOff val="35000"/>
                </a:prstClr>
              </a:solidFill>
              <a:ea typeface="Arial" pitchFamily="-65" charset="0"/>
              <a:cs typeface="Arial" pitchFamily="-65" charset="0"/>
            </a:endParaRPr>
          </a:p>
        </p:txBody>
      </p:sp>
      <p:pic>
        <p:nvPicPr>
          <p:cNvPr id="2" name="Picture 1"/>
          <p:cNvPicPr>
            <a:picLocks noChangeAspect="1"/>
          </p:cNvPicPr>
          <p:nvPr/>
        </p:nvPicPr>
        <p:blipFill>
          <a:blip r:embed="rId3"/>
          <a:stretch>
            <a:fillRect/>
          </a:stretch>
        </p:blipFill>
        <p:spPr>
          <a:xfrm>
            <a:off x="4980436" y="1236662"/>
            <a:ext cx="3755127" cy="4089215"/>
          </a:xfrm>
          <a:prstGeom prst="rect">
            <a:avLst/>
          </a:prstGeom>
        </p:spPr>
      </p:pic>
    </p:spTree>
    <p:extLst>
      <p:ext uri="{BB962C8B-B14F-4D97-AF65-F5344CB8AC3E}">
        <p14:creationId xmlns:p14="http://schemas.microsoft.com/office/powerpoint/2010/main" val="397083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14350" y="920195"/>
            <a:ext cx="8048625" cy="1049337"/>
          </a:xfrm>
          <a:prstGeom prst="rect">
            <a:avLst/>
          </a:prstGeom>
        </p:spPr>
        <p:txBody>
          <a:bodyPr vert="horz" lIns="91440" tIns="45720" rIns="91440" bIns="45720" rtlCol="0" anchor="ctr">
            <a:normAutofit fontScale="92500" lnSpcReduction="10000"/>
          </a:bodyPr>
          <a:lstStyle>
            <a:lvl1pPr>
              <a:spcBef>
                <a:spcPct val="0"/>
              </a:spcBef>
              <a:buNone/>
              <a:defRPr sz="3600" b="1">
                <a:solidFill>
                  <a:srgbClr val="007AA0"/>
                </a:solidFill>
                <a:latin typeface="+mj-lt"/>
                <a:ea typeface="+mj-ea"/>
                <a:cs typeface="+mj-cs"/>
              </a:defRPr>
            </a:lvl1pPr>
          </a:lstStyle>
          <a:p>
            <a:r>
              <a:rPr lang="en-US" dirty="0"/>
              <a:t>Critical Events &amp; Missed Opportunities </a:t>
            </a:r>
            <a:endParaRPr lang="en-US" dirty="0" smtClean="0"/>
          </a:p>
          <a:p>
            <a:r>
              <a:rPr lang="en-US" dirty="0" err="1" smtClean="0"/>
              <a:t>Dupont</a:t>
            </a:r>
            <a:r>
              <a:rPr lang="en-US" dirty="0" smtClean="0"/>
              <a:t> </a:t>
            </a:r>
            <a:r>
              <a:rPr lang="en-US" dirty="0"/>
              <a:t>Inquest</a:t>
            </a:r>
          </a:p>
        </p:txBody>
      </p:sp>
      <p:graphicFrame>
        <p:nvGraphicFramePr>
          <p:cNvPr id="5" name="Chart 4"/>
          <p:cNvGraphicFramePr/>
          <p:nvPr/>
        </p:nvGraphicFramePr>
        <p:xfrm>
          <a:off x="990600" y="2438400"/>
          <a:ext cx="64008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9"/>
          <p:cNvSpPr txBox="1">
            <a:spLocks noChangeArrowheads="1"/>
          </p:cNvSpPr>
          <p:nvPr/>
        </p:nvSpPr>
        <p:spPr bwMode="auto">
          <a:xfrm>
            <a:off x="6553200" y="2514600"/>
            <a:ext cx="533400" cy="369332"/>
          </a:xfrm>
          <a:prstGeom prst="rect">
            <a:avLst/>
          </a:prstGeom>
          <a:noFill/>
          <a:ln w="9525">
            <a:noFill/>
            <a:miter lim="800000"/>
            <a:headEnd/>
            <a:tailEnd/>
          </a:ln>
        </p:spPr>
        <p:txBody>
          <a:bodyPr>
            <a:prstTxWarp prst="textNoShape">
              <a:avLst/>
            </a:prstTxWarp>
            <a:spAutoFit/>
          </a:bodyPr>
          <a:lstStyle/>
          <a:p>
            <a:r>
              <a:rPr lang="en-US" dirty="0">
                <a:solidFill>
                  <a:prstClr val="black"/>
                </a:solidFill>
                <a:latin typeface="Arial" pitchFamily="-65" charset="0"/>
                <a:ea typeface="Arial" pitchFamily="-65" charset="0"/>
                <a:cs typeface="Arial" pitchFamily="-65" charset="0"/>
              </a:rPr>
              <a:t>84</a:t>
            </a:r>
          </a:p>
        </p:txBody>
      </p:sp>
      <p:sp>
        <p:nvSpPr>
          <p:cNvPr id="7" name="TextBox 10"/>
          <p:cNvSpPr txBox="1">
            <a:spLocks noChangeArrowheads="1"/>
          </p:cNvSpPr>
          <p:nvPr/>
        </p:nvSpPr>
        <p:spPr bwMode="auto">
          <a:xfrm>
            <a:off x="6553200" y="3810000"/>
            <a:ext cx="533400" cy="369332"/>
          </a:xfrm>
          <a:prstGeom prst="rect">
            <a:avLst/>
          </a:prstGeom>
          <a:noFill/>
          <a:ln w="9525">
            <a:noFill/>
            <a:miter lim="800000"/>
            <a:headEnd/>
            <a:tailEnd/>
          </a:ln>
        </p:spPr>
        <p:txBody>
          <a:bodyPr wrap="square">
            <a:prstTxWarp prst="textNoShape">
              <a:avLst/>
            </a:prstTxWarp>
            <a:spAutoFit/>
          </a:bodyPr>
          <a:lstStyle/>
          <a:p>
            <a:r>
              <a:rPr lang="en-US" dirty="0">
                <a:solidFill>
                  <a:prstClr val="black"/>
                </a:solidFill>
                <a:latin typeface="Arial" pitchFamily="-65" charset="0"/>
                <a:ea typeface="Arial" pitchFamily="-65" charset="0"/>
                <a:cs typeface="Arial" pitchFamily="-65" charset="0"/>
              </a:rPr>
              <a:t>37</a:t>
            </a:r>
          </a:p>
        </p:txBody>
      </p:sp>
      <p:sp>
        <p:nvSpPr>
          <p:cNvPr id="8" name="TextBox 1"/>
          <p:cNvSpPr txBox="1">
            <a:spLocks noChangeArrowheads="1"/>
          </p:cNvSpPr>
          <p:nvPr/>
        </p:nvSpPr>
        <p:spPr bwMode="auto">
          <a:xfrm>
            <a:off x="7772400" y="3886200"/>
            <a:ext cx="1371600" cy="228600"/>
          </a:xfrm>
          <a:prstGeom prst="rect">
            <a:avLst/>
          </a:prstGeom>
          <a:solidFill>
            <a:schemeClr val="bg1"/>
          </a:solidFill>
          <a:ln w="9525">
            <a:noFill/>
            <a:miter lim="800000"/>
            <a:headEnd/>
            <a:tailEnd/>
          </a:ln>
        </p:spPr>
        <p:txBody>
          <a:bodyPr>
            <a:prstTxWarp prst="textNoShape">
              <a:avLst/>
            </a:prstTxWarp>
          </a:bodyPr>
          <a:lstStyle/>
          <a:p>
            <a:r>
              <a:rPr lang="en-CA" sz="1100" dirty="0">
                <a:solidFill>
                  <a:prstClr val="black"/>
                </a:solidFill>
                <a:latin typeface="Arial" pitchFamily="-65" charset="0"/>
                <a:ea typeface="Arial" pitchFamily="-65" charset="0"/>
                <a:cs typeface="Arial" pitchFamily="-65" charset="0"/>
              </a:rPr>
              <a:t>Warning Signs</a:t>
            </a:r>
          </a:p>
        </p:txBody>
      </p:sp>
      <p:sp>
        <p:nvSpPr>
          <p:cNvPr id="9" name="TextBox 1"/>
          <p:cNvSpPr txBox="1">
            <a:spLocks noChangeArrowheads="1"/>
          </p:cNvSpPr>
          <p:nvPr/>
        </p:nvSpPr>
        <p:spPr bwMode="auto">
          <a:xfrm>
            <a:off x="7772400" y="4267200"/>
            <a:ext cx="1143000" cy="266700"/>
          </a:xfrm>
          <a:prstGeom prst="rect">
            <a:avLst/>
          </a:prstGeom>
          <a:solidFill>
            <a:schemeClr val="bg1"/>
          </a:solidFill>
          <a:ln w="9525">
            <a:noFill/>
            <a:miter lim="800000"/>
            <a:headEnd/>
            <a:tailEnd/>
          </a:ln>
        </p:spPr>
        <p:txBody>
          <a:bodyPr>
            <a:prstTxWarp prst="textNoShape">
              <a:avLst/>
            </a:prstTxWarp>
          </a:bodyPr>
          <a:lstStyle/>
          <a:p>
            <a:r>
              <a:rPr lang="en-CA" sz="1100" dirty="0">
                <a:solidFill>
                  <a:prstClr val="black"/>
                </a:solidFill>
                <a:latin typeface="Arial" pitchFamily="-65" charset="0"/>
                <a:ea typeface="Arial" pitchFamily="-65" charset="0"/>
                <a:cs typeface="Arial" pitchFamily="-65" charset="0"/>
              </a:rPr>
              <a:t>Opportunities</a:t>
            </a:r>
          </a:p>
        </p:txBody>
      </p:sp>
      <p:pic>
        <p:nvPicPr>
          <p:cNvPr id="10" name="Picture 4"/>
          <p:cNvPicPr>
            <a:picLocks noChangeAspect="1" noChangeArrowheads="1"/>
          </p:cNvPicPr>
          <p:nvPr/>
        </p:nvPicPr>
        <p:blipFill>
          <a:blip r:embed="rId4"/>
          <a:srcRect/>
          <a:stretch>
            <a:fillRect/>
          </a:stretch>
        </p:blipFill>
        <p:spPr bwMode="auto">
          <a:xfrm>
            <a:off x="2057401" y="2714248"/>
            <a:ext cx="1715402" cy="1864102"/>
          </a:xfrm>
          <a:prstGeom prst="rect">
            <a:avLst/>
          </a:prstGeom>
          <a:noFill/>
          <a:ln w="9525">
            <a:noFill/>
            <a:miter lim="800000"/>
            <a:headEnd/>
            <a:tailEnd/>
          </a:ln>
        </p:spPr>
      </p:pic>
      <p:sp>
        <p:nvSpPr>
          <p:cNvPr id="11" name="Rectangle 10"/>
          <p:cNvSpPr/>
          <p:nvPr/>
        </p:nvSpPr>
        <p:spPr bwMode="auto">
          <a:xfrm>
            <a:off x="7620000" y="3962400"/>
            <a:ext cx="152400" cy="152400"/>
          </a:xfrm>
          <a:prstGeom prst="rect">
            <a:avLst/>
          </a:prstGeom>
          <a:solidFill>
            <a:srgbClr val="0093D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black"/>
              </a:solidFill>
              <a:latin typeface="Arial" charset="0"/>
              <a:ea typeface="ヒラギノ角ゴ Pro W3" pitchFamily="-9" charset="-128"/>
            </a:endParaRPr>
          </a:p>
        </p:txBody>
      </p:sp>
      <p:sp>
        <p:nvSpPr>
          <p:cNvPr id="12" name="Rectangle 11"/>
          <p:cNvSpPr/>
          <p:nvPr/>
        </p:nvSpPr>
        <p:spPr bwMode="auto">
          <a:xfrm>
            <a:off x="7620000" y="4343400"/>
            <a:ext cx="152400" cy="152400"/>
          </a:xfrm>
          <a:prstGeom prst="rect">
            <a:avLst/>
          </a:prstGeom>
          <a:solidFill>
            <a:srgbClr val="32195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black"/>
              </a:solidFill>
              <a:latin typeface="Arial" charset="0"/>
              <a:ea typeface="ヒラギノ角ゴ Pro W3" pitchFamily="-9" charset="-128"/>
            </a:endParaRPr>
          </a:p>
        </p:txBody>
      </p:sp>
      <p:sp>
        <p:nvSpPr>
          <p:cNvPr id="13"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904AE6A-AB42-4942-AE93-294A6401D623}" type="slidenum">
              <a:rPr lang="en-US" smtClean="0">
                <a:solidFill>
                  <a:prstClr val="black">
                    <a:tint val="75000"/>
                  </a:prstClr>
                </a:solidFill>
                <a:latin typeface="Arial" pitchFamily="-65" charset="0"/>
                <a:ea typeface="ヒラギノ角ゴ Pro W3" pitchFamily="-65" charset="-128"/>
                <a:cs typeface="ヒラギノ角ゴ Pro W3" pitchFamily="-65" charset="-128"/>
              </a:rPr>
              <a:pPr fontAlgn="base">
                <a:spcBef>
                  <a:spcPct val="0"/>
                </a:spcBef>
                <a:spcAft>
                  <a:spcPct val="0"/>
                </a:spcAft>
                <a:defRPr/>
              </a:pPr>
              <a:t>45</a:t>
            </a:fld>
            <a:endParaRPr lang="en-US">
              <a:solidFill>
                <a:prstClr val="black">
                  <a:tint val="75000"/>
                </a:prstClr>
              </a:solidFill>
              <a:latin typeface="Arial" pitchFamily="-65" charset="0"/>
              <a:ea typeface="ヒラギノ角ゴ Pro W3" pitchFamily="-65" charset="-128"/>
              <a:cs typeface="ヒラギノ角ゴ Pro W3" pitchFamily="-65" charset="-128"/>
            </a:endParaRPr>
          </a:p>
        </p:txBody>
      </p:sp>
    </p:spTree>
    <p:extLst>
      <p:ext uri="{BB962C8B-B14F-4D97-AF65-F5344CB8AC3E}">
        <p14:creationId xmlns:p14="http://schemas.microsoft.com/office/powerpoint/2010/main" val="270061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9328"/>
            <a:ext cx="8001000" cy="4777622"/>
          </a:xfrm>
        </p:spPr>
        <p:txBody>
          <a:bodyPr>
            <a:normAutofit fontScale="70000" lnSpcReduction="20000"/>
          </a:bodyPr>
          <a:lstStyle/>
          <a:p>
            <a:pPr marL="0" indent="0">
              <a:buNone/>
            </a:pPr>
            <a:r>
              <a:rPr lang="en-US" dirty="0" smtClean="0"/>
              <a:t>The Co-workers’ perspective:</a:t>
            </a:r>
          </a:p>
          <a:p>
            <a:endParaRPr lang="en-US" dirty="0"/>
          </a:p>
          <a:p>
            <a:r>
              <a:rPr lang="en-US" dirty="0" smtClean="0"/>
              <a:t>The </a:t>
            </a:r>
            <a:r>
              <a:rPr lang="en-US" dirty="0"/>
              <a:t>most common impact on perpetrators </a:t>
            </a:r>
            <a:endParaRPr lang="en-US" dirty="0" smtClean="0"/>
          </a:p>
          <a:p>
            <a:pPr lvl="1"/>
            <a:r>
              <a:rPr lang="en-US" sz="3200" dirty="0" smtClean="0"/>
              <a:t>difficulty </a:t>
            </a:r>
            <a:r>
              <a:rPr lang="en-US" sz="3200" dirty="0"/>
              <a:t>with concentration or being distracted </a:t>
            </a:r>
            <a:r>
              <a:rPr lang="en-US" sz="3200" dirty="0" smtClean="0"/>
              <a:t>(30%)</a:t>
            </a:r>
          </a:p>
          <a:p>
            <a:pPr lvl="1"/>
            <a:r>
              <a:rPr lang="en-US" sz="3200" dirty="0" smtClean="0"/>
              <a:t>“</a:t>
            </a:r>
            <a:r>
              <a:rPr lang="en-US" sz="3200" dirty="0"/>
              <a:t>unable to stay in the zone, always thinking about their spouse and the problems” </a:t>
            </a:r>
            <a:endParaRPr lang="en-US" sz="3200" dirty="0" smtClean="0"/>
          </a:p>
          <a:p>
            <a:pPr lvl="1"/>
            <a:r>
              <a:rPr lang="en-US" sz="3200" dirty="0" smtClean="0"/>
              <a:t>“</a:t>
            </a:r>
            <a:r>
              <a:rPr lang="en-US" sz="3200" dirty="0"/>
              <a:t>unable to </a:t>
            </a:r>
            <a:r>
              <a:rPr lang="en-US" sz="3200" dirty="0" smtClean="0"/>
              <a:t>focus” </a:t>
            </a:r>
          </a:p>
          <a:p>
            <a:pPr marL="457200" lvl="1" indent="0">
              <a:buNone/>
            </a:pPr>
            <a:endParaRPr lang="en-US" dirty="0" smtClean="0"/>
          </a:p>
          <a:p>
            <a:r>
              <a:rPr lang="en-US" dirty="0" smtClean="0"/>
              <a:t>This problem </a:t>
            </a:r>
            <a:r>
              <a:rPr lang="en-US" dirty="0"/>
              <a:t>was often, but not always described </a:t>
            </a:r>
            <a:r>
              <a:rPr lang="en-US" dirty="0" smtClean="0"/>
              <a:t>alongside</a:t>
            </a:r>
          </a:p>
          <a:p>
            <a:pPr lvl="1"/>
            <a:r>
              <a:rPr lang="en-US" sz="3200" dirty="0" smtClean="0"/>
              <a:t>problems </a:t>
            </a:r>
            <a:r>
              <a:rPr lang="en-US" sz="3200" dirty="0"/>
              <a:t>with work quality and </a:t>
            </a:r>
            <a:r>
              <a:rPr lang="en-US" sz="3200" dirty="0" smtClean="0"/>
              <a:t>productivity (26%)</a:t>
            </a:r>
          </a:p>
          <a:p>
            <a:pPr lvl="1"/>
            <a:r>
              <a:rPr lang="en-US" sz="3200" dirty="0"/>
              <a:t>“Tendency to make mistakes by being distracted, then blames their home life for being the cause of their distraction.”</a:t>
            </a:r>
          </a:p>
          <a:p>
            <a:pPr lvl="1"/>
            <a:r>
              <a:rPr lang="en-US" sz="3200" dirty="0"/>
              <a:t>“They don’t seem to be able to focus during the periods of abuse and then don’t get the job all done</a:t>
            </a:r>
          </a:p>
          <a:p>
            <a:pPr marL="0" indent="0" algn="r">
              <a:buNone/>
            </a:pPr>
            <a:r>
              <a:rPr lang="en-US" sz="2600" dirty="0"/>
              <a:t>(MacGregor et al, </a:t>
            </a:r>
            <a:r>
              <a:rPr lang="en-US" sz="2600" dirty="0" smtClean="0"/>
              <a:t>2016)</a:t>
            </a:r>
            <a:endParaRPr lang="en-US" sz="2600" dirty="0"/>
          </a:p>
          <a:p>
            <a:pPr marL="0" indent="0" algn="r">
              <a:buNone/>
            </a:pPr>
            <a:endParaRPr lang="en-US" sz="2600" dirty="0"/>
          </a:p>
        </p:txBody>
      </p:sp>
      <p:sp>
        <p:nvSpPr>
          <p:cNvPr id="4" name="Title 1"/>
          <p:cNvSpPr>
            <a:spLocks noGrp="1"/>
          </p:cNvSpPr>
          <p:nvPr>
            <p:ph type="title"/>
          </p:nvPr>
        </p:nvSpPr>
        <p:spPr>
          <a:xfrm>
            <a:off x="800100" y="295275"/>
            <a:ext cx="7772400" cy="838200"/>
          </a:xfrm>
        </p:spPr>
        <p:txBody>
          <a:bodyPr vert="horz" lIns="91440" tIns="45720" rIns="91440" bIns="45720" rtlCol="0" anchor="ctr">
            <a:normAutofit/>
          </a:bodyPr>
          <a:lstStyle/>
          <a:p>
            <a:pPr algn="l"/>
            <a:r>
              <a:rPr lang="en-US" sz="3600" b="1" dirty="0" smtClean="0"/>
              <a:t>Offenders in the Workplace</a:t>
            </a:r>
            <a:endParaRPr lang="en-US" sz="3600" b="1" dirty="0"/>
          </a:p>
        </p:txBody>
      </p:sp>
    </p:spTree>
    <p:extLst>
      <p:ext uri="{BB962C8B-B14F-4D97-AF65-F5344CB8AC3E}">
        <p14:creationId xmlns:p14="http://schemas.microsoft.com/office/powerpoint/2010/main" val="138203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917" y="600075"/>
            <a:ext cx="8229600" cy="1143000"/>
          </a:xfrm>
        </p:spPr>
        <p:txBody>
          <a:bodyPr>
            <a:normAutofit fontScale="90000"/>
          </a:bodyPr>
          <a:lstStyle/>
          <a:p>
            <a:pPr algn="l"/>
            <a:r>
              <a:rPr lang="en-US" sz="4000" b="1" dirty="0" smtClean="0"/>
              <a:t>Canadian Research on Offenders</a:t>
            </a:r>
            <a:br>
              <a:rPr lang="en-US" sz="4000" b="1" dirty="0" smtClean="0"/>
            </a:br>
            <a:r>
              <a:rPr lang="en-US" sz="2000" dirty="0"/>
              <a:t>P.I. Dr. Katreena Scott, OISE, University of Toronto</a:t>
            </a:r>
            <a:r>
              <a:rPr lang="en-US" sz="4000" dirty="0"/>
              <a:t/>
            </a:r>
            <a:br>
              <a:rPr lang="en-US" sz="4000" dirty="0"/>
            </a:br>
            <a:endParaRPr lang="en-US" sz="4000" b="1" dirty="0"/>
          </a:p>
        </p:txBody>
      </p:sp>
      <p:sp>
        <p:nvSpPr>
          <p:cNvPr id="3" name="Content Placeholder 2"/>
          <p:cNvSpPr>
            <a:spLocks noGrp="1"/>
          </p:cNvSpPr>
          <p:nvPr>
            <p:ph idx="1"/>
          </p:nvPr>
        </p:nvSpPr>
        <p:spPr>
          <a:xfrm>
            <a:off x="677917" y="1743075"/>
            <a:ext cx="7677808" cy="4525963"/>
          </a:xfrm>
        </p:spPr>
        <p:txBody>
          <a:bodyPr>
            <a:noAutofit/>
          </a:bodyPr>
          <a:lstStyle/>
          <a:p>
            <a:pPr marL="0" indent="0">
              <a:buNone/>
            </a:pPr>
            <a:r>
              <a:rPr lang="en-US" sz="2400" dirty="0" smtClean="0"/>
              <a:t>Aim: To examine the impact of DV perpetration on the workplace and consider workplace responses to this issue.</a:t>
            </a:r>
          </a:p>
          <a:p>
            <a:r>
              <a:rPr lang="en-US" sz="2400" dirty="0" smtClean="0"/>
              <a:t>Survey of a sample of individuals attending intervention programs for DV perpetration</a:t>
            </a:r>
          </a:p>
          <a:p>
            <a:r>
              <a:rPr lang="en-US" sz="2400" dirty="0" smtClean="0"/>
              <a:t>Recruited 500+ respondents from across Ontario</a:t>
            </a:r>
          </a:p>
          <a:p>
            <a:r>
              <a:rPr lang="en-US" sz="2400" dirty="0" smtClean="0"/>
              <a:t>Survey data augmented with interviews of minority offender groups (e.g., women, same sex, linguistic minorities) and with employers </a:t>
            </a:r>
          </a:p>
          <a:p>
            <a:r>
              <a:rPr lang="en-US" sz="2400" dirty="0" smtClean="0"/>
              <a:t>Preliminary data on 73 participants</a:t>
            </a:r>
            <a:endParaRPr lang="en-US" sz="2400" dirty="0"/>
          </a:p>
        </p:txBody>
      </p:sp>
    </p:spTree>
    <p:extLst>
      <p:ext uri="{BB962C8B-B14F-4D97-AF65-F5344CB8AC3E}">
        <p14:creationId xmlns:p14="http://schemas.microsoft.com/office/powerpoint/2010/main" val="11387367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597"/>
            <a:ext cx="8229600" cy="1143000"/>
          </a:xfrm>
        </p:spPr>
        <p:txBody>
          <a:bodyPr>
            <a:normAutofit/>
          </a:bodyPr>
          <a:lstStyle/>
          <a:p>
            <a:pPr algn="l"/>
            <a:r>
              <a:rPr lang="en-US" sz="3600" b="1" dirty="0" smtClean="0"/>
              <a:t>Impacts</a:t>
            </a:r>
            <a:endParaRPr lang="en-US" sz="3600" b="1" dirty="0"/>
          </a:p>
        </p:txBody>
      </p:sp>
      <p:sp>
        <p:nvSpPr>
          <p:cNvPr id="3" name="Content Placeholder 2"/>
          <p:cNvSpPr>
            <a:spLocks noGrp="1"/>
          </p:cNvSpPr>
          <p:nvPr>
            <p:ph idx="1"/>
          </p:nvPr>
        </p:nvSpPr>
        <p:spPr>
          <a:xfrm>
            <a:off x="749300" y="1375597"/>
            <a:ext cx="7937500" cy="4202854"/>
          </a:xfrm>
        </p:spPr>
        <p:txBody>
          <a:bodyPr/>
          <a:lstStyle/>
          <a:p>
            <a:r>
              <a:rPr lang="en-US" dirty="0" smtClean="0"/>
              <a:t>Ability to get to or stay at work (e.g., late, left early, missing days, lost job)</a:t>
            </a:r>
          </a:p>
          <a:p>
            <a:r>
              <a:rPr lang="en-US" dirty="0" smtClean="0"/>
              <a:t>Performance (e.g., distracted, unwell)</a:t>
            </a:r>
          </a:p>
          <a:p>
            <a:r>
              <a:rPr lang="en-US" dirty="0" smtClean="0"/>
              <a:t>Workplace safety</a:t>
            </a:r>
          </a:p>
          <a:p>
            <a:endParaRPr lang="en-US" dirty="0"/>
          </a:p>
        </p:txBody>
      </p:sp>
    </p:spTree>
    <p:extLst>
      <p:ext uri="{BB962C8B-B14F-4D97-AF65-F5344CB8AC3E}">
        <p14:creationId xmlns:p14="http://schemas.microsoft.com/office/powerpoint/2010/main" val="4206513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7"/>
            <a:ext cx="8229600" cy="1143000"/>
          </a:xfrm>
        </p:spPr>
        <p:txBody>
          <a:bodyPr>
            <a:normAutofit/>
          </a:bodyPr>
          <a:lstStyle/>
          <a:p>
            <a:pPr algn="l"/>
            <a:r>
              <a:rPr lang="en-US" sz="3600" b="1" dirty="0" smtClean="0"/>
              <a:t>Impact: Performance</a:t>
            </a:r>
            <a:endParaRPr lang="en-CA" sz="3600" b="1" dirty="0"/>
          </a:p>
        </p:txBody>
      </p:sp>
      <p:sp>
        <p:nvSpPr>
          <p:cNvPr id="3" name="Content Placeholder 2"/>
          <p:cNvSpPr>
            <a:spLocks noGrp="1"/>
          </p:cNvSpPr>
          <p:nvPr>
            <p:ph idx="1"/>
          </p:nvPr>
        </p:nvSpPr>
        <p:spPr>
          <a:xfrm>
            <a:off x="616998" y="1124744"/>
            <a:ext cx="7910004" cy="4474345"/>
          </a:xfrm>
        </p:spPr>
        <p:txBody>
          <a:bodyPr>
            <a:noAutofit/>
          </a:bodyPr>
          <a:lstStyle/>
          <a:p>
            <a:pPr marL="0" indent="0">
              <a:buNone/>
            </a:pPr>
            <a:r>
              <a:rPr lang="en-CA" sz="2400" i="1" dirty="0" smtClean="0"/>
              <a:t>“My </a:t>
            </a:r>
            <a:r>
              <a:rPr lang="en-CA" sz="2400" i="1" dirty="0"/>
              <a:t>mood wouldn't be as </a:t>
            </a:r>
            <a:r>
              <a:rPr lang="en-CA" sz="2400" i="1" dirty="0" smtClean="0"/>
              <a:t>upbeat. </a:t>
            </a:r>
            <a:r>
              <a:rPr lang="en-CA" sz="2400" i="1" dirty="0"/>
              <a:t>V</a:t>
            </a:r>
            <a:r>
              <a:rPr lang="en-CA" sz="2400" i="1" dirty="0" smtClean="0"/>
              <a:t>ery depressed. </a:t>
            </a:r>
            <a:r>
              <a:rPr lang="en-CA" sz="2400" i="1" dirty="0"/>
              <a:t>E</a:t>
            </a:r>
            <a:r>
              <a:rPr lang="en-CA" sz="2400" i="1" dirty="0" smtClean="0"/>
              <a:t>motionally </a:t>
            </a:r>
            <a:r>
              <a:rPr lang="en-CA" sz="2400" i="1" dirty="0"/>
              <a:t>hard to interact with people. Preferred working independently with minimal communication</a:t>
            </a:r>
            <a:r>
              <a:rPr lang="en-CA" sz="2400" i="1" dirty="0" smtClean="0"/>
              <a:t>.”</a:t>
            </a:r>
          </a:p>
          <a:p>
            <a:pPr marL="0" indent="0">
              <a:buNone/>
            </a:pPr>
            <a:endParaRPr lang="en-CA" sz="1000" i="1" dirty="0" smtClean="0"/>
          </a:p>
          <a:p>
            <a:pPr marL="0" indent="0">
              <a:buNone/>
            </a:pPr>
            <a:r>
              <a:rPr lang="en-CA" sz="2400" i="1" dirty="0" smtClean="0"/>
              <a:t>“Loss </a:t>
            </a:r>
            <a:r>
              <a:rPr lang="en-CA" sz="2400" i="1" dirty="0"/>
              <a:t>of concentration, continuously thought about the circumstance. Feelings of regret and guilt</a:t>
            </a:r>
            <a:r>
              <a:rPr lang="en-CA" sz="2400" i="1" dirty="0" smtClean="0"/>
              <a:t>.”</a:t>
            </a:r>
          </a:p>
          <a:p>
            <a:pPr marL="0" indent="0">
              <a:buNone/>
            </a:pPr>
            <a:endParaRPr lang="en-CA" sz="1000" i="1" dirty="0" smtClean="0"/>
          </a:p>
          <a:p>
            <a:pPr marL="0" indent="0">
              <a:buNone/>
            </a:pPr>
            <a:r>
              <a:rPr lang="en-CA" sz="2400" i="1" dirty="0" smtClean="0"/>
              <a:t>“Stress</a:t>
            </a:r>
            <a:r>
              <a:rPr lang="en-CA" sz="2400" i="1" dirty="0"/>
              <a:t>, court, programs cutting into work time 3 hours per week to help with courts and my life. A lot to take in</a:t>
            </a:r>
            <a:r>
              <a:rPr lang="en-CA" sz="2400" i="1" dirty="0" smtClean="0"/>
              <a:t>.”</a:t>
            </a:r>
          </a:p>
          <a:p>
            <a:pPr marL="0" indent="0">
              <a:buNone/>
            </a:pPr>
            <a:endParaRPr lang="en-CA" sz="1000" i="1" dirty="0"/>
          </a:p>
          <a:p>
            <a:pPr marL="0" indent="0">
              <a:buNone/>
            </a:pPr>
            <a:r>
              <a:rPr lang="en-CA" sz="2400" i="1" dirty="0" smtClean="0"/>
              <a:t>“Just </a:t>
            </a:r>
            <a:r>
              <a:rPr lang="en-CA" sz="2400" i="1" dirty="0"/>
              <a:t>trying to tell my boss I need a day off for my course, but not </a:t>
            </a:r>
            <a:r>
              <a:rPr lang="en-CA" sz="2400" i="1" dirty="0" smtClean="0"/>
              <a:t>telling </a:t>
            </a:r>
            <a:r>
              <a:rPr lang="en-CA" sz="2400" i="1" dirty="0"/>
              <a:t>him what </a:t>
            </a:r>
            <a:r>
              <a:rPr lang="en-CA" sz="2400" i="1" dirty="0" smtClean="0"/>
              <a:t>course.”</a:t>
            </a:r>
            <a:endParaRPr lang="en-CA" sz="2400" i="1" dirty="0"/>
          </a:p>
          <a:p>
            <a:pPr marL="0" indent="0">
              <a:buNone/>
            </a:pPr>
            <a:endParaRPr lang="en-CA" sz="2400" i="1" dirty="0"/>
          </a:p>
          <a:p>
            <a:pPr marL="0" indent="0">
              <a:buNone/>
            </a:pPr>
            <a:endParaRPr lang="en-CA" sz="2400" dirty="0"/>
          </a:p>
        </p:txBody>
      </p:sp>
    </p:spTree>
    <p:extLst>
      <p:ext uri="{BB962C8B-B14F-4D97-AF65-F5344CB8AC3E}">
        <p14:creationId xmlns:p14="http://schemas.microsoft.com/office/powerpoint/2010/main" val="454396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170" y="2238350"/>
            <a:ext cx="8229600" cy="1143000"/>
          </a:xfrm>
        </p:spPr>
        <p:txBody>
          <a:bodyPr>
            <a:normAutofit fontScale="90000"/>
          </a:bodyPr>
          <a:lstStyle/>
          <a:p>
            <a:r>
              <a:rPr lang="en-CA" dirty="0" smtClean="0"/>
              <a:t>What do we know about domestic violence and its impacts on workers and the workplace?</a:t>
            </a:r>
            <a:endParaRPr lang="en-CA" dirty="0"/>
          </a:p>
        </p:txBody>
      </p:sp>
    </p:spTree>
    <p:extLst>
      <p:ext uri="{BB962C8B-B14F-4D97-AF65-F5344CB8AC3E}">
        <p14:creationId xmlns:p14="http://schemas.microsoft.com/office/powerpoint/2010/main" val="1244842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848" y="53752"/>
            <a:ext cx="7907304" cy="1143000"/>
          </a:xfrm>
        </p:spPr>
        <p:txBody>
          <a:bodyPr>
            <a:normAutofit/>
          </a:bodyPr>
          <a:lstStyle/>
          <a:p>
            <a:pPr algn="l"/>
            <a:r>
              <a:rPr lang="en-US" sz="3600" b="1" dirty="0" smtClean="0"/>
              <a:t>Impacts: Safety</a:t>
            </a:r>
            <a:endParaRPr lang="en-CA" sz="3600" b="1" dirty="0"/>
          </a:p>
        </p:txBody>
      </p:sp>
      <p:sp>
        <p:nvSpPr>
          <p:cNvPr id="3" name="Content Placeholder 2"/>
          <p:cNvSpPr>
            <a:spLocks noGrp="1"/>
          </p:cNvSpPr>
          <p:nvPr>
            <p:ph idx="1"/>
          </p:nvPr>
        </p:nvSpPr>
        <p:spPr>
          <a:xfrm>
            <a:off x="861848" y="1196752"/>
            <a:ext cx="7594730" cy="3934717"/>
          </a:xfrm>
        </p:spPr>
        <p:txBody>
          <a:bodyPr>
            <a:noAutofit/>
          </a:bodyPr>
          <a:lstStyle/>
          <a:p>
            <a:pPr marL="0" indent="0">
              <a:spcBef>
                <a:spcPts val="0"/>
              </a:spcBef>
              <a:buNone/>
            </a:pPr>
            <a:r>
              <a:rPr lang="en-CA" sz="2400" i="1" dirty="0" smtClean="0"/>
              <a:t>“Not </a:t>
            </a:r>
            <a:r>
              <a:rPr lang="en-CA" sz="2400" i="1" dirty="0"/>
              <a:t>paying attention and misplaced a step, fell over </a:t>
            </a:r>
            <a:r>
              <a:rPr lang="en-CA" sz="2400" i="1" dirty="0" smtClean="0"/>
              <a:t>equipment.”</a:t>
            </a:r>
          </a:p>
          <a:p>
            <a:pPr marL="0" indent="0">
              <a:spcBef>
                <a:spcPts val="0"/>
              </a:spcBef>
              <a:buNone/>
            </a:pPr>
            <a:endParaRPr lang="en-CA" sz="800" i="1" dirty="0" smtClean="0"/>
          </a:p>
          <a:p>
            <a:pPr marL="0" indent="0">
              <a:spcBef>
                <a:spcPts val="0"/>
              </a:spcBef>
              <a:buNone/>
            </a:pPr>
            <a:r>
              <a:rPr lang="en-CA" sz="2400" i="1" dirty="0" smtClean="0"/>
              <a:t>“Dropping </a:t>
            </a:r>
            <a:r>
              <a:rPr lang="en-CA" sz="2400" i="1" dirty="0"/>
              <a:t>a load of bricks on </a:t>
            </a:r>
            <a:r>
              <a:rPr lang="en-CA" sz="2400" i="1" dirty="0" smtClean="0"/>
              <a:t>somebody.”</a:t>
            </a:r>
          </a:p>
          <a:p>
            <a:pPr marL="0" indent="0">
              <a:spcBef>
                <a:spcPts val="0"/>
              </a:spcBef>
              <a:buNone/>
            </a:pPr>
            <a:endParaRPr lang="en-CA" sz="800" i="1" dirty="0"/>
          </a:p>
          <a:p>
            <a:pPr marL="0" indent="0">
              <a:spcBef>
                <a:spcPts val="0"/>
              </a:spcBef>
              <a:buNone/>
            </a:pPr>
            <a:endParaRPr lang="en-CA" sz="800" i="1" dirty="0" smtClean="0"/>
          </a:p>
          <a:p>
            <a:pPr marL="0" indent="0">
              <a:spcBef>
                <a:spcPts val="0"/>
              </a:spcBef>
              <a:buNone/>
            </a:pPr>
            <a:r>
              <a:rPr lang="en-CA" sz="2400" i="1" dirty="0" smtClean="0"/>
              <a:t>“Knocked </a:t>
            </a:r>
            <a:r>
              <a:rPr lang="en-CA" sz="2400" i="1" dirty="0"/>
              <a:t>over skid part on </a:t>
            </a:r>
            <a:r>
              <a:rPr lang="en-CA" sz="2400" i="1" dirty="0" smtClean="0"/>
              <a:t>forklift. Could </a:t>
            </a:r>
            <a:r>
              <a:rPr lang="en-CA" sz="2400" i="1" dirty="0"/>
              <a:t>have caused </a:t>
            </a:r>
            <a:r>
              <a:rPr lang="en-CA" sz="2400" i="1" dirty="0" smtClean="0"/>
              <a:t>death.”</a:t>
            </a:r>
          </a:p>
          <a:p>
            <a:pPr marL="0" indent="0">
              <a:spcBef>
                <a:spcPts val="0"/>
              </a:spcBef>
              <a:buNone/>
            </a:pPr>
            <a:endParaRPr lang="en-CA" sz="800" i="1" dirty="0" smtClean="0"/>
          </a:p>
          <a:p>
            <a:pPr marL="0" indent="0">
              <a:spcBef>
                <a:spcPts val="0"/>
              </a:spcBef>
              <a:buNone/>
            </a:pPr>
            <a:r>
              <a:rPr lang="en-CA" sz="2400" i="1" dirty="0" smtClean="0"/>
              <a:t>“I </a:t>
            </a:r>
            <a:r>
              <a:rPr lang="en-CA" sz="2400" i="1" dirty="0"/>
              <a:t>forgot that I was assigned 6 patients on day </a:t>
            </a:r>
            <a:r>
              <a:rPr lang="en-CA" sz="2400" i="1" dirty="0" smtClean="0"/>
              <a:t>shift, </a:t>
            </a:r>
            <a:r>
              <a:rPr lang="en-CA" sz="2400" i="1" dirty="0"/>
              <a:t>so I missed one of them when it came to administering medication. The incident caused me to be reprimanded and questioned by my manager</a:t>
            </a:r>
            <a:r>
              <a:rPr lang="en-CA" sz="2400" i="1" dirty="0" smtClean="0"/>
              <a:t>.”</a:t>
            </a:r>
            <a:endParaRPr lang="en-CA" sz="2400" i="1" dirty="0"/>
          </a:p>
          <a:p>
            <a:pPr marL="0" indent="0">
              <a:buNone/>
            </a:pPr>
            <a:endParaRPr lang="en-CA" sz="2600" i="1" dirty="0"/>
          </a:p>
          <a:p>
            <a:endParaRPr lang="en-CA" sz="2600" dirty="0"/>
          </a:p>
        </p:txBody>
      </p:sp>
    </p:spTree>
    <p:extLst>
      <p:ext uri="{BB962C8B-B14F-4D97-AF65-F5344CB8AC3E}">
        <p14:creationId xmlns:p14="http://schemas.microsoft.com/office/powerpoint/2010/main" val="30400731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1981200"/>
            <a:ext cx="7861110" cy="4525963"/>
          </a:xfrm>
        </p:spPr>
        <p:txBody>
          <a:bodyPr rtlCol="0">
            <a:normAutofit/>
          </a:bodyPr>
          <a:lstStyle/>
          <a:p>
            <a:pPr>
              <a:defRPr/>
            </a:pPr>
            <a:r>
              <a:rPr lang="en-US" dirty="0" smtClean="0"/>
              <a:t>Everyone deserves to be represented</a:t>
            </a:r>
          </a:p>
          <a:p>
            <a:pPr>
              <a:defRPr/>
            </a:pPr>
            <a:r>
              <a:rPr lang="en-US" dirty="0" smtClean="0"/>
              <a:t>Protect jobs</a:t>
            </a:r>
          </a:p>
          <a:p>
            <a:pPr>
              <a:defRPr/>
            </a:pPr>
            <a:r>
              <a:rPr lang="en-US" dirty="0" smtClean="0"/>
              <a:t>Hold workers accountable for abusive behaviour</a:t>
            </a:r>
          </a:p>
          <a:p>
            <a:pPr>
              <a:defRPr/>
            </a:pPr>
            <a:r>
              <a:rPr lang="en-US" dirty="0" smtClean="0"/>
              <a:t>Ensure safety</a:t>
            </a:r>
          </a:p>
          <a:p>
            <a:pPr>
              <a:defRPr/>
            </a:pPr>
            <a:r>
              <a:rPr lang="en-US" dirty="0" smtClean="0"/>
              <a:t>Refer to community supports</a:t>
            </a:r>
            <a:endParaRPr lang="en-US" dirty="0"/>
          </a:p>
          <a:p>
            <a:pPr>
              <a:defRPr/>
            </a:pPr>
            <a:endParaRPr lang="en-CA" dirty="0"/>
          </a:p>
          <a:p>
            <a:pPr eaLnBrk="1" fontAlgn="auto" hangingPunct="1">
              <a:spcAft>
                <a:spcPts val="0"/>
              </a:spcAft>
              <a:defRPr/>
            </a:pPr>
            <a:endParaRPr lang="en-CA" dirty="0"/>
          </a:p>
          <a:p>
            <a:pPr>
              <a:defRPr/>
            </a:pPr>
            <a:endParaRPr lang="en-CA" dirty="0"/>
          </a:p>
          <a:p>
            <a:pPr eaLnBrk="1" fontAlgn="auto" hangingPunct="1">
              <a:spcAft>
                <a:spcPts val="0"/>
              </a:spcAft>
              <a:defRPr/>
            </a:pPr>
            <a:endParaRPr lang="en-CA" dirty="0"/>
          </a:p>
        </p:txBody>
      </p:sp>
      <p:sp>
        <p:nvSpPr>
          <p:cNvPr id="3" name="Slide Number Placeholder 5"/>
          <p:cNvSpPr txBox="1">
            <a:spLocks/>
          </p:cNvSpPr>
          <p:nvPr/>
        </p:nvSpPr>
        <p:spPr>
          <a:xfrm>
            <a:off x="6057900" y="5624514"/>
            <a:ext cx="1600200" cy="273844"/>
          </a:xfrm>
          <a:prstGeom prst="rect">
            <a:avLst/>
          </a:prstGeom>
        </p:spPr>
        <p:txBody>
          <a:bodyPr vert="horz" lIns="68580" tIns="34290" rIns="68580" bIns="34290" rtlCol="0" anchor="ctr"/>
          <a:lstStyle>
            <a:lvl1pPr algn="r">
              <a:defRPr sz="1200">
                <a:solidFill>
                  <a:schemeClr val="tx1">
                    <a:tint val="75000"/>
                  </a:schemeClr>
                </a:solidFill>
              </a:defRPr>
            </a:lvl1pPr>
          </a:lstStyle>
          <a:p>
            <a:pPr fontAlgn="base">
              <a:spcBef>
                <a:spcPct val="0"/>
              </a:spcBef>
              <a:spcAft>
                <a:spcPct val="0"/>
              </a:spcAft>
              <a:defRPr/>
            </a:pPr>
            <a:fld id="{2904AE6A-AB42-4942-AE93-294A6401D623}" type="slidenum">
              <a:rPr lang="en-US" sz="900">
                <a:solidFill>
                  <a:prstClr val="black">
                    <a:tint val="75000"/>
                  </a:prstClr>
                </a:solidFill>
              </a:rPr>
              <a:pPr fontAlgn="base">
                <a:spcBef>
                  <a:spcPct val="0"/>
                </a:spcBef>
                <a:spcAft>
                  <a:spcPct val="0"/>
                </a:spcAft>
                <a:defRPr/>
              </a:pPr>
              <a:t>51</a:t>
            </a:fld>
            <a:endParaRPr lang="en-US" sz="900">
              <a:solidFill>
                <a:prstClr val="black">
                  <a:tint val="75000"/>
                </a:prstClr>
              </a:solidFill>
            </a:endParaRPr>
          </a:p>
        </p:txBody>
      </p:sp>
      <p:sp>
        <p:nvSpPr>
          <p:cNvPr id="5" name="Title 2"/>
          <p:cNvSpPr>
            <a:spLocks noGrp="1"/>
          </p:cNvSpPr>
          <p:nvPr>
            <p:ph type="title"/>
          </p:nvPr>
        </p:nvSpPr>
        <p:spPr>
          <a:xfrm>
            <a:off x="838200" y="742950"/>
            <a:ext cx="7861110" cy="1143000"/>
          </a:xfrm>
        </p:spPr>
        <p:txBody>
          <a:bodyPr vert="horz" lIns="91440" tIns="45720" rIns="91440" bIns="45720" rtlCol="0" anchor="ctr">
            <a:noAutofit/>
          </a:bodyPr>
          <a:lstStyle/>
          <a:p>
            <a:pPr algn="l"/>
            <a:r>
              <a:rPr lang="en-US" sz="4000" b="1" dirty="0" smtClean="0">
                <a:solidFill>
                  <a:schemeClr val="bg1"/>
                </a:solidFill>
                <a:latin typeface="+mn-lt"/>
              </a:rPr>
              <a:t>he </a:t>
            </a:r>
            <a:r>
              <a:rPr lang="en-US" sz="4000" b="1" dirty="0">
                <a:solidFill>
                  <a:schemeClr val="bg1"/>
                </a:solidFill>
                <a:latin typeface="+mn-lt"/>
              </a:rPr>
              <a:t>Workplace</a:t>
            </a:r>
          </a:p>
        </p:txBody>
      </p:sp>
      <p:sp>
        <p:nvSpPr>
          <p:cNvPr id="6" name="Title 2"/>
          <p:cNvSpPr txBox="1">
            <a:spLocks/>
          </p:cNvSpPr>
          <p:nvPr/>
        </p:nvSpPr>
        <p:spPr>
          <a:xfrm>
            <a:off x="838200" y="475853"/>
            <a:ext cx="782870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7AA0"/>
                </a:solidFill>
                <a:latin typeface="+mj-lt"/>
                <a:ea typeface="+mj-ea"/>
                <a:cs typeface="+mj-cs"/>
              </a:defRPr>
            </a:lvl1pPr>
          </a:lstStyle>
          <a:p>
            <a:pPr algn="l"/>
            <a:r>
              <a:rPr lang="en-US" sz="3600" b="1" smtClean="0"/>
              <a:t>Offenders in the Workplace</a:t>
            </a:r>
            <a:endParaRPr lang="en-US" sz="3600" b="1" dirty="0"/>
          </a:p>
        </p:txBody>
      </p:sp>
    </p:spTree>
    <p:extLst>
      <p:ext uri="{BB962C8B-B14F-4D97-AF65-F5344CB8AC3E}">
        <p14:creationId xmlns:p14="http://schemas.microsoft.com/office/powerpoint/2010/main" val="370228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152" y="116632"/>
            <a:ext cx="8013636" cy="1143000"/>
          </a:xfrm>
        </p:spPr>
        <p:txBody>
          <a:bodyPr vert="horz" lIns="91440" tIns="45720" rIns="91440" bIns="45720" rtlCol="0" anchor="ctr">
            <a:normAutofit/>
          </a:bodyPr>
          <a:lstStyle/>
          <a:p>
            <a:pPr algn="l"/>
            <a:r>
              <a:rPr lang="en-CA" sz="3600" b="1" dirty="0" smtClean="0"/>
              <a:t>Union Activism</a:t>
            </a:r>
            <a:endParaRPr lang="en-CA" sz="3600" b="1" dirty="0"/>
          </a:p>
        </p:txBody>
      </p:sp>
      <p:sp>
        <p:nvSpPr>
          <p:cNvPr id="3" name="Content Placeholder 2"/>
          <p:cNvSpPr>
            <a:spLocks noGrp="1"/>
          </p:cNvSpPr>
          <p:nvPr>
            <p:ph idx="1"/>
          </p:nvPr>
        </p:nvSpPr>
        <p:spPr>
          <a:xfrm>
            <a:off x="662152" y="1196752"/>
            <a:ext cx="8013636" cy="4525963"/>
          </a:xfrm>
        </p:spPr>
        <p:txBody>
          <a:bodyPr/>
          <a:lstStyle/>
          <a:p>
            <a:pPr>
              <a:lnSpc>
                <a:spcPct val="80000"/>
              </a:lnSpc>
              <a:buClr>
                <a:schemeClr val="tx1"/>
              </a:buClr>
              <a:buSzPct val="70000"/>
            </a:pPr>
            <a:r>
              <a:rPr lang="en-US" altLang="en-US" sz="2800" dirty="0" smtClean="0">
                <a:cs typeface="Arial" panose="020B0604020202020204" pitchFamily="34" charset="0"/>
              </a:rPr>
              <a:t>Advocate </a:t>
            </a:r>
            <a:r>
              <a:rPr lang="en-US" altLang="en-US" sz="2800" dirty="0">
                <a:cs typeface="Arial" panose="020B0604020202020204" pitchFamily="34" charset="0"/>
              </a:rPr>
              <a:t>for changes in </a:t>
            </a:r>
            <a:r>
              <a:rPr lang="en-US" altLang="en-US" sz="2800" dirty="0" smtClean="0">
                <a:cs typeface="Arial" panose="020B0604020202020204" pitchFamily="34" charset="0"/>
              </a:rPr>
              <a:t>OH&amp;S legislation </a:t>
            </a:r>
            <a:r>
              <a:rPr lang="en-US" altLang="en-US" sz="2800" dirty="0">
                <a:cs typeface="Arial" panose="020B0604020202020204" pitchFamily="34" charset="0"/>
              </a:rPr>
              <a:t>and Employment Standards </a:t>
            </a:r>
            <a:endParaRPr lang="en-US" altLang="en-US" sz="2800" dirty="0" smtClean="0">
              <a:cs typeface="Arial" panose="020B0604020202020204" pitchFamily="34" charset="0"/>
            </a:endParaRPr>
          </a:p>
          <a:p>
            <a:pPr>
              <a:lnSpc>
                <a:spcPct val="80000"/>
              </a:lnSpc>
              <a:buClr>
                <a:schemeClr val="tx1"/>
              </a:buClr>
              <a:buSzPct val="70000"/>
            </a:pPr>
            <a:r>
              <a:rPr lang="en-US" altLang="en-US" sz="2800" dirty="0" smtClean="0">
                <a:cs typeface="Arial" panose="020B0604020202020204" pitchFamily="34" charset="0"/>
              </a:rPr>
              <a:t>Collective </a:t>
            </a:r>
            <a:r>
              <a:rPr lang="en-US" altLang="en-US" sz="2800" dirty="0">
                <a:cs typeface="Arial" panose="020B0604020202020204" pitchFamily="34" charset="0"/>
              </a:rPr>
              <a:t>bargaining for entitlements</a:t>
            </a:r>
          </a:p>
          <a:p>
            <a:pPr>
              <a:lnSpc>
                <a:spcPct val="80000"/>
              </a:lnSpc>
              <a:buClr>
                <a:schemeClr val="tx1"/>
              </a:buClr>
              <a:buSzPct val="70000"/>
            </a:pPr>
            <a:r>
              <a:rPr lang="en-US" altLang="en-US" sz="2800" dirty="0" smtClean="0">
                <a:cs typeface="Arial" panose="020B0604020202020204" pitchFamily="34" charset="0"/>
              </a:rPr>
              <a:t>E</a:t>
            </a:r>
            <a:r>
              <a:rPr lang="en-US" altLang="en-US" sz="2800" dirty="0">
                <a:cs typeface="Arial" panose="020B0604020202020204" pitchFamily="34" charset="0"/>
              </a:rPr>
              <a:t>ducate union educators, shop stewards, H&amp;S representatives, Women’s </a:t>
            </a:r>
            <a:r>
              <a:rPr lang="en-US" altLang="en-US" sz="2800" dirty="0" smtClean="0">
                <a:cs typeface="Arial" panose="020B0604020202020204" pitchFamily="34" charset="0"/>
              </a:rPr>
              <a:t>Advocates </a:t>
            </a:r>
            <a:r>
              <a:rPr lang="en-US" altLang="en-US" sz="2800" dirty="0">
                <a:cs typeface="Arial" panose="020B0604020202020204" pitchFamily="34" charset="0"/>
              </a:rPr>
              <a:t>and other front line reps</a:t>
            </a:r>
          </a:p>
          <a:p>
            <a:pPr>
              <a:lnSpc>
                <a:spcPct val="80000"/>
              </a:lnSpc>
              <a:buClr>
                <a:schemeClr val="tx1"/>
              </a:buClr>
              <a:buSzPct val="70000"/>
            </a:pPr>
            <a:r>
              <a:rPr lang="en-US" altLang="en-US" sz="2800" dirty="0" smtClean="0">
                <a:cs typeface="Arial" panose="020B0604020202020204" pitchFamily="34" charset="0"/>
              </a:rPr>
              <a:t>Develop </a:t>
            </a:r>
            <a:r>
              <a:rPr lang="en-US" altLang="en-US" sz="2800" dirty="0">
                <a:cs typeface="Arial" panose="020B0604020202020204" pitchFamily="34" charset="0"/>
              </a:rPr>
              <a:t>union-led programs (e.g., Unifor’s Women’s Advocate Program</a:t>
            </a:r>
            <a:r>
              <a:rPr lang="en-US" altLang="en-US" sz="2800" dirty="0" smtClean="0">
                <a:cs typeface="Arial" panose="020B0604020202020204" pitchFamily="34" charset="0"/>
              </a:rPr>
              <a:t>)</a:t>
            </a:r>
          </a:p>
          <a:p>
            <a:pPr>
              <a:lnSpc>
                <a:spcPct val="80000"/>
              </a:lnSpc>
              <a:buClr>
                <a:schemeClr val="tx1"/>
              </a:buClr>
              <a:buSzPct val="70000"/>
            </a:pPr>
            <a:r>
              <a:rPr lang="en-US" altLang="en-US" sz="2800" dirty="0" smtClean="0">
                <a:cs typeface="Arial" panose="020B0604020202020204" pitchFamily="34" charset="0"/>
              </a:rPr>
              <a:t>Advocate </a:t>
            </a:r>
            <a:r>
              <a:rPr lang="en-US" altLang="en-US" sz="2800" dirty="0">
                <a:cs typeface="Arial" panose="020B0604020202020204" pitchFamily="34" charset="0"/>
              </a:rPr>
              <a:t>for employer initiatives</a:t>
            </a:r>
          </a:p>
          <a:p>
            <a:pPr>
              <a:lnSpc>
                <a:spcPct val="80000"/>
              </a:lnSpc>
              <a:buClr>
                <a:schemeClr val="tx1"/>
              </a:buClr>
              <a:buSzPct val="70000"/>
            </a:pPr>
            <a:endParaRPr lang="en-US" altLang="en-US" sz="2800" dirty="0">
              <a:cs typeface="Arial" panose="020B0604020202020204" pitchFamily="34" charset="0"/>
            </a:endParaRPr>
          </a:p>
          <a:p>
            <a:pPr marL="0" indent="0">
              <a:buNone/>
            </a:pPr>
            <a:endParaRPr lang="en-CA" dirty="0"/>
          </a:p>
        </p:txBody>
      </p:sp>
    </p:spTree>
    <p:extLst>
      <p:ext uri="{BB962C8B-B14F-4D97-AF65-F5344CB8AC3E}">
        <p14:creationId xmlns:p14="http://schemas.microsoft.com/office/powerpoint/2010/main" val="3499050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0"/>
            <a:ext cx="87534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http://canadianlabour.ca/issues-research/domestic-violence-work</a:t>
            </a:r>
            <a:endParaRPr lang="en-US"/>
          </a:p>
        </p:txBody>
      </p:sp>
      <p:pic>
        <p:nvPicPr>
          <p:cNvPr id="5" name="Picture 4"/>
          <p:cNvPicPr>
            <a:picLocks noChangeAspect="1"/>
          </p:cNvPicPr>
          <p:nvPr/>
        </p:nvPicPr>
        <p:blipFill>
          <a:blip r:embed="rId3"/>
          <a:stretch>
            <a:fillRect/>
          </a:stretch>
        </p:blipFill>
        <p:spPr>
          <a:xfrm>
            <a:off x="627770" y="161246"/>
            <a:ext cx="2706859" cy="743776"/>
          </a:xfrm>
          <a:prstGeom prst="rect">
            <a:avLst/>
          </a:prstGeom>
        </p:spPr>
      </p:pic>
      <p:sp>
        <p:nvSpPr>
          <p:cNvPr id="7" name="Rectangle 6"/>
          <p:cNvSpPr/>
          <p:nvPr/>
        </p:nvSpPr>
        <p:spPr>
          <a:xfrm>
            <a:off x="627770" y="1066268"/>
            <a:ext cx="6457950" cy="507831"/>
          </a:xfrm>
          <a:prstGeom prst="rect">
            <a:avLst/>
          </a:prstGeom>
        </p:spPr>
        <p:txBody>
          <a:bodyPr wrap="square">
            <a:spAutoFit/>
          </a:bodyPr>
          <a:lstStyle/>
          <a:p>
            <a:pPr marL="101600" marR="0">
              <a:spcBef>
                <a:spcPts val="760"/>
              </a:spcBef>
              <a:spcAft>
                <a:spcPts val="0"/>
              </a:spcAft>
            </a:pPr>
            <a:r>
              <a:rPr lang="en-US" sz="2700" dirty="0">
                <a:solidFill>
                  <a:srgbClr val="065490"/>
                </a:solidFill>
                <a:latin typeface="Calibri" panose="020F0502020204030204" pitchFamily="34" charset="0"/>
                <a:ea typeface="Calibri" panose="020F0502020204030204" pitchFamily="34" charset="0"/>
                <a:cs typeface="Calibri" panose="020F0502020204030204" pitchFamily="34" charset="0"/>
              </a:rPr>
              <a:t>Domestic violence at work resource centre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4"/>
          <a:stretch>
            <a:fillRect/>
          </a:stretch>
        </p:blipFill>
        <p:spPr>
          <a:xfrm>
            <a:off x="818270" y="1735345"/>
            <a:ext cx="6549757" cy="4550476"/>
          </a:xfrm>
          <a:prstGeom prst="rect">
            <a:avLst/>
          </a:prstGeom>
        </p:spPr>
      </p:pic>
      <p:pic>
        <p:nvPicPr>
          <p:cNvPr id="11" name="Picture 10"/>
          <p:cNvPicPr>
            <a:picLocks noChangeAspect="1"/>
          </p:cNvPicPr>
          <p:nvPr/>
        </p:nvPicPr>
        <p:blipFill>
          <a:blip r:embed="rId5"/>
          <a:stretch>
            <a:fillRect/>
          </a:stretch>
        </p:blipFill>
        <p:spPr>
          <a:xfrm>
            <a:off x="818270" y="6456247"/>
            <a:ext cx="16841655" cy="364595"/>
          </a:xfrm>
          <a:prstGeom prst="rect">
            <a:avLst/>
          </a:prstGeom>
        </p:spPr>
      </p:pic>
    </p:spTree>
    <p:extLst>
      <p:ext uri="{BB962C8B-B14F-4D97-AF65-F5344CB8AC3E}">
        <p14:creationId xmlns:p14="http://schemas.microsoft.com/office/powerpoint/2010/main" val="33049708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3600" b="1" dirty="0" smtClean="0">
                <a:latin typeface="Arial" panose="020B0604020202020204" pitchFamily="34" charset="0"/>
                <a:cs typeface="Arial" panose="020B0604020202020204" pitchFamily="34" charset="0"/>
              </a:rPr>
              <a:t>Contact</a:t>
            </a:r>
            <a:r>
              <a:rPr lang="en-US" dirty="0" smtClean="0"/>
              <a:t> </a:t>
            </a:r>
            <a:endParaRPr lang="en-US" dirty="0"/>
          </a:p>
        </p:txBody>
      </p:sp>
      <p:sp>
        <p:nvSpPr>
          <p:cNvPr id="7" name="Content Placeholder 6"/>
          <p:cNvSpPr>
            <a:spLocks noGrp="1"/>
          </p:cNvSpPr>
          <p:nvPr>
            <p:ph idx="1"/>
          </p:nvPr>
        </p:nvSpPr>
        <p:spPr/>
        <p:txBody>
          <a:bodyPr>
            <a:normAutofit/>
          </a:bodyPr>
          <a:lstStyle/>
          <a:p>
            <a:pPr marL="0" indent="0">
              <a:spcBef>
                <a:spcPts val="0"/>
              </a:spcBef>
              <a:buNone/>
            </a:pPr>
            <a:r>
              <a:rPr lang="en-US" sz="2000" dirty="0"/>
              <a:t>Barb </a:t>
            </a:r>
            <a:r>
              <a:rPr lang="en-US" sz="2000" dirty="0" err="1"/>
              <a:t>MacQuarrie</a:t>
            </a:r>
            <a:endParaRPr lang="en-US" sz="2000" dirty="0"/>
          </a:p>
          <a:p>
            <a:pPr marL="0" indent="0">
              <a:spcBef>
                <a:spcPts val="0"/>
              </a:spcBef>
              <a:buNone/>
            </a:pPr>
            <a:r>
              <a:rPr lang="en-US" sz="2000" dirty="0"/>
              <a:t>Community Director</a:t>
            </a:r>
          </a:p>
          <a:p>
            <a:pPr marL="0" indent="0">
              <a:spcBef>
                <a:spcPts val="0"/>
              </a:spcBef>
              <a:buNone/>
            </a:pPr>
            <a:r>
              <a:rPr lang="en-US" sz="2000" dirty="0"/>
              <a:t>Centre for Research &amp; Education on Violence against Women &amp; Children</a:t>
            </a:r>
          </a:p>
          <a:p>
            <a:pPr marL="0" indent="0">
              <a:spcBef>
                <a:spcPts val="0"/>
              </a:spcBef>
              <a:buNone/>
            </a:pPr>
            <a:r>
              <a:rPr lang="en-US" sz="2000" dirty="0" smtClean="0"/>
              <a:t>Faculty </a:t>
            </a:r>
            <a:r>
              <a:rPr lang="en-US" sz="2000" dirty="0"/>
              <a:t>of Education, Western University</a:t>
            </a:r>
          </a:p>
          <a:p>
            <a:pPr marL="0" indent="0">
              <a:spcBef>
                <a:spcPts val="0"/>
              </a:spcBef>
              <a:buNone/>
            </a:pPr>
            <a:r>
              <a:rPr lang="en-US" sz="2000" dirty="0" smtClean="0"/>
              <a:t>Room </a:t>
            </a:r>
            <a:r>
              <a:rPr lang="en-US" sz="2000" dirty="0"/>
              <a:t>1118, 1137 Western Road</a:t>
            </a:r>
          </a:p>
          <a:p>
            <a:pPr marL="0" indent="0">
              <a:spcBef>
                <a:spcPts val="0"/>
              </a:spcBef>
              <a:buNone/>
            </a:pPr>
            <a:r>
              <a:rPr lang="en-US" sz="2000" dirty="0"/>
              <a:t>London, ON N6H 1X7</a:t>
            </a:r>
          </a:p>
          <a:p>
            <a:pPr marL="0" indent="0">
              <a:spcBef>
                <a:spcPts val="0"/>
              </a:spcBef>
              <a:buNone/>
            </a:pPr>
            <a:r>
              <a:rPr lang="en-US" sz="2000" dirty="0"/>
              <a:t>Tel. </a:t>
            </a:r>
            <a:r>
              <a:rPr lang="en-US" sz="2000" dirty="0" smtClean="0"/>
              <a:t>519.661.4023</a:t>
            </a:r>
          </a:p>
          <a:p>
            <a:pPr marL="0" indent="0">
              <a:spcBef>
                <a:spcPts val="0"/>
              </a:spcBef>
              <a:buNone/>
            </a:pPr>
            <a:r>
              <a:rPr lang="en-US" sz="2000" dirty="0" smtClean="0">
                <a:hlinkClick r:id="rId2"/>
              </a:rPr>
              <a:t>bmacquar@uwo.ca</a:t>
            </a:r>
            <a:endParaRPr lang="en-US" sz="2000" dirty="0" smtClean="0"/>
          </a:p>
          <a:p>
            <a:pPr marL="0" indent="0">
              <a:spcBef>
                <a:spcPts val="0"/>
              </a:spcBef>
              <a:buNone/>
            </a:pPr>
            <a:endParaRPr lang="en-US" sz="2000" dirty="0"/>
          </a:p>
          <a:p>
            <a:pPr marL="0" indent="0">
              <a:spcBef>
                <a:spcPts val="0"/>
              </a:spcBef>
              <a:buNone/>
            </a:pPr>
            <a:endParaRPr lang="en-US" sz="2000" dirty="0"/>
          </a:p>
          <a:p>
            <a:pPr marL="0" indent="0">
              <a:buNone/>
            </a:pPr>
            <a:endParaRPr lang="en-US" dirty="0"/>
          </a:p>
          <a:p>
            <a:endParaRPr lang="en-US" dirty="0"/>
          </a:p>
        </p:txBody>
      </p:sp>
      <p:pic>
        <p:nvPicPr>
          <p:cNvPr id="8" name="Picture 7" descr="New CREVAWC logo"/>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077072"/>
            <a:ext cx="3898776" cy="648072"/>
          </a:xfrm>
          <a:prstGeom prst="rect">
            <a:avLst/>
          </a:prstGeom>
          <a:noFill/>
          <a:ln>
            <a:noFill/>
          </a:ln>
        </p:spPr>
      </p:pic>
      <p:sp>
        <p:nvSpPr>
          <p:cNvPr id="2" name="Rectangle 1"/>
          <p:cNvSpPr/>
          <p:nvPr/>
        </p:nvSpPr>
        <p:spPr>
          <a:xfrm>
            <a:off x="4453217" y="3244334"/>
            <a:ext cx="237566" cy="369332"/>
          </a:xfrm>
          <a:prstGeom prst="rect">
            <a:avLst/>
          </a:prstGeom>
        </p:spPr>
        <p:txBody>
          <a:bodyPr wrap="none">
            <a:spAutoFit/>
          </a:bodyPr>
          <a:lstStyle/>
          <a:p>
            <a:r>
              <a:rPr lang="en-CA" dirty="0"/>
              <a:t> </a:t>
            </a:r>
          </a:p>
        </p:txBody>
      </p:sp>
    </p:spTree>
    <p:extLst>
      <p:ext uri="{BB962C8B-B14F-4D97-AF65-F5344CB8AC3E}">
        <p14:creationId xmlns:p14="http://schemas.microsoft.com/office/powerpoint/2010/main" val="2917406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15" name="Rectangle 14"/>
          <p:cNvSpPr/>
          <p:nvPr/>
        </p:nvSpPr>
        <p:spPr>
          <a:xfrm>
            <a:off x="0" y="6093296"/>
            <a:ext cx="9144000" cy="943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16" name="Picture 15" descr="logo-CLC-300dpi.jpg"/>
          <p:cNvPicPr>
            <a:picLocks noChangeAspect="1"/>
          </p:cNvPicPr>
          <p:nvPr/>
        </p:nvPicPr>
        <p:blipFill>
          <a:blip r:embed="rId3" cstate="print"/>
          <a:stretch>
            <a:fillRect/>
          </a:stretch>
        </p:blipFill>
        <p:spPr>
          <a:xfrm>
            <a:off x="4813896" y="6256736"/>
            <a:ext cx="1702320" cy="458939"/>
          </a:xfrm>
          <a:prstGeom prst="rect">
            <a:avLst/>
          </a:prstGeom>
        </p:spPr>
      </p:pic>
      <p:pic>
        <p:nvPicPr>
          <p:cNvPr id="17" name="Picture 16" descr="FIMS_Western_RGB.jpg"/>
          <p:cNvPicPr>
            <a:picLocks noChangeAspect="1"/>
          </p:cNvPicPr>
          <p:nvPr/>
        </p:nvPicPr>
        <p:blipFill>
          <a:blip r:embed="rId4" cstate="print"/>
          <a:stretch>
            <a:fillRect/>
          </a:stretch>
        </p:blipFill>
        <p:spPr>
          <a:xfrm>
            <a:off x="6876256" y="6256736"/>
            <a:ext cx="1984624" cy="592036"/>
          </a:xfrm>
          <a:prstGeom prst="rect">
            <a:avLst/>
          </a:prstGeom>
        </p:spPr>
      </p:pic>
      <p:pic>
        <p:nvPicPr>
          <p:cNvPr id="18" name="Picture 17" descr="New CREVAWC logo.jpg"/>
          <p:cNvPicPr>
            <a:picLocks noChangeAspect="1"/>
          </p:cNvPicPr>
          <p:nvPr/>
        </p:nvPicPr>
        <p:blipFill>
          <a:blip r:embed="rId5" cstate="print"/>
          <a:stretch>
            <a:fillRect/>
          </a:stretch>
        </p:blipFill>
        <p:spPr>
          <a:xfrm>
            <a:off x="251519" y="6256736"/>
            <a:ext cx="4467750" cy="628648"/>
          </a:xfrm>
          <a:prstGeom prst="rect">
            <a:avLst/>
          </a:prstGeom>
        </p:spPr>
      </p:pic>
      <p:pic>
        <p:nvPicPr>
          <p:cNvPr id="11" name="Content Placeholder 10" descr="DVwork_bkgd_image.jpg"/>
          <p:cNvPicPr>
            <a:picLocks noGrp="1" noChangeAspect="1"/>
          </p:cNvPicPr>
          <p:nvPr>
            <p:ph idx="1"/>
          </p:nvPr>
        </p:nvPicPr>
        <p:blipFill>
          <a:blip r:embed="rId6" cstate="print"/>
          <a:stretch>
            <a:fillRect/>
          </a:stretch>
        </p:blipFill>
        <p:spPr>
          <a:xfrm>
            <a:off x="0" y="836712"/>
            <a:ext cx="9144000" cy="4931203"/>
          </a:xfrm>
        </p:spPr>
      </p:pic>
      <p:pic>
        <p:nvPicPr>
          <p:cNvPr id="23" name="Picture 22" descr="dvwork_poster_tagline.jpg"/>
          <p:cNvPicPr>
            <a:picLocks noChangeAspect="1"/>
          </p:cNvPicPr>
          <p:nvPr/>
        </p:nvPicPr>
        <p:blipFill>
          <a:blip r:embed="rId7" cstate="print"/>
          <a:stretch>
            <a:fillRect/>
          </a:stretch>
        </p:blipFill>
        <p:spPr>
          <a:xfrm>
            <a:off x="0" y="0"/>
            <a:ext cx="9144000" cy="1525290"/>
          </a:xfrm>
          <a:prstGeom prst="rect">
            <a:avLst/>
          </a:prstGeom>
        </p:spPr>
      </p:pic>
      <p:pic>
        <p:nvPicPr>
          <p:cNvPr id="22" name="Picture 21" descr="dvwork_poster_info.jpg"/>
          <p:cNvPicPr>
            <a:picLocks noChangeAspect="1"/>
          </p:cNvPicPr>
          <p:nvPr/>
        </p:nvPicPr>
        <p:blipFill>
          <a:blip r:embed="rId8" cstate="print"/>
          <a:stretch>
            <a:fillRect/>
          </a:stretch>
        </p:blipFill>
        <p:spPr>
          <a:xfrm>
            <a:off x="0" y="4653136"/>
            <a:ext cx="9144000" cy="1525290"/>
          </a:xfrm>
          <a:prstGeom prst="rect">
            <a:avLst/>
          </a:prstGeom>
        </p:spPr>
      </p:pic>
    </p:spTree>
    <p:extLst>
      <p:ext uri="{BB962C8B-B14F-4D97-AF65-F5344CB8AC3E}">
        <p14:creationId xmlns:p14="http://schemas.microsoft.com/office/powerpoint/2010/main" val="2414068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013576" cy="1143000"/>
          </a:xfrm>
        </p:spPr>
        <p:txBody>
          <a:bodyPr>
            <a:normAutofit/>
          </a:bodyPr>
          <a:lstStyle/>
          <a:p>
            <a:pPr algn="l"/>
            <a:r>
              <a:rPr lang="en-CA" sz="3600" b="1" dirty="0" smtClean="0">
                <a:cs typeface="Arial" panose="020B0604020202020204" pitchFamily="34" charset="0"/>
              </a:rPr>
              <a:t>Who took part?</a:t>
            </a:r>
            <a:endParaRPr lang="en-CA" sz="3600" b="1" dirty="0">
              <a:cs typeface="Arial" panose="020B0604020202020204" pitchFamily="34" charset="0"/>
            </a:endParaRPr>
          </a:p>
        </p:txBody>
      </p:sp>
      <p:sp>
        <p:nvSpPr>
          <p:cNvPr id="3" name="Content Placeholder 2"/>
          <p:cNvSpPr>
            <a:spLocks noGrp="1"/>
          </p:cNvSpPr>
          <p:nvPr>
            <p:ph idx="1"/>
          </p:nvPr>
        </p:nvSpPr>
        <p:spPr>
          <a:xfrm>
            <a:off x="683568" y="1052736"/>
            <a:ext cx="8229600" cy="4813995"/>
          </a:xfrm>
        </p:spPr>
        <p:txBody>
          <a:bodyPr>
            <a:normAutofit/>
          </a:bodyPr>
          <a:lstStyle/>
          <a:p>
            <a:r>
              <a:rPr lang="en-CA" sz="2800" dirty="0" smtClean="0"/>
              <a:t>8,429 total respondents</a:t>
            </a:r>
          </a:p>
          <a:p>
            <a:r>
              <a:rPr lang="en-CA" sz="2800" dirty="0" smtClean="0"/>
              <a:t>78.4% female</a:t>
            </a:r>
          </a:p>
          <a:p>
            <a:r>
              <a:rPr lang="en-CA" sz="2800" dirty="0" smtClean="0"/>
              <a:t>49.8% Ontario, 21.6% BC</a:t>
            </a:r>
          </a:p>
          <a:p>
            <a:r>
              <a:rPr lang="en-CA" sz="2800" dirty="0" smtClean="0"/>
              <a:t>94.1% between 25 and 64 years</a:t>
            </a:r>
          </a:p>
          <a:p>
            <a:r>
              <a:rPr lang="en-CA" sz="2800" dirty="0" smtClean="0"/>
              <a:t>81.1% permanent employment</a:t>
            </a:r>
          </a:p>
          <a:p>
            <a:r>
              <a:rPr lang="en-CA" sz="2800" dirty="0" smtClean="0"/>
              <a:t>81.4% unionized (in current or last job)</a:t>
            </a:r>
          </a:p>
          <a:p>
            <a:r>
              <a:rPr lang="en-CA" sz="2800" dirty="0" smtClean="0"/>
              <a:t>Over half from educational or healthcare/social assistance sectors</a:t>
            </a:r>
          </a:p>
          <a:p>
            <a:endParaRPr lang="en-CA" sz="2800" dirty="0"/>
          </a:p>
        </p:txBody>
      </p:sp>
    </p:spTree>
    <p:extLst>
      <p:ext uri="{BB962C8B-B14F-4D97-AF65-F5344CB8AC3E}">
        <p14:creationId xmlns:p14="http://schemas.microsoft.com/office/powerpoint/2010/main" val="3251073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38" y="274638"/>
            <a:ext cx="7835462" cy="1143000"/>
          </a:xfrm>
        </p:spPr>
        <p:txBody>
          <a:bodyPr>
            <a:normAutofit/>
          </a:bodyPr>
          <a:lstStyle/>
          <a:p>
            <a:pPr algn="l"/>
            <a:r>
              <a:rPr lang="en-US" sz="3600" b="1" dirty="0" smtClean="0">
                <a:latin typeface="+mn-lt"/>
                <a:cs typeface="Arial" panose="020B0604020202020204" pitchFamily="34" charset="0"/>
              </a:rPr>
              <a:t>Definition</a:t>
            </a:r>
            <a:endParaRPr lang="en-US" sz="3600" b="1" dirty="0">
              <a:latin typeface="+mn-lt"/>
              <a:cs typeface="Arial" panose="020B0604020202020204" pitchFamily="34" charset="0"/>
            </a:endParaRPr>
          </a:p>
        </p:txBody>
      </p:sp>
      <p:sp>
        <p:nvSpPr>
          <p:cNvPr id="3" name="Content Placeholder 2"/>
          <p:cNvSpPr>
            <a:spLocks noGrp="1"/>
          </p:cNvSpPr>
          <p:nvPr>
            <p:ph idx="1"/>
          </p:nvPr>
        </p:nvSpPr>
        <p:spPr>
          <a:xfrm>
            <a:off x="851338" y="1600200"/>
            <a:ext cx="7835462" cy="4525963"/>
          </a:xfrm>
        </p:spPr>
        <p:txBody>
          <a:bodyPr>
            <a:normAutofit/>
          </a:bodyPr>
          <a:lstStyle/>
          <a:p>
            <a:pPr marL="0" indent="0">
              <a:buNone/>
            </a:pPr>
            <a:r>
              <a:rPr lang="en-US" sz="2800" i="1" dirty="0"/>
              <a:t>For this survey, domestic violence was defined as any form of physical, sexual, emotional or psychological abuse, including financial control, stalking and harassment. It occurs between opposite- or same-sex intimate partners, who may or may not be married, common law, or living together. It can also continue to happen after a relationship has ended</a:t>
            </a:r>
            <a:r>
              <a:rPr lang="en-US" sz="2800" i="1" dirty="0" smtClean="0"/>
              <a:t>.</a:t>
            </a:r>
          </a:p>
          <a:p>
            <a:pPr marL="0" indent="0">
              <a:buNone/>
            </a:pPr>
            <a:endParaRPr lang="en-US" sz="2000" dirty="0"/>
          </a:p>
          <a:p>
            <a:pPr marL="0" indent="0" algn="r">
              <a:buNone/>
            </a:pPr>
            <a:r>
              <a:rPr lang="en-US" sz="2000" dirty="0"/>
              <a:t>(</a:t>
            </a:r>
            <a:r>
              <a:rPr lang="en-US" sz="2000" dirty="0" smtClean="0"/>
              <a:t>Schmidt, 2012)</a:t>
            </a:r>
            <a:endParaRPr lang="en-US" sz="2000" dirty="0"/>
          </a:p>
        </p:txBody>
      </p:sp>
    </p:spTree>
    <p:extLst>
      <p:ext uri="{BB962C8B-B14F-4D97-AF65-F5344CB8AC3E}">
        <p14:creationId xmlns:p14="http://schemas.microsoft.com/office/powerpoint/2010/main" val="1194942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pPr algn="l"/>
            <a:r>
              <a:rPr lang="en-CA" sz="3600" b="1" dirty="0" smtClean="0">
                <a:cs typeface="Arial" panose="020B0604020202020204" pitchFamily="34" charset="0"/>
              </a:rPr>
              <a:t>DV Prevalence</a:t>
            </a:r>
            <a:endParaRPr lang="en-CA" sz="3600" b="1" dirty="0">
              <a:cs typeface="Arial" panose="020B0604020202020204" pitchFamily="34" charset="0"/>
            </a:endParaRPr>
          </a:p>
        </p:txBody>
      </p:sp>
      <p:pic>
        <p:nvPicPr>
          <p:cNvPr id="6" name="Content Placeholder 5" descr="DVwork_CanCouncil_Figure2.2.png"/>
          <p:cNvPicPr>
            <a:picLocks noChangeAspect="1"/>
          </p:cNvPicPr>
          <p:nvPr/>
        </p:nvPicPr>
        <p:blipFill>
          <a:blip r:embed="rId2" cstate="print"/>
          <a:stretch>
            <a:fillRect/>
          </a:stretch>
        </p:blipFill>
        <p:spPr>
          <a:xfrm>
            <a:off x="715099" y="1162533"/>
            <a:ext cx="6480720" cy="4558965"/>
          </a:xfrm>
          <a:prstGeom prst="rect">
            <a:avLst/>
          </a:prstGeom>
        </p:spPr>
      </p:pic>
    </p:spTree>
    <p:extLst>
      <p:ext uri="{BB962C8B-B14F-4D97-AF65-F5344CB8AC3E}">
        <p14:creationId xmlns:p14="http://schemas.microsoft.com/office/powerpoint/2010/main" val="4085704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687</TotalTime>
  <Words>3195</Words>
  <Application>Microsoft Office PowerPoint</Application>
  <PresentationFormat>On-screen Show (4:3)</PresentationFormat>
  <Paragraphs>334</Paragraphs>
  <Slides>54</Slides>
  <Notes>14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63" baseType="lpstr">
      <vt:lpstr>Microsoft YaHei</vt:lpstr>
      <vt:lpstr>ＭＳ Ｐゴシック</vt:lpstr>
      <vt:lpstr>Arial</vt:lpstr>
      <vt:lpstr>Calibri</vt:lpstr>
      <vt:lpstr>Times New Roman</vt:lpstr>
      <vt:lpstr>ヒラギノ角ゴ Pro W3</vt:lpstr>
      <vt:lpstr>1_Office Theme</vt:lpstr>
      <vt:lpstr>Office Theme</vt:lpstr>
      <vt:lpstr>Microsoft Excel Chart</vt:lpstr>
      <vt:lpstr>Domestic violence: A workplace health &amp; safety concern</vt:lpstr>
      <vt:lpstr>Why a trade union issue?</vt:lpstr>
      <vt:lpstr>Why a trade union issue?</vt:lpstr>
      <vt:lpstr>PowerPoint Presentation</vt:lpstr>
      <vt:lpstr>What do we know about domestic violence and its impacts on workers and the workplace?</vt:lpstr>
      <vt:lpstr>PowerPoint Presentation</vt:lpstr>
      <vt:lpstr>Who took part?</vt:lpstr>
      <vt:lpstr>Definition</vt:lpstr>
      <vt:lpstr>DV Prevalence</vt:lpstr>
      <vt:lpstr>DV prevalence</vt:lpstr>
      <vt:lpstr>Workplace Impact</vt:lpstr>
      <vt:lpstr>Getting to Work</vt:lpstr>
      <vt:lpstr>Workplace Impact</vt:lpstr>
      <vt:lpstr>DV at the Workplace</vt:lpstr>
      <vt:lpstr>DV at the Workplace</vt:lpstr>
      <vt:lpstr>Workplace Impact</vt:lpstr>
      <vt:lpstr>Results – DV &amp; Workplace Impacts</vt:lpstr>
      <vt:lpstr>Negative Impact on Performance</vt:lpstr>
      <vt:lpstr>Concerns</vt:lpstr>
      <vt:lpstr>What Do Co-Workers See?</vt:lpstr>
      <vt:lpstr>Co-Workers</vt:lpstr>
      <vt:lpstr>Impact on Co-Workers</vt:lpstr>
      <vt:lpstr>Workplace Support</vt:lpstr>
      <vt:lpstr>Outcome of disclosure</vt:lpstr>
      <vt:lpstr>Workplace Support</vt:lpstr>
      <vt:lpstr>Providing Information </vt:lpstr>
      <vt:lpstr>Providing Information </vt:lpstr>
      <vt:lpstr>Perceived Workplace Support</vt:lpstr>
      <vt:lpstr>Perceived Workplace Support</vt:lpstr>
      <vt:lpstr>Workplace Support</vt:lpstr>
      <vt:lpstr>Workplace Support</vt:lpstr>
      <vt:lpstr>Workplace Impact</vt:lpstr>
      <vt:lpstr>Job Loss</vt:lpstr>
      <vt:lpstr>Beliefs about DV in the Workplace</vt:lpstr>
      <vt:lpstr>Beliefs about DV in the Workplace</vt:lpstr>
      <vt:lpstr>Other key findings</vt:lpstr>
      <vt:lpstr>PowerPoint Presentation</vt:lpstr>
      <vt:lpstr>Workplace Warning Signs</vt:lpstr>
      <vt:lpstr>PowerPoint Presentation</vt:lpstr>
      <vt:lpstr>PowerPoint Presentation</vt:lpstr>
      <vt:lpstr>Increasing Risk </vt:lpstr>
      <vt:lpstr>PowerPoint Presentation</vt:lpstr>
      <vt:lpstr>PowerPoint Presentation</vt:lpstr>
      <vt:lpstr>PowerPoint Presentation</vt:lpstr>
      <vt:lpstr>PowerPoint Presentation</vt:lpstr>
      <vt:lpstr>Offenders in the Workplace</vt:lpstr>
      <vt:lpstr>Canadian Research on Offenders P.I. Dr. Katreena Scott, OISE, University of Toronto </vt:lpstr>
      <vt:lpstr>Impacts</vt:lpstr>
      <vt:lpstr>Impact: Performance</vt:lpstr>
      <vt:lpstr>Impacts: Safety</vt:lpstr>
      <vt:lpstr>he Workplace</vt:lpstr>
      <vt:lpstr>Union Activism</vt:lpstr>
      <vt:lpstr>PowerPoint Presentation</vt:lpstr>
      <vt:lpstr>Contact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 MacQuarrie</dc:creator>
  <cp:lastModifiedBy>Barb MacQuarrie</cp:lastModifiedBy>
  <cp:revision>54</cp:revision>
  <dcterms:created xsi:type="dcterms:W3CDTF">2016-06-03T18:02:15Z</dcterms:created>
  <dcterms:modified xsi:type="dcterms:W3CDTF">2016-10-27T12:38:53Z</dcterms:modified>
</cp:coreProperties>
</file>