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75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71" r:id="rId15"/>
    <p:sldId id="259" r:id="rId16"/>
    <p:sldId id="272" r:id="rId17"/>
    <p:sldId id="274" r:id="rId18"/>
    <p:sldId id="273" r:id="rId19"/>
    <p:sldId id="270" r:id="rId20"/>
    <p:sldId id="269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b="1" dirty="0" smtClean="0"/>
              <a:t>Workplace Violence</a:t>
            </a:r>
            <a:endParaRPr lang="en-CA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Simple Steps to Assisting the Victim</a:t>
            </a:r>
          </a:p>
          <a:p>
            <a:r>
              <a:rPr lang="en-CA" dirty="0" smtClean="0"/>
              <a:t>Angela Arsenio</a:t>
            </a:r>
          </a:p>
          <a:p>
            <a:r>
              <a:rPr lang="en-CA" dirty="0" smtClean="0"/>
              <a:t>Victim Services Niagara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621926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552" y="764704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en-CA" sz="4400" b="1" dirty="0" smtClean="0"/>
              <a:t>The Power of Presence</a:t>
            </a:r>
            <a:endParaRPr lang="en-CA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CA" sz="2400" dirty="0" smtClean="0"/>
          </a:p>
          <a:p>
            <a:r>
              <a:rPr lang="en-CA" sz="2400" dirty="0" smtClean="0"/>
              <a:t>Move victim to a quiet location away from </a:t>
            </a:r>
            <a:r>
              <a:rPr lang="en-CA" sz="2400" dirty="0" smtClean="0"/>
              <a:t>incident</a:t>
            </a:r>
            <a:endParaRPr lang="en-CA" sz="2400" dirty="0" smtClean="0"/>
          </a:p>
          <a:p>
            <a:r>
              <a:rPr lang="en-CA" sz="2400" dirty="0" smtClean="0"/>
              <a:t>Speak softly and slowly</a:t>
            </a:r>
          </a:p>
          <a:p>
            <a:r>
              <a:rPr lang="en-CA" sz="2400" dirty="0" smtClean="0"/>
              <a:t>Establish comfort (offer water, blanket etc.)</a:t>
            </a:r>
          </a:p>
          <a:p>
            <a:r>
              <a:rPr lang="en-CA" sz="2400" dirty="0" smtClean="0"/>
              <a:t>Encourage periods of physical movement alternating with rest to address physical reactions</a:t>
            </a:r>
          </a:p>
          <a:p>
            <a:r>
              <a:rPr lang="en-CA" sz="2400" dirty="0" smtClean="0"/>
              <a:t>Don’t say, “you are lucky it wasn’t worse” or “I know how you feel”</a:t>
            </a:r>
          </a:p>
          <a:p>
            <a:r>
              <a:rPr lang="en-CA" sz="2400" dirty="0" smtClean="0"/>
              <a:t>If possible, do not immediately pressure for details of the event. Focus on feelings and physical needs</a:t>
            </a:r>
          </a:p>
          <a:p>
            <a:r>
              <a:rPr lang="en-CA" sz="2400" dirty="0" smtClean="0"/>
              <a:t>Do not question feelings-”You shouldn’t feel </a:t>
            </a:r>
            <a:r>
              <a:rPr lang="en-CA" sz="2400" dirty="0" err="1" smtClean="0"/>
              <a:t>xxxx</a:t>
            </a:r>
            <a:r>
              <a:rPr lang="en-CA" sz="2400" dirty="0" smtClean="0"/>
              <a:t>” … how someone feels cannot be wrong</a:t>
            </a:r>
          </a:p>
          <a:p>
            <a:pPr marL="0" indent="0">
              <a:buNone/>
            </a:pPr>
            <a:endParaRPr lang="en-CA" sz="2400" dirty="0" smtClean="0"/>
          </a:p>
          <a:p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36677253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4800" b="1" dirty="0" smtClean="0"/>
              <a:t>Validation</a:t>
            </a:r>
            <a:endParaRPr lang="en-CA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 smtClean="0"/>
              <a:t>Find wisdom and value in the victim’s responses</a:t>
            </a:r>
          </a:p>
          <a:p>
            <a:r>
              <a:rPr lang="en-CA" sz="2400" dirty="0" smtClean="0"/>
              <a:t>Remind them that they are normal and having a normal reaction</a:t>
            </a:r>
          </a:p>
          <a:p>
            <a:r>
              <a:rPr lang="en-CA" sz="2400" dirty="0" smtClean="0"/>
              <a:t>Encourage the sharing of feelings with a safe person, such as close co-workers or friends as a way to defuse</a:t>
            </a:r>
          </a:p>
          <a:p>
            <a:r>
              <a:rPr lang="en-CA" sz="2400" dirty="0" smtClean="0"/>
              <a:t>Identify the strengths demonstrated by victim and help reinforce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544" y="1916832"/>
            <a:ext cx="3956499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1699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512" y="620688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en-CA" sz="4400" b="1" dirty="0" smtClean="0"/>
              <a:t>Support</a:t>
            </a:r>
            <a:endParaRPr lang="en-CA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000" dirty="0" smtClean="0"/>
              <a:t>Provide information about resources in the community</a:t>
            </a:r>
          </a:p>
          <a:p>
            <a:r>
              <a:rPr lang="en-CA" sz="2000" dirty="0" smtClean="0"/>
              <a:t>Can include EAP program, 24 hour crisis lines and dispatching crisis teams if possible</a:t>
            </a:r>
          </a:p>
          <a:p>
            <a:r>
              <a:rPr lang="en-CA" sz="2000" dirty="0" smtClean="0"/>
              <a:t>Allow for time away if possible and desirable</a:t>
            </a:r>
          </a:p>
          <a:p>
            <a:r>
              <a:rPr lang="en-CA" sz="2000" dirty="0" smtClean="0"/>
              <a:t>Connection to family and friends</a:t>
            </a:r>
          </a:p>
          <a:p>
            <a:pPr marL="0" indent="0">
              <a:buNone/>
            </a:pPr>
            <a:endParaRPr lang="en-CA" sz="2000" dirty="0" smtClean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814419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b="1" dirty="0" smtClean="0"/>
              <a:t>Safety Planning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Feeling safe is a critical component of moving forward for victims</a:t>
            </a:r>
          </a:p>
          <a:p>
            <a:r>
              <a:rPr lang="en-CA" dirty="0" smtClean="0"/>
              <a:t>Safety includes both the physical and emotional</a:t>
            </a:r>
          </a:p>
          <a:p>
            <a:r>
              <a:rPr lang="en-CA" dirty="0" smtClean="0"/>
              <a:t>Often, incidences of violence affect our feelings about our community and our sense of personal safety living in this world</a:t>
            </a:r>
          </a:p>
          <a:p>
            <a:r>
              <a:rPr lang="en-CA" dirty="0" smtClean="0"/>
              <a:t>Workplace safety is very dependent on the type of work, location of employment and types of systems and supports in place</a:t>
            </a:r>
          </a:p>
          <a:p>
            <a:r>
              <a:rPr lang="en-CA" dirty="0" smtClean="0"/>
              <a:t>Victim Services offers comprehensive safety planning which considers your safety in your home, on the street, and in your workplace</a:t>
            </a:r>
          </a:p>
          <a:p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835154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CA" sz="4400" b="1" dirty="0" smtClean="0"/>
              <a:t>Some thoughts on workplace safety</a:t>
            </a:r>
            <a:endParaRPr lang="en-CA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 smtClean="0"/>
              <a:t>Know your vulnerabilities!</a:t>
            </a:r>
          </a:p>
          <a:p>
            <a:r>
              <a:rPr lang="en-CA" dirty="0" smtClean="0"/>
              <a:t>Avoid </a:t>
            </a:r>
            <a:r>
              <a:rPr lang="en-CA" dirty="0" smtClean="0"/>
              <a:t>isolated staircases and elevators. If you are assaulted in an elevator, push as many buttons as possible </a:t>
            </a:r>
          </a:p>
          <a:p>
            <a:r>
              <a:rPr lang="en-CA" dirty="0" smtClean="0"/>
              <a:t>Avoid working alone. Whenever possible, work in pairs. High risk activities such as child apprehensions should be well planned and executed with police services</a:t>
            </a:r>
          </a:p>
          <a:p>
            <a:r>
              <a:rPr lang="en-CA" dirty="0" smtClean="0"/>
              <a:t>Carry a whistle or other panic button device</a:t>
            </a:r>
          </a:p>
          <a:p>
            <a:r>
              <a:rPr lang="en-CA" dirty="0" smtClean="0"/>
              <a:t>Complete a self-defence course if your workplace does not provide any kind of de-escalation training</a:t>
            </a:r>
          </a:p>
          <a:p>
            <a:r>
              <a:rPr lang="en-CA" dirty="0" smtClean="0"/>
              <a:t>Improved client assessment tools of </a:t>
            </a:r>
            <a:r>
              <a:rPr lang="en-CA" dirty="0" smtClean="0"/>
              <a:t>clients and reporting syste</a:t>
            </a:r>
            <a:r>
              <a:rPr lang="en-CA" dirty="0" smtClean="0"/>
              <a:t>ms</a:t>
            </a:r>
            <a:endParaRPr lang="en-CA" dirty="0" smtClean="0"/>
          </a:p>
          <a:p>
            <a:r>
              <a:rPr lang="en-CA" dirty="0" smtClean="0"/>
              <a:t>Risk assessment training</a:t>
            </a:r>
          </a:p>
          <a:p>
            <a:r>
              <a:rPr lang="en-CA" dirty="0" smtClean="0"/>
              <a:t>Supportive reporting system for concerns about safety and high risk clients</a:t>
            </a:r>
          </a:p>
          <a:p>
            <a:r>
              <a:rPr lang="en-CA" dirty="0" smtClean="0"/>
              <a:t>Code word system used by co-workers</a:t>
            </a:r>
          </a:p>
          <a:p>
            <a:r>
              <a:rPr lang="en-CA" dirty="0" smtClean="0"/>
              <a:t>Specific protocols for screening telephone calls and visitors to your workplace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475968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3712" y="1628800"/>
            <a:ext cx="5047505" cy="3778250"/>
          </a:xfrm>
        </p:spPr>
      </p:pic>
    </p:spTree>
    <p:extLst>
      <p:ext uri="{BB962C8B-B14F-4D97-AF65-F5344CB8AC3E}">
        <p14:creationId xmlns:p14="http://schemas.microsoft.com/office/powerpoint/2010/main" val="31800873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552" y="548680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en-CA" sz="4400" b="1" dirty="0" smtClean="0"/>
              <a:t>Emotional Safety-Self Care</a:t>
            </a:r>
            <a:endParaRPr lang="en-CA" sz="4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2409122"/>
              </p:ext>
            </p:extLst>
          </p:nvPr>
        </p:nvGraphicFramePr>
        <p:xfrm>
          <a:off x="3287688" y="2060848"/>
          <a:ext cx="6273567" cy="41089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90891"/>
                <a:gridCol w="2090891"/>
                <a:gridCol w="2091785"/>
              </a:tblGrid>
              <a:tr h="5245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Compassion Fatigue</a:t>
                      </a: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Vicarious Trauma</a:t>
                      </a: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Burnout</a:t>
                      </a:r>
                      <a:endParaRPr lang="en-C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938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Cumulative effect but can occur suddenly</a:t>
                      </a: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Cumulative effect, slowly shifting views</a:t>
                      </a: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Occurs over a long period</a:t>
                      </a:r>
                      <a:endParaRPr lang="en-C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404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Emotional and physical erosion that takes place when helpers are unable to refuel and regenerate</a:t>
                      </a:r>
                      <a:endParaRPr lang="en-C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Fundamental beliefs about the world are altered and possibly damaged by being repeatedly exposed to traumatic material</a:t>
                      </a: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Result of emotional exhaustion and can be remedied through rest and making changes</a:t>
                      </a: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18317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b="1" dirty="0" smtClean="0"/>
              <a:t>Post Action Support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After each call, Crisis Responders debrief from each call as a team</a:t>
            </a:r>
          </a:p>
          <a:p>
            <a:r>
              <a:rPr lang="en-CA" dirty="0" smtClean="0"/>
              <a:t>It is a practice to reduce the effects of vicarious trauma, cumulative stress and any negative self-judgement</a:t>
            </a:r>
          </a:p>
          <a:p>
            <a:r>
              <a:rPr lang="en-CA" dirty="0" smtClean="0"/>
              <a:t>The team asks each other a series of questions, including: 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how did it go?</a:t>
            </a:r>
          </a:p>
          <a:p>
            <a:pPr marL="0" indent="0">
              <a:buNone/>
            </a:pPr>
            <a:r>
              <a:rPr lang="en-CA" dirty="0" smtClean="0"/>
              <a:t> 	what themes emerged?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what did you say that you wish you hadn’t?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what was one thing your teammate did that made the process go well?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34535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4400" b="1" dirty="0" smtClean="0"/>
              <a:t>Balance &amp; Rest</a:t>
            </a:r>
            <a:endParaRPr lang="en-CA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2063552" y="2060848"/>
            <a:ext cx="4608512" cy="4248472"/>
          </a:xfrm>
        </p:spPr>
        <p:txBody>
          <a:bodyPr>
            <a:normAutofit/>
          </a:bodyPr>
          <a:lstStyle/>
          <a:p>
            <a:r>
              <a:rPr lang="en-CA" dirty="0" smtClean="0"/>
              <a:t>Self-care can look like a lot of different things</a:t>
            </a:r>
          </a:p>
          <a:p>
            <a:r>
              <a:rPr lang="en-CA" dirty="0" smtClean="0"/>
              <a:t>Cultivate meaningful relationships</a:t>
            </a:r>
          </a:p>
          <a:p>
            <a:r>
              <a:rPr lang="en-CA" dirty="0" smtClean="0"/>
              <a:t>Enjoy nature</a:t>
            </a:r>
          </a:p>
          <a:p>
            <a:r>
              <a:rPr lang="en-CA" dirty="0" smtClean="0"/>
              <a:t>Steward our bodies through physical exercise</a:t>
            </a:r>
          </a:p>
          <a:p>
            <a:r>
              <a:rPr lang="en-CA" dirty="0" smtClean="0"/>
              <a:t>Develop our minds and imaginations</a:t>
            </a:r>
          </a:p>
          <a:p>
            <a:r>
              <a:rPr lang="en-CA" dirty="0" smtClean="0"/>
              <a:t>Quiet time</a:t>
            </a:r>
          </a:p>
          <a:p>
            <a:r>
              <a:rPr lang="en-CA" dirty="0" smtClean="0"/>
              <a:t>Develop rituals to transition between work and home</a:t>
            </a:r>
          </a:p>
          <a:p>
            <a:endParaRPr lang="en-CA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4112" y="2132856"/>
            <a:ext cx="4229913" cy="3168352"/>
          </a:xfrm>
        </p:spPr>
      </p:pic>
    </p:spTree>
    <p:extLst>
      <p:ext uri="{BB962C8B-B14F-4D97-AF65-F5344CB8AC3E}">
        <p14:creationId xmlns:p14="http://schemas.microsoft.com/office/powerpoint/2010/main" val="1360262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7568" y="620688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en-CA" sz="4400" b="1" dirty="0" smtClean="0"/>
              <a:t>Innovative Tools and Training</a:t>
            </a:r>
            <a:endParaRPr lang="en-CA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ProActive Resolutions~ Foundational </a:t>
            </a:r>
            <a:r>
              <a:rPr lang="en-CA" dirty="0"/>
              <a:t>Violence Risk Assessment and Management Workshop  </a:t>
            </a:r>
            <a:r>
              <a:rPr lang="en-CA" dirty="0" smtClean="0"/>
              <a:t>(5 day training)</a:t>
            </a:r>
          </a:p>
          <a:p>
            <a:r>
              <a:rPr lang="en-CA" dirty="0" smtClean="0"/>
              <a:t>Safe Guard~Therapeutic Crisis Intervention (2 day)</a:t>
            </a:r>
          </a:p>
          <a:p>
            <a:r>
              <a:rPr lang="en-CA" smtClean="0"/>
              <a:t>Critical </a:t>
            </a:r>
            <a:r>
              <a:rPr lang="en-CA" smtClean="0"/>
              <a:t>Incident </a:t>
            </a:r>
            <a:r>
              <a:rPr lang="en-CA" dirty="0" smtClean="0"/>
              <a:t>Stress Management (2 day)</a:t>
            </a:r>
          </a:p>
          <a:p>
            <a:r>
              <a:rPr lang="en-CA" dirty="0" smtClean="0"/>
              <a:t>Threads of Life~Association for Workplace Tragedy Family Support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40369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Guiding Principles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Violence and Trauma</a:t>
            </a:r>
          </a:p>
          <a:p>
            <a:r>
              <a:rPr lang="en-CA" dirty="0" smtClean="0"/>
              <a:t>Critical Incident Stress</a:t>
            </a:r>
          </a:p>
          <a:p>
            <a:r>
              <a:rPr lang="en-CA" dirty="0" smtClean="0"/>
              <a:t>Validation</a:t>
            </a:r>
          </a:p>
          <a:p>
            <a:r>
              <a:rPr lang="en-CA" dirty="0" smtClean="0"/>
              <a:t>Support</a:t>
            </a:r>
          </a:p>
          <a:p>
            <a:r>
              <a:rPr lang="en-CA" dirty="0" smtClean="0"/>
              <a:t>Safety Planning</a:t>
            </a:r>
          </a:p>
          <a:p>
            <a:r>
              <a:rPr lang="en-CA" dirty="0" smtClean="0"/>
              <a:t>Self-Care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762476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1504" y="836712"/>
            <a:ext cx="8911687" cy="1280890"/>
          </a:xfrm>
        </p:spPr>
        <p:txBody>
          <a:bodyPr/>
          <a:lstStyle/>
          <a:p>
            <a:pPr algn="ctr"/>
            <a:r>
              <a:rPr lang="en-CA" b="1" dirty="0" smtClean="0"/>
              <a:t>References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Lori Haskell (2016). Violence, Victimization and Trauma. Presentation for Victim Services of York</a:t>
            </a:r>
          </a:p>
          <a:p>
            <a:r>
              <a:rPr lang="en-CA" dirty="0" smtClean="0"/>
              <a:t>Grady Bray (2016). Crisis Stress and Peer Support Training.</a:t>
            </a:r>
          </a:p>
          <a:p>
            <a:r>
              <a:rPr lang="en-CA" dirty="0" smtClean="0"/>
              <a:t>Victim Services Niagara Training Manual (2015)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12502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5600" y="1700808"/>
            <a:ext cx="8915400" cy="37776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3600" dirty="0" smtClean="0"/>
              <a:t>“The ordinary response to atrocities is to banish them…certain violations of the social compact are too terrible to utter aloud ~ this is the meaning of the word </a:t>
            </a:r>
            <a:r>
              <a:rPr lang="en-CA" sz="3600" b="1" i="1" dirty="0" smtClean="0"/>
              <a:t>unspeakable”</a:t>
            </a:r>
          </a:p>
          <a:p>
            <a:pPr marL="0" indent="0" algn="ctr">
              <a:buNone/>
            </a:pPr>
            <a:r>
              <a:rPr lang="en-CA" sz="3600" dirty="0" smtClean="0"/>
              <a:t>Judith Herman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2151281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1504" y="332656"/>
            <a:ext cx="8915400" cy="377762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en-CA" sz="3200" dirty="0" smtClean="0"/>
              <a:t>Trauma is hard to speak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n-CA" sz="3200" dirty="0" smtClean="0"/>
              <a:t>Hard to see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n-CA" sz="3200" dirty="0" smtClean="0"/>
              <a:t>Hard to hear</a:t>
            </a:r>
            <a:endParaRPr lang="en-CA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7728" y="4005064"/>
            <a:ext cx="5292209" cy="2553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842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4400" b="1" dirty="0" smtClean="0"/>
              <a:t>Reactions to Violence</a:t>
            </a:r>
            <a:endParaRPr lang="en-CA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The way we manage acts of violence in the workplace (or outside it) is dependent on several factors:</a:t>
            </a:r>
          </a:p>
          <a:p>
            <a:pPr>
              <a:buAutoNum type="arabicPeriod"/>
            </a:pP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1. Biology		   how are you “wired”?</a:t>
            </a:r>
          </a:p>
          <a:p>
            <a:pPr marL="0" indent="0">
              <a:buNone/>
            </a:pPr>
            <a:r>
              <a:rPr lang="en-CA" dirty="0" smtClean="0"/>
              <a:t>2. Previous experiences of abuse or violence			history of childhood abuse or chronic exposure to acts of violence in work</a:t>
            </a:r>
          </a:p>
          <a:p>
            <a:pPr marL="0" indent="0">
              <a:buNone/>
            </a:pPr>
            <a:r>
              <a:rPr lang="en-CA" dirty="0" smtClean="0"/>
              <a:t>3. Personal coping style			resilience and self-care practices</a:t>
            </a:r>
          </a:p>
          <a:p>
            <a:pPr marL="0" indent="0">
              <a:buNone/>
            </a:pPr>
            <a:r>
              <a:rPr lang="en-CA" dirty="0" smtClean="0"/>
              <a:t>4. Current life circumstances			age, life cycle</a:t>
            </a:r>
          </a:p>
          <a:p>
            <a:pPr marL="0" indent="0">
              <a:buNone/>
            </a:pPr>
            <a:r>
              <a:rPr lang="en-CA" dirty="0" smtClean="0"/>
              <a:t>5. Values and beliefs				perception and meaning making</a:t>
            </a:r>
          </a:p>
          <a:p>
            <a:pPr marL="0" indent="0">
              <a:buNone/>
            </a:pPr>
            <a:endParaRPr lang="en-CA" dirty="0" smtClean="0"/>
          </a:p>
          <a:p>
            <a:pPr>
              <a:buAutoNum type="arabicPeriod"/>
            </a:pPr>
            <a:endParaRPr lang="en-CA" dirty="0"/>
          </a:p>
        </p:txBody>
      </p:sp>
      <p:sp>
        <p:nvSpPr>
          <p:cNvPr id="4" name="Right Arrow 3"/>
          <p:cNvSpPr/>
          <p:nvPr/>
        </p:nvSpPr>
        <p:spPr>
          <a:xfrm>
            <a:off x="3863752" y="3140968"/>
            <a:ext cx="630975" cy="4136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" name="Right Arrow 4"/>
          <p:cNvSpPr/>
          <p:nvPr/>
        </p:nvSpPr>
        <p:spPr>
          <a:xfrm>
            <a:off x="7680176" y="3501008"/>
            <a:ext cx="64807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5920" y="4221088"/>
            <a:ext cx="670618" cy="48772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3992" y="4653136"/>
            <a:ext cx="670618" cy="48772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03912" y="5013176"/>
            <a:ext cx="670618" cy="48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233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1704" y="980728"/>
            <a:ext cx="6007139" cy="4475708"/>
          </a:xfrm>
        </p:spPr>
      </p:pic>
    </p:spTree>
    <p:extLst>
      <p:ext uri="{BB962C8B-B14F-4D97-AF65-F5344CB8AC3E}">
        <p14:creationId xmlns:p14="http://schemas.microsoft.com/office/powerpoint/2010/main" val="2180575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7568" y="692696"/>
            <a:ext cx="8890201" cy="1261056"/>
          </a:xfrm>
        </p:spPr>
        <p:txBody>
          <a:bodyPr>
            <a:normAutofit/>
          </a:bodyPr>
          <a:lstStyle/>
          <a:p>
            <a:pPr algn="ctr"/>
            <a:r>
              <a:rPr lang="en-CA" sz="4400" b="1" dirty="0" smtClean="0"/>
              <a:t>Impact of Violence</a:t>
            </a:r>
            <a:endParaRPr lang="en-CA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One time traumatic event will have different effects than ongoing acts of violence or exposure to high pressure, potentially dangerous employment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Trauma has significant impact on the brain and how we process events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The traumatized brain makes profound biological adaptions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PTSD happens when the brain’s own alarm system cannot re-set itself and continues to signal danger to the body even when safety is restored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42151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4400" b="1" dirty="0" smtClean="0"/>
              <a:t>Critical Incident Stress</a:t>
            </a:r>
            <a:endParaRPr lang="en-CA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2351584" y="2204864"/>
            <a:ext cx="4968552" cy="42484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dirty="0" smtClean="0"/>
              <a:t>When you have experienced a traumatic event or an emotionally charged event, it is referred to as a Critical Incident 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This causes normal stress responses. The level of affect is very personal and dependent on many factors.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Can occur at the scene, within hours, days or even weeks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You can experience a variety of symptoms or none at all</a:t>
            </a:r>
            <a:endParaRPr lang="en-CA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0176" y="2060848"/>
            <a:ext cx="3240360" cy="3240360"/>
          </a:xfrm>
        </p:spPr>
      </p:pic>
    </p:spTree>
    <p:extLst>
      <p:ext uri="{BB962C8B-B14F-4D97-AF65-F5344CB8AC3E}">
        <p14:creationId xmlns:p14="http://schemas.microsoft.com/office/powerpoint/2010/main" val="1442652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5427105"/>
              </p:ext>
            </p:extLst>
          </p:nvPr>
        </p:nvGraphicFramePr>
        <p:xfrm>
          <a:off x="2423592" y="332656"/>
          <a:ext cx="8784976" cy="61602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7799"/>
                <a:gridCol w="2287779"/>
                <a:gridCol w="1850703"/>
                <a:gridCol w="2378695"/>
              </a:tblGrid>
              <a:tr h="14183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PHYSICAL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 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COGNITIVE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EMOTIONAL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BEHAVIOURIAL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418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Chills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Fatigue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Nausea/vomiting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Weakness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Fainting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Dizziness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Profuse sweating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Difficulty breathing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b="1" dirty="0">
                          <a:effectLst/>
                        </a:rPr>
                        <a:t>Confusion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b="1" dirty="0">
                          <a:effectLst/>
                        </a:rPr>
                        <a:t>Nightmares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b="1" dirty="0">
                          <a:effectLst/>
                        </a:rPr>
                        <a:t>Intrusive images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b="1" dirty="0">
                          <a:effectLst/>
                        </a:rPr>
                        <a:t>Poor problem solving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b="1" dirty="0">
                          <a:effectLst/>
                        </a:rPr>
                        <a:t>Disorientation of time, people, place or things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b="1" dirty="0">
                          <a:effectLst/>
                        </a:rPr>
                        <a:t>Heightened or lowered alertness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b="1" dirty="0" smtClean="0">
                          <a:effectLst/>
                        </a:rPr>
                        <a:t>Blaming</a:t>
                      </a:r>
                      <a:endParaRPr lang="en-CA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b="1" dirty="0">
                          <a:effectLst/>
                        </a:rPr>
                        <a:t>Fear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b="1" dirty="0">
                          <a:effectLst/>
                        </a:rPr>
                        <a:t>Guilt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b="1" dirty="0">
                          <a:effectLst/>
                        </a:rPr>
                        <a:t>Grief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b="1" dirty="0">
                          <a:effectLst/>
                        </a:rPr>
                        <a:t>Panic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b="1" dirty="0">
                          <a:effectLst/>
                        </a:rPr>
                        <a:t>Denial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b="1" dirty="0">
                          <a:effectLst/>
                        </a:rPr>
                        <a:t>Anxiety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b="1" dirty="0">
                          <a:effectLst/>
                        </a:rPr>
                        <a:t>Depression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b="1" dirty="0" smtClean="0">
                          <a:effectLst/>
                        </a:rPr>
                        <a:t>Anger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b="1" dirty="0" smtClean="0">
                          <a:effectLst/>
                        </a:rPr>
                        <a:t>Agitation</a:t>
                      </a:r>
                      <a:endParaRPr lang="en-CA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b="1" dirty="0">
                          <a:effectLst/>
                        </a:rPr>
                        <a:t>Isolation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b="1" dirty="0">
                          <a:effectLst/>
                        </a:rPr>
                        <a:t>Inability to rest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b="1" dirty="0">
                          <a:effectLst/>
                        </a:rPr>
                        <a:t>Erratic Movements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b="1" dirty="0">
                          <a:effectLst/>
                        </a:rPr>
                        <a:t>Loss/increase of appetite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b="1" dirty="0">
                          <a:effectLst/>
                        </a:rPr>
                        <a:t>Change </a:t>
                      </a:r>
                      <a:r>
                        <a:rPr lang="en-CA" sz="2000" b="1" dirty="0" smtClean="0">
                          <a:effectLst/>
                        </a:rPr>
                        <a:t>in </a:t>
                      </a:r>
                      <a:r>
                        <a:rPr lang="en-CA" sz="2000" b="1" dirty="0">
                          <a:effectLst/>
                        </a:rPr>
                        <a:t>speech patterns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b="1" dirty="0">
                          <a:effectLst/>
                        </a:rPr>
                        <a:t>Increased alcohol consumption</a:t>
                      </a:r>
                      <a:endParaRPr lang="en-CA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038039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441</TotalTime>
  <Words>910</Words>
  <Application>Microsoft Office PowerPoint</Application>
  <PresentationFormat>Widescreen</PresentationFormat>
  <Paragraphs>146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Century Gothic</vt:lpstr>
      <vt:lpstr>Times New Roman</vt:lpstr>
      <vt:lpstr>Wingdings 3</vt:lpstr>
      <vt:lpstr>Wisp</vt:lpstr>
      <vt:lpstr>Workplace Violence</vt:lpstr>
      <vt:lpstr>Guiding Principles</vt:lpstr>
      <vt:lpstr>PowerPoint Presentation</vt:lpstr>
      <vt:lpstr>PowerPoint Presentation</vt:lpstr>
      <vt:lpstr>Reactions to Violence</vt:lpstr>
      <vt:lpstr>PowerPoint Presentation</vt:lpstr>
      <vt:lpstr>Impact of Violence</vt:lpstr>
      <vt:lpstr>Critical Incident Stress</vt:lpstr>
      <vt:lpstr>PowerPoint Presentation</vt:lpstr>
      <vt:lpstr>The Power of Presence</vt:lpstr>
      <vt:lpstr>Validation</vt:lpstr>
      <vt:lpstr>Support</vt:lpstr>
      <vt:lpstr>Safety Planning</vt:lpstr>
      <vt:lpstr>Some thoughts on workplace safety</vt:lpstr>
      <vt:lpstr>PowerPoint Presentation</vt:lpstr>
      <vt:lpstr>Emotional Safety-Self Care</vt:lpstr>
      <vt:lpstr>Post Action Support</vt:lpstr>
      <vt:lpstr>Balance &amp; Rest</vt:lpstr>
      <vt:lpstr>Innovative Tools and Training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Workplace Violence</dc:title>
  <dc:creator>Angela Arsenio</dc:creator>
  <cp:lastModifiedBy>Angela Arsenio</cp:lastModifiedBy>
  <cp:revision>43</cp:revision>
  <dcterms:created xsi:type="dcterms:W3CDTF">2016-10-27T17:29:21Z</dcterms:created>
  <dcterms:modified xsi:type="dcterms:W3CDTF">2016-10-28T13:44:43Z</dcterms:modified>
</cp:coreProperties>
</file>